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6.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7.xml" ContentType="application/vnd.openxmlformats-officedocument.theme+xml"/>
  <Override PartName="/ppt/slideLayouts/slideLayout60.xml" ContentType="application/vnd.openxmlformats-officedocument.presentationml.slideLayout+xml"/>
  <Override PartName="/ppt/theme/theme8.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9.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10.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11.xml" ContentType="application/vnd.openxmlformats-officedocument.theme+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7" r:id="rId1"/>
    <p:sldMasterId id="2147483779" r:id="rId2"/>
    <p:sldMasterId id="2147483791" r:id="rId3"/>
    <p:sldMasterId id="2147483803" r:id="rId4"/>
    <p:sldMasterId id="2147483815" r:id="rId5"/>
    <p:sldMasterId id="2147483827" r:id="rId6"/>
    <p:sldMasterId id="2147483830" r:id="rId7"/>
    <p:sldMasterId id="2147483833" r:id="rId8"/>
    <p:sldMasterId id="2147484014" r:id="rId9"/>
    <p:sldMasterId id="2147484026" r:id="rId10"/>
    <p:sldMasterId id="2147484419" r:id="rId11"/>
    <p:sldMasterId id="2147484443" r:id="rId12"/>
  </p:sldMasterIdLst>
  <p:notesMasterIdLst>
    <p:notesMasterId r:id="rId82"/>
  </p:notesMasterIdLst>
  <p:handoutMasterIdLst>
    <p:handoutMasterId r:id="rId83"/>
  </p:handoutMasterIdLst>
  <p:sldIdLst>
    <p:sldId id="379" r:id="rId13"/>
    <p:sldId id="448" r:id="rId14"/>
    <p:sldId id="259" r:id="rId15"/>
    <p:sldId id="381" r:id="rId16"/>
    <p:sldId id="382" r:id="rId17"/>
    <p:sldId id="383" r:id="rId18"/>
    <p:sldId id="385" r:id="rId19"/>
    <p:sldId id="384" r:id="rId20"/>
    <p:sldId id="386" r:id="rId21"/>
    <p:sldId id="424" r:id="rId22"/>
    <p:sldId id="387" r:id="rId23"/>
    <p:sldId id="416" r:id="rId24"/>
    <p:sldId id="417" r:id="rId25"/>
    <p:sldId id="389" r:id="rId26"/>
    <p:sldId id="418" r:id="rId27"/>
    <p:sldId id="450" r:id="rId28"/>
    <p:sldId id="390" r:id="rId29"/>
    <p:sldId id="449" r:id="rId30"/>
    <p:sldId id="391" r:id="rId31"/>
    <p:sldId id="392" r:id="rId32"/>
    <p:sldId id="393" r:id="rId33"/>
    <p:sldId id="394" r:id="rId34"/>
    <p:sldId id="396" r:id="rId35"/>
    <p:sldId id="419" r:id="rId36"/>
    <p:sldId id="420" r:id="rId37"/>
    <p:sldId id="421" r:id="rId38"/>
    <p:sldId id="422" r:id="rId39"/>
    <p:sldId id="423" r:id="rId40"/>
    <p:sldId id="397" r:id="rId41"/>
    <p:sldId id="398" r:id="rId42"/>
    <p:sldId id="399" r:id="rId43"/>
    <p:sldId id="400" r:id="rId44"/>
    <p:sldId id="401" r:id="rId45"/>
    <p:sldId id="426" r:id="rId46"/>
    <p:sldId id="425" r:id="rId47"/>
    <p:sldId id="402" r:id="rId48"/>
    <p:sldId id="403" r:id="rId49"/>
    <p:sldId id="404" r:id="rId50"/>
    <p:sldId id="405" r:id="rId51"/>
    <p:sldId id="406" r:id="rId52"/>
    <p:sldId id="407" r:id="rId53"/>
    <p:sldId id="427" r:id="rId54"/>
    <p:sldId id="428" r:id="rId55"/>
    <p:sldId id="429" r:id="rId56"/>
    <p:sldId id="447" r:id="rId57"/>
    <p:sldId id="430" r:id="rId58"/>
    <p:sldId id="446" r:id="rId59"/>
    <p:sldId id="431" r:id="rId60"/>
    <p:sldId id="432" r:id="rId61"/>
    <p:sldId id="433" r:id="rId62"/>
    <p:sldId id="434" r:id="rId63"/>
    <p:sldId id="435" r:id="rId64"/>
    <p:sldId id="436" r:id="rId65"/>
    <p:sldId id="437" r:id="rId66"/>
    <p:sldId id="438" r:id="rId67"/>
    <p:sldId id="439" r:id="rId68"/>
    <p:sldId id="440" r:id="rId69"/>
    <p:sldId id="441" r:id="rId70"/>
    <p:sldId id="442" r:id="rId71"/>
    <p:sldId id="443" r:id="rId72"/>
    <p:sldId id="444" r:id="rId73"/>
    <p:sldId id="445" r:id="rId74"/>
    <p:sldId id="408" r:id="rId75"/>
    <p:sldId id="409" r:id="rId76"/>
    <p:sldId id="410" r:id="rId77"/>
    <p:sldId id="411" r:id="rId78"/>
    <p:sldId id="412" r:id="rId79"/>
    <p:sldId id="413" r:id="rId80"/>
    <p:sldId id="414" r:id="rId81"/>
  </p:sldIdLst>
  <p:sldSz cx="9144000" cy="6858000" type="screen4x3"/>
  <p:notesSz cx="68580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885E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40" autoAdjust="0"/>
  </p:normalViewPr>
  <p:slideViewPr>
    <p:cSldViewPr snapToGrid="0">
      <p:cViewPr varScale="1">
        <p:scale>
          <a:sx n="106" d="100"/>
          <a:sy n="106" d="100"/>
        </p:scale>
        <p:origin x="176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21" Type="http://schemas.openxmlformats.org/officeDocument/2006/relationships/slide" Target="slides/slide9.xml"/><Relationship Id="rId42" Type="http://schemas.openxmlformats.org/officeDocument/2006/relationships/slide" Target="slides/slide30.xml"/><Relationship Id="rId47" Type="http://schemas.openxmlformats.org/officeDocument/2006/relationships/slide" Target="slides/slide35.xml"/><Relationship Id="rId63" Type="http://schemas.openxmlformats.org/officeDocument/2006/relationships/slide" Target="slides/slide51.xml"/><Relationship Id="rId68" Type="http://schemas.openxmlformats.org/officeDocument/2006/relationships/slide" Target="slides/slide56.xml"/><Relationship Id="rId84" Type="http://schemas.openxmlformats.org/officeDocument/2006/relationships/presProps" Target="presProps.xml"/><Relationship Id="rId16" Type="http://schemas.openxmlformats.org/officeDocument/2006/relationships/slide" Target="slides/slide4.xml"/><Relationship Id="rId11" Type="http://schemas.openxmlformats.org/officeDocument/2006/relationships/slideMaster" Target="slideMasters/slideMaster11.xml"/><Relationship Id="rId32" Type="http://schemas.openxmlformats.org/officeDocument/2006/relationships/slide" Target="slides/slide20.xml"/><Relationship Id="rId37" Type="http://schemas.openxmlformats.org/officeDocument/2006/relationships/slide" Target="slides/slide25.xml"/><Relationship Id="rId53" Type="http://schemas.openxmlformats.org/officeDocument/2006/relationships/slide" Target="slides/slide41.xml"/><Relationship Id="rId58" Type="http://schemas.openxmlformats.org/officeDocument/2006/relationships/slide" Target="slides/slide46.xml"/><Relationship Id="rId74" Type="http://schemas.openxmlformats.org/officeDocument/2006/relationships/slide" Target="slides/slide62.xml"/><Relationship Id="rId79" Type="http://schemas.openxmlformats.org/officeDocument/2006/relationships/slide" Target="slides/slide67.xml"/><Relationship Id="rId5" Type="http://schemas.openxmlformats.org/officeDocument/2006/relationships/slideMaster" Target="slideMasters/slideMaster5.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slide" Target="slides/slide52.xml"/><Relationship Id="rId69" Type="http://schemas.openxmlformats.org/officeDocument/2006/relationships/slide" Target="slides/slide57.xml"/><Relationship Id="rId77" Type="http://schemas.openxmlformats.org/officeDocument/2006/relationships/slide" Target="slides/slide65.xml"/><Relationship Id="rId8" Type="http://schemas.openxmlformats.org/officeDocument/2006/relationships/slideMaster" Target="slideMasters/slideMaster8.xml"/><Relationship Id="rId51" Type="http://schemas.openxmlformats.org/officeDocument/2006/relationships/slide" Target="slides/slide39.xml"/><Relationship Id="rId72" Type="http://schemas.openxmlformats.org/officeDocument/2006/relationships/slide" Target="slides/slide60.xml"/><Relationship Id="rId80" Type="http://schemas.openxmlformats.org/officeDocument/2006/relationships/slide" Target="slides/slide68.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slide" Target="slides/slide63.xml"/><Relationship Id="rId8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slideMaster" Target="slideMasters/slideMaster10.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slide" Target="slides/slide61.xml"/><Relationship Id="rId78" Type="http://schemas.openxmlformats.org/officeDocument/2006/relationships/slide" Target="slides/slide66.xml"/><Relationship Id="rId81" Type="http://schemas.openxmlformats.org/officeDocument/2006/relationships/slide" Target="slides/slide69.xml"/><Relationship Id="rId86"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 Id="rId34" Type="http://schemas.openxmlformats.org/officeDocument/2006/relationships/slide" Target="slides/slide22.xml"/><Relationship Id="rId50" Type="http://schemas.openxmlformats.org/officeDocument/2006/relationships/slide" Target="slides/slide38.xml"/><Relationship Id="rId55" Type="http://schemas.openxmlformats.org/officeDocument/2006/relationships/slide" Target="slides/slide43.xml"/><Relationship Id="rId76" Type="http://schemas.openxmlformats.org/officeDocument/2006/relationships/slide" Target="slides/slide64.xml"/><Relationship Id="rId7" Type="http://schemas.openxmlformats.org/officeDocument/2006/relationships/slideMaster" Target="slideMasters/slideMaster7.xml"/><Relationship Id="rId71" Type="http://schemas.openxmlformats.org/officeDocument/2006/relationships/slide" Target="slides/slide59.xml"/><Relationship Id="rId2" Type="http://schemas.openxmlformats.org/officeDocument/2006/relationships/slideMaster" Target="slideMasters/slideMaster2.xml"/><Relationship Id="rId29" Type="http://schemas.openxmlformats.org/officeDocument/2006/relationships/slide" Target="slides/slide17.xml"/><Relationship Id="rId24" Type="http://schemas.openxmlformats.org/officeDocument/2006/relationships/slide" Target="slides/slide12.xml"/><Relationship Id="rId40" Type="http://schemas.openxmlformats.org/officeDocument/2006/relationships/slide" Target="slides/slide28.xml"/><Relationship Id="rId45" Type="http://schemas.openxmlformats.org/officeDocument/2006/relationships/slide" Target="slides/slide33.xml"/><Relationship Id="rId66" Type="http://schemas.openxmlformats.org/officeDocument/2006/relationships/slide" Target="slides/slide54.xml"/><Relationship Id="rId87" Type="http://schemas.openxmlformats.org/officeDocument/2006/relationships/tableStyles" Target="tableStyles.xml"/><Relationship Id="rId61" Type="http://schemas.openxmlformats.org/officeDocument/2006/relationships/slide" Target="slides/slide49.xml"/><Relationship Id="rId8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5B55D366-93F6-41E4-A755-252536AD7217}" type="datetimeFigureOut">
              <a:rPr lang="en-US"/>
              <a:pPr>
                <a:defRPr/>
              </a:pPr>
              <a:t>9/14/2022</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326C3C68-F771-4E59-BFCF-7BA2EA9BD15E}" type="slidenum">
              <a:rPr lang="en-US"/>
              <a:pPr>
                <a:defRPr/>
              </a:pPr>
              <a:t>‹#›</a:t>
            </a:fld>
            <a:endParaRPr lang="en-US"/>
          </a:p>
        </p:txBody>
      </p:sp>
    </p:spTree>
    <p:extLst>
      <p:ext uri="{BB962C8B-B14F-4D97-AF65-F5344CB8AC3E}">
        <p14:creationId xmlns:p14="http://schemas.microsoft.com/office/powerpoint/2010/main" val="3351311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DBFF7F85-89B5-4450-8859-701E52820DFE}" type="datetimeFigureOut">
              <a:rPr lang="en-US"/>
              <a:pPr>
                <a:defRPr/>
              </a:pPr>
              <a:t>9/14/2022</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89133059-0779-4D89-ACD7-8C23D4B2CB7D}" type="slidenum">
              <a:rPr lang="en-US"/>
              <a:pPr>
                <a:defRPr/>
              </a:pPr>
              <a:t>‹#›</a:t>
            </a:fld>
            <a:endParaRPr lang="en-US"/>
          </a:p>
        </p:txBody>
      </p:sp>
    </p:spTree>
    <p:extLst>
      <p:ext uri="{BB962C8B-B14F-4D97-AF65-F5344CB8AC3E}">
        <p14:creationId xmlns:p14="http://schemas.microsoft.com/office/powerpoint/2010/main" val="32316390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0379AF-BFFC-4DC9-949B-B34E340E1CF5}" type="slidenum">
              <a:rPr lang="en-US" smtClean="0">
                <a:solidFill>
                  <a:srgbClr val="000000"/>
                </a:solidFill>
              </a:rPr>
              <a:pPr/>
              <a:t>1</a:t>
            </a:fld>
            <a:endParaRPr lang="en-US">
              <a:solidFill>
                <a:srgbClr val="000000"/>
              </a:solidFill>
            </a:endParaRPr>
          </a:p>
        </p:txBody>
      </p:sp>
    </p:spTree>
    <p:extLst>
      <p:ext uri="{BB962C8B-B14F-4D97-AF65-F5344CB8AC3E}">
        <p14:creationId xmlns:p14="http://schemas.microsoft.com/office/powerpoint/2010/main" val="1084192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63</a:t>
            </a:fld>
            <a:endParaRPr lang="en-US"/>
          </a:p>
        </p:txBody>
      </p:sp>
    </p:spTree>
    <p:extLst>
      <p:ext uri="{BB962C8B-B14F-4D97-AF65-F5344CB8AC3E}">
        <p14:creationId xmlns:p14="http://schemas.microsoft.com/office/powerpoint/2010/main" val="850849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64</a:t>
            </a:fld>
            <a:endParaRPr lang="en-US"/>
          </a:p>
        </p:txBody>
      </p:sp>
    </p:spTree>
    <p:extLst>
      <p:ext uri="{BB962C8B-B14F-4D97-AF65-F5344CB8AC3E}">
        <p14:creationId xmlns:p14="http://schemas.microsoft.com/office/powerpoint/2010/main" val="1654362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65</a:t>
            </a:fld>
            <a:endParaRPr lang="en-US"/>
          </a:p>
        </p:txBody>
      </p:sp>
    </p:spTree>
    <p:extLst>
      <p:ext uri="{BB962C8B-B14F-4D97-AF65-F5344CB8AC3E}">
        <p14:creationId xmlns:p14="http://schemas.microsoft.com/office/powerpoint/2010/main" val="2138354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66</a:t>
            </a:fld>
            <a:endParaRPr lang="en-US"/>
          </a:p>
        </p:txBody>
      </p:sp>
    </p:spTree>
    <p:extLst>
      <p:ext uri="{BB962C8B-B14F-4D97-AF65-F5344CB8AC3E}">
        <p14:creationId xmlns:p14="http://schemas.microsoft.com/office/powerpoint/2010/main" val="828541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67</a:t>
            </a:fld>
            <a:endParaRPr lang="en-US"/>
          </a:p>
        </p:txBody>
      </p:sp>
    </p:spTree>
    <p:extLst>
      <p:ext uri="{BB962C8B-B14F-4D97-AF65-F5344CB8AC3E}">
        <p14:creationId xmlns:p14="http://schemas.microsoft.com/office/powerpoint/2010/main" val="1607361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68</a:t>
            </a:fld>
            <a:endParaRPr lang="en-US"/>
          </a:p>
        </p:txBody>
      </p:sp>
    </p:spTree>
    <p:extLst>
      <p:ext uri="{BB962C8B-B14F-4D97-AF65-F5344CB8AC3E}">
        <p14:creationId xmlns:p14="http://schemas.microsoft.com/office/powerpoint/2010/main" val="103305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89133059-0779-4D89-ACD7-8C23D4B2CB7D}" type="slidenum">
              <a:rPr lang="en-US" smtClean="0"/>
              <a:pPr>
                <a:defRPr/>
              </a:pPr>
              <a:t>69</a:t>
            </a:fld>
            <a:endParaRPr lang="en-US"/>
          </a:p>
        </p:txBody>
      </p:sp>
    </p:spTree>
    <p:extLst>
      <p:ext uri="{BB962C8B-B14F-4D97-AF65-F5344CB8AC3E}">
        <p14:creationId xmlns:p14="http://schemas.microsoft.com/office/powerpoint/2010/main" val="3895629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57D8179-A318-42F4-8498-6463216F0E39}"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044FE5-94E6-4AB0-8234-ED78A101D143}" type="slidenum">
              <a:rPr lang="en-US"/>
              <a:pPr>
                <a:defRPr/>
              </a:pPr>
              <a:t>‹#›</a:t>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83607A6-1EC4-4335-91B7-81E7ED1CEB20}"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313BC1-9B5C-4BA3-811B-5FC12E223498}" type="slidenum">
              <a:rPr lang="en-US"/>
              <a:pPr>
                <a:defRPr/>
              </a:pPr>
              <a:t>‹#›</a:t>
            </a:fld>
            <a:endParaRPr lang="en-US"/>
          </a:p>
        </p:txBody>
      </p:sp>
    </p:spTree>
  </p:cSld>
  <p:clrMapOvr>
    <a:masterClrMapping/>
  </p:clrMapOvr>
  <p:transition spd="med">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BAC3DC7-2405-4EC6-B487-DAF670ABF258}"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6F114E-9FE4-459C-ADB7-C47838A3E956}"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C50A8CE-8416-4F61-AE30-0D464779FE0F}"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5961E31-088C-409D-B37F-F6C7F265885B}"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8BF7E87-4EDF-4C5B-84D5-AF1C35D00D21}"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396CA27-A6FE-4740-8276-804A0E4BF8D8}"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0" y="1422405"/>
            <a:ext cx="8686800" cy="4703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1A1677F-87FD-446E-A969-E490548DBD5A}"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43CDAB3-4FB7-470D-AB81-0E9516A09FEA}"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D7310EE-11EC-4DAD-A2B5-F0E66305E5DD}"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EF53620-BB89-407A-AA95-6B9A789939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69F2BE4-19B4-4A7A-9F4F-40AC53B2D623}"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18EA07-6869-44F6-9EE2-56893C66DFCF}" type="slidenum">
              <a:rPr lang="en-US"/>
              <a:pPr>
                <a:defRPr/>
              </a:pPr>
              <a:t>‹#›</a:t>
            </a:fld>
            <a:endParaRPr lang="en-US"/>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F1B1138-6EF6-4122-93D0-C9C2CE48B50C}"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4CF21BC-6C2A-4BF1-830B-8C3A6941A41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723185D-1396-4AE3-A55E-55FFCA3BFF62}"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542F85F-92E2-48F3-B4D6-AE75D0B26AE9}"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BA85C59-799A-4BDC-AB5B-8FF1A032AFED}"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B779C23-8D8E-408A-AD32-95EA7A0D85F8}"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320B693-0DF8-4D3F-A0A3-E4C61B78DAA3}" type="datetime1">
              <a:rPr lang="en-US" smtClean="0"/>
              <a:t>9/14/2022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51EFF99-971C-4A81-9BF2-678FC0CF0D21}"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52A56B-BDAE-4A1F-90C1-28CBA8B288D5}" type="datetime1">
              <a:rPr lang="en-US" smtClean="0"/>
              <a:t>9/14/2022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9" name="Slide Number Placeholder 8"/>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5EEAFBD-F2D9-4879-A639-B2A3FAA4F9BE}"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154DD1C-F9EE-486C-8C25-05A333ECD43A}" type="datetime1">
              <a:rPr lang="en-US" smtClean="0"/>
              <a:t>9/14/2022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5" name="Slide Number Placeholder 4"/>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FE92FE6-C714-4A11-A638-93AFCF8693B4}"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84FDBA8-9187-4D44-8C1C-BB1FFF5E4923}" type="datetime1">
              <a:rPr lang="en-US" smtClean="0"/>
              <a:t>9/14/2022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4" name="Slide Number Placeholder 3"/>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C59BAF0-48F2-4BD5-A5CB-853BC338C957}"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2890BB3-DE49-4435-8A21-6ECAB15B4F92}" type="datetime1">
              <a:rPr lang="en-US" smtClean="0"/>
              <a:t>9/14/2022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3189FBD-2436-4429-9DEC-94C65BE1435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1004511-C6AB-4F5B-A27F-D6C121BFF44F}"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2DA78B-F4AD-4223-B30B-1D5D4854EFE4}" type="slidenum">
              <a:rPr lang="en-US"/>
              <a:pPr>
                <a:defRPr/>
              </a:pPr>
              <a:t>‹#›</a:t>
            </a:fld>
            <a:endParaRPr lang="en-US"/>
          </a:p>
        </p:txBody>
      </p:sp>
    </p:spTree>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770AA6D-A27C-45D0-A9DC-E0937D10E159}" type="datetime1">
              <a:rPr lang="en-US" smtClean="0"/>
              <a:t>9/14/2022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2DB6A4D-3573-49E2-8E24-0B430763CF05}"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CCF1292-D62B-46F2-AF87-4342F916DDA0}"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B9BD95B-40C7-4E4A-B7CA-BDCBA530A35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95B0B76-1144-43D8-9340-833BF3BDD2D9}"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C836010-2A33-4EC9-8AA4-9767948A71DF}"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16E5820-6914-4981-964D-12520F95A2BD}"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23A6F8C-5A3B-4828-924B-E946418DC7A6}"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0" y="1422405"/>
            <a:ext cx="8686800" cy="47037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F400899-BBFF-41A0-8D19-1D0E1A0176E3}"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9DAC91D-1F62-434E-A01A-62BD44DA2290}"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191BA-BE26-4C83-9B0F-B0A8A41E1BF5}"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3195703-9162-49CE-AE48-6E22781C6F17}"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AB9A919-ABA7-4D50-952F-AC4F02FD44D6}" type="datetime1">
              <a:rPr lang="en-US" smtClean="0"/>
              <a:t>9/14/2022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5DE8DBC-8046-4996-B325-411D71B39C59}"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3566C37-F768-47F0-BEB9-3DC21A9B8176}" type="datetime1">
              <a:rPr lang="en-US" smtClean="0"/>
              <a:t>9/14/2022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0E993BD-44E8-4E43-BF8A-CB3AAD8209B2}"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662DFBD-EB8A-4FBB-819E-6C3E6E64791D}" type="datetime1">
              <a:rPr lang="en-US" smtClean="0"/>
              <a:t>9/14/2022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1AA3DB9-23C6-4708-8302-A6F9DFBAAF0B}"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C43CA64-CB1E-46A8-9B0B-365DCA5B8C08}" type="datetime1">
              <a:rPr lang="en-US" smtClean="0"/>
              <a:t>9/14/2022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6CCB0AB-6020-4253-9206-584C67CAB87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E0CBA42-77A8-4405-BBEF-FE02E96EBEFE}"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B8F91B-8D63-40A7-AC83-6A04ACCA9755}" type="slidenum">
              <a:rPr lang="en-US"/>
              <a:pPr>
                <a:defRPr/>
              </a:pPr>
              <a:t>‹#›</a:t>
            </a:fld>
            <a:endParaRPr lang="en-US"/>
          </a:p>
        </p:txBody>
      </p:sp>
    </p:spTree>
  </p:cSld>
  <p:clrMapOvr>
    <a:masterClrMapping/>
  </p:clrMapOvr>
  <p:transition spd="med">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A62D719-DBC3-4D22-84AE-EB304627C813}" type="datetime1">
              <a:rPr lang="en-US" smtClean="0"/>
              <a:t>9/14/2022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1C82563-B4BE-4098-8930-48041927A138}"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9F88831-1099-4F9A-9D1E-9331164F85A1}" type="datetime1">
              <a:rPr lang="en-US" smtClean="0"/>
              <a:t>9/14/2022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E2C577B-EB9E-4B26-B2F6-1391AB745352}"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0" y="1422405"/>
            <a:ext cx="8686800" cy="4703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3E32A64-141E-4256-994A-74DDE3823D58}"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1174B43-189F-4D55-B487-10AEB32C3D76}"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13483BC-7182-4F00-B1EE-A7257AAA4463}" type="datetime1">
              <a:rPr lang="en-US" smtClean="0"/>
              <a:t>9/14/2022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781F5A0-CB51-4B05-8551-EBF65531D5B8}"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9C03BF6-341B-4AB4-AF79-342059CFF3E4}"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6201E8-C711-4816-9BEF-C79273BD9510}"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19BC35-BFF2-4196-A3CD-DA1E6AD80659}"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299FC9-4281-4913-9007-B265553D656F}"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3367398-CB48-4EFC-B4D6-65C1FC593A9A}"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B0D5D4-7AC6-4F2E-BDDD-B1C9AE0FB210}"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D403963-1E65-49C3-A0B0-BD10A5498B4E}"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1A9211A-533E-44D1-A448-C02E11EEDD2E}"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1A30A4E-13AF-4375-A73D-FD07D2C485B5}" type="datetime1">
              <a:rPr lang="en-US" smtClean="0"/>
              <a:t>9/14/2022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16FCB82-FD3A-464E-A159-60F057D6B5D8}"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15B9FBA-5EE7-4955-82E2-87028ACEFD03}"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3182E4D-95F6-4559-A033-841C95D13B0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F8E4C52-4F12-4860-AE17-6DB27A1315DF}"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3A128EB-3415-4B0A-A5DD-D9BE2F3B3DB4}" type="slidenum">
              <a:rPr lang="en-US"/>
              <a:pPr>
                <a:defRPr/>
              </a:pPr>
              <a:t>‹#›</a:t>
            </a:fld>
            <a:endParaRPr lang="en-US"/>
          </a:p>
        </p:txBody>
      </p:sp>
    </p:spTree>
  </p:cSld>
  <p:clrMapOvr>
    <a:masterClrMapping/>
  </p:clrMapOvr>
  <p:transition spd="med">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B0EFFE-1768-4CE5-9C0C-D9BDF45E25FD}"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56D49B7-EB12-4990-9772-28E4D0AD960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8A5C17B-8AA9-4B64-B19C-6122A633CA06}"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3E0C0F2-74FB-419D-B3B2-217888D0ADFA}"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95AED0F-C23E-40E6-BAD7-98B9B022AF44}"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0A3C3B3-A3D2-4005-8E4D-BEDDCAE73FC2}"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E8EBD2F-FD80-42C1-A726-C47462F62D9E}"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339637-47C8-490A-BAC6-EABB951BA3C5}"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F77EBAD-5377-4D9C-B6F0-20F978806948}"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26FB27-3A71-4958-8F5C-99F7A42127B1}"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4FEE178-88FF-48B0-83BA-F2A1AE8E15DD}"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13B552-4C03-412D-8D67-9D795966410A}"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0" y="1422405"/>
            <a:ext cx="8686800" cy="47037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BF035C9-4599-4910-BE01-803C22D4155B}"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464E6D9-F628-4AB7-A1A2-0ABEC5DA0525}"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3A095F9-C960-4D99-B493-BBDD57EBC193}"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FE7921-2B7F-4304-B57F-0BE2005F0691}"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DF70663-0977-470E-ABF6-A7C747204FEB}"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7949FA-0B7A-4A74-8C2E-9C289EC21B8A}"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53CD0A7-8409-4A85-8D53-883DCA05294A}" type="datetime1">
              <a:rPr lang="en-US" smtClean="0"/>
              <a:t>9/14/2022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8127B35-6D1C-4C64-89DC-3DBFC1FD5E1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6A83351-D20A-4910-BDF7-22EA74258139}" type="datetime1">
              <a:rPr lang="en-US" smtClean="0"/>
              <a:t>9/14/2022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DA3CD14-0475-46CD-BE84-6F44404A1AD0}" type="slidenum">
              <a:rPr lang="en-US"/>
              <a:pPr>
                <a:defRPr/>
              </a:pPr>
              <a:t>‹#›</a:t>
            </a:fld>
            <a:endParaRPr lang="en-US"/>
          </a:p>
        </p:txBody>
      </p:sp>
    </p:spTree>
  </p:cSld>
  <p:clrMapOvr>
    <a:masterClrMapping/>
  </p:clrMapOvr>
  <p:transition spd="med">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AA6483A-409D-4952-BA61-77507467DE55}"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EBB32AB-4CAE-452C-A429-2AF05C47B1D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CC22E2-2892-440E-BB5C-10A4615B5692}"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66F114E-9FE4-459C-ADB7-C47838A3E956}"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84FBC7-34B5-4F61-B51F-F93548915068}"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5961E31-088C-409D-B37F-F6C7F265885B}"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C729152-31DF-4336-B0EF-E80F112FB5DE}"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396CA27-A6FE-4740-8276-804A0E4BF8D8}"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0" y="1422405"/>
            <a:ext cx="8686800" cy="4703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DB0CBCC-5F9F-4DD5-9C41-984B66C2A8D3}"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3CDAB3-4FB7-470D-AB81-0E9516A09FEA}"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A245938-EE6A-4A37-B966-2A0AC5E25A04}"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F53620-BB89-407A-AA95-6B9A78993960}"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13D7DC2-4183-4434-B528-40B2A78C81CB}"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F1EA5B0-F0ED-48FE-B976-B817CA030673}"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1E11E87-B064-423B-BDFB-735B544FE8EE}"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DBCE9B5-130B-4F77-812A-634941F7CDC2}"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19915FE-4F5D-469E-8104-FCAA5C48FC36}"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402987C-BD6D-47CC-8227-585C5071A3B1}"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6EE587-4E3E-4FAB-A92A-11ED632AE6D1}"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E2C8B79-9873-4577-AD64-379FD9F25DA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6C0C363-B7E3-4323-9D64-18F21239678F}"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EF3DBFE-80A0-4DA9-8810-5CCFBACABCBB}" type="slidenum">
              <a:rPr lang="en-US"/>
              <a:pPr>
                <a:defRPr/>
              </a:pPr>
              <a:t>‹#›</a:t>
            </a:fld>
            <a:endParaRPr lang="en-US"/>
          </a:p>
        </p:txBody>
      </p:sp>
    </p:spTree>
  </p:cSld>
  <p:clrMapOvr>
    <a:masterClrMapping/>
  </p:clrMapOvr>
  <p:transition spd="med">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A6E71E-7C14-4E41-93B9-37FE2CE2967C}"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81FF391-3BEC-4CB9-8855-708DDF73F594}"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a:prstGeom prst="rect">
            <a:avLst/>
          </a:prstGeom>
        </p:spPr>
        <p:txBody>
          <a:bodyPr/>
          <a:lstStyle/>
          <a:p>
            <a:r>
              <a:rPr lang="en-CA"/>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833BC5BA-F188-435D-A850-263D5EAE2AC3}"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7519469E-5AF3-47E9-825A-ACC376240EF2}" type="slidenum">
              <a:rPr lang="en-US"/>
              <a:pPr>
                <a:defRPr/>
              </a:pPr>
              <a:t>‹#›</a:t>
            </a:fld>
            <a:endParaRPr lang="en-US"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AE0B9830-6B04-4265-8D6E-125E23928402}"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F2E31248-8955-4155-A5C0-D4B7769D0D76}" type="slidenum">
              <a:rPr lang="en-US"/>
              <a:pPr>
                <a:defRPr/>
              </a:pPr>
              <a:t>‹#›</a:t>
            </a:fld>
            <a:endParaRPr lang="en-US"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a:prstGeom prst="rect">
            <a:avLst/>
          </a:prstGeo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C67F056B-E79F-4B5B-A17D-E203BC4FD646}"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D7F587F9-6779-4D27-BF84-59C5F06350EB}" type="slidenum">
              <a:rPr lang="en-US"/>
              <a:pPr>
                <a:defRPr/>
              </a:pPr>
              <a:t>‹#›</a:t>
            </a:fld>
            <a:endParaRPr 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3D7E5207-A1B3-4146-A04B-3BB2647EE45A}" type="datetime1">
              <a:rPr lang="en-US" smtClean="0"/>
              <a:t>9/14/2022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440B418C-5835-4ED3-A951-8A025100886F}" type="slidenum">
              <a:rPr lang="en-US"/>
              <a:pPr>
                <a:defRPr/>
              </a:pPr>
              <a:t>‹#›</a:t>
            </a:fld>
            <a:endParaRPr lang="en-US"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DA775C93-A620-4930-8FEE-7AEEF94CABBE}" type="datetime1">
              <a:rPr lang="en-US" smtClean="0"/>
              <a:t>9/14/2022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9" name="Slide Number Placeholder 8"/>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09031ABF-DCE5-4B5F-9505-55DFB892F3A4}" type="slidenum">
              <a:rPr lang="en-US"/>
              <a:pPr>
                <a:defRPr/>
              </a:pPr>
              <a:t>‹#›</a:t>
            </a:fld>
            <a:endParaRPr lang="en-US"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4B4D5CA7-3CCA-41DC-82AB-D0FCA68D2F70}" type="datetime1">
              <a:rPr lang="en-US" smtClean="0"/>
              <a:t>9/14/2022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5" name="Slide Number Placeholder 4"/>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8CE7AEA2-DED3-44DF-9F6A-DC471E2E0D7C}" type="slidenum">
              <a:rPr lang="en-US"/>
              <a:pPr>
                <a:defRPr/>
              </a:pPr>
              <a:t>‹#›</a:t>
            </a:fld>
            <a:endParaRPr lang="en-US" dirty="0"/>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537ECBDE-CE06-463F-AA87-0614C756FD5D}" type="datetime1">
              <a:rPr lang="en-US" smtClean="0"/>
              <a:t>9/14/2022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4" name="Slide Number Placeholder 3"/>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CA6796F0-930B-46C6-AE9D-C4BE95F3BB43}" type="slidenum">
              <a:rPr lang="en-US"/>
              <a:pPr>
                <a:defRPr/>
              </a:pPr>
              <a:t>‹#›</a:t>
            </a:fld>
            <a:endParaRPr lang="en-US" dirty="0"/>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8078190B-4AA3-457E-A7C4-EA8F5CF69693}" type="datetime1">
              <a:rPr lang="en-US" smtClean="0"/>
              <a:t>9/14/2022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73471FAA-BCAD-4B2C-9289-19A785E9BFD6}" type="slidenum">
              <a:rPr lang="en-US"/>
              <a:pPr>
                <a:defRPr/>
              </a:pPr>
              <a:t>‹#›</a:t>
            </a:fld>
            <a:endParaRPr lang="en-US" dirty="0"/>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B810691A-E25F-4569-A23D-A89D8BC60B21}" type="datetime1">
              <a:rPr lang="en-US" smtClean="0"/>
              <a:t>9/14/2022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B917DEC2-45BF-4037-A634-68145984130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1327CB-76F9-4AE8-ADBF-24ACEC8EC9A1}"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897D1DF-A737-4CD6-AFCD-CB881BA7991D}" type="slidenum">
              <a:rPr lang="en-US"/>
              <a:pPr>
                <a:defRPr/>
              </a:pPr>
              <a:t>‹#›</a:t>
            </a:fld>
            <a:endParaRPr lang="en-US"/>
          </a:p>
        </p:txBody>
      </p:sp>
    </p:spTree>
  </p:cSld>
  <p:clrMapOvr>
    <a:masterClrMapping/>
  </p:clrMapOvr>
  <p:transition spd="med">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46BBD331-C875-47CC-8CE3-DCF3E305DE11}"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789E9B90-5B57-46FD-B136-4B7282C5ED41}" type="slidenum">
              <a:rPr lang="en-US"/>
              <a:pPr>
                <a:defRPr/>
              </a:pPr>
              <a:t>‹#›</a:t>
            </a:fld>
            <a:endParaRPr lang="en-US" dirty="0"/>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B9FFCC51-A1B4-4D4A-A872-CAEFFB8A1C55}"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6FE6A8A4-7375-45CE-9469-BFE9033DE53A}" type="slidenum">
              <a:rPr lang="en-US"/>
              <a:pPr>
                <a:defRPr/>
              </a:pPr>
              <a:t>‹#›</a:t>
            </a:fld>
            <a:endParaRPr lang="en-US" dirty="0"/>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CA"/>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697E14D1-8E9C-4C80-A2A3-890D1E353FD1}"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2C7602D7-DBFC-4606-A7FE-A49AD677DCEE}" type="slidenum">
              <a:rPr lang="en-US"/>
              <a:pPr>
                <a:defRPr/>
              </a:pPr>
              <a:t>‹#›</a:t>
            </a:fld>
            <a:endParaRPr lang="en-US" dirty="0"/>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6AE697A2-29C5-47AF-B8F1-F9C82074187E}"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12265EB2-C873-4775-BB54-0AE215383E95}" type="slidenum">
              <a:rPr lang="en-US"/>
              <a:pPr>
                <a:defRPr/>
              </a:pPr>
              <a:t>‹#›</a:t>
            </a:fld>
            <a:endParaRPr lang="en-US" dirty="0"/>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a:prstGeom prst="rect">
            <a:avLst/>
          </a:prstGeo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E99E989C-BA51-4F8F-9497-2EAB0F91E7B5}"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083C0B18-8FE3-49A3-8CAA-88864CEDF04A}" type="slidenum">
              <a:rPr lang="en-US"/>
              <a:pPr>
                <a:defRPr/>
              </a:pPr>
              <a:t>‹#›</a:t>
            </a:fld>
            <a:endParaRPr lang="en-US" dirty="0"/>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92C4EDDD-3E0C-4FCA-B296-28950FF12CE4}" type="datetime1">
              <a:rPr lang="en-US" smtClean="0"/>
              <a:t>9/14/2022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659A99AD-CC7C-4F51-9EE1-EB06D15351F5}" type="slidenum">
              <a:rPr lang="en-US"/>
              <a:pPr>
                <a:defRPr/>
              </a:pPr>
              <a:t>‹#›</a:t>
            </a:fld>
            <a:endParaRPr lang="en-US" dirty="0"/>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3D8E9C9D-5E0A-4C3F-A635-C316090CC12B}" type="datetime1">
              <a:rPr lang="en-US" smtClean="0"/>
              <a:t>9/14/2022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9" name="Slide Number Placeholder 8"/>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694413EB-D949-415F-B271-0D4D44F9B429}" type="slidenum">
              <a:rPr lang="en-US"/>
              <a:pPr>
                <a:defRPr/>
              </a:pPr>
              <a:t>‹#›</a:t>
            </a:fld>
            <a:endParaRPr lang="en-US" dirty="0"/>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23B38F94-F6CE-4929-95D9-1B9D5811D88C}" type="datetime1">
              <a:rPr lang="en-US" smtClean="0"/>
              <a:t>9/14/2022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5" name="Slide Number Placeholder 4"/>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69D9999B-7CF0-416D-A0E9-D497D111E942}" type="slidenum">
              <a:rPr lang="en-US"/>
              <a:pPr>
                <a:defRPr/>
              </a:pPr>
              <a:t>‹#›</a:t>
            </a:fld>
            <a:endParaRPr lang="en-US" dirty="0"/>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AD0E911B-F0B2-4650-B048-04B89F4E1626}" type="datetime1">
              <a:rPr lang="en-US" smtClean="0"/>
              <a:t>9/14/2022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4" name="Slide Number Placeholder 3"/>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F14E8BEF-9237-475B-B1AA-D081E67A7F07}" type="slidenum">
              <a:rPr lang="en-US"/>
              <a:pPr>
                <a:defRPr/>
              </a:pPr>
              <a:t>‹#›</a:t>
            </a:fld>
            <a:endParaRPr lang="en-US" dirty="0"/>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a:prstGeom prst="rect">
            <a:avLst/>
          </a:prstGeo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04617F33-C3E3-4D1E-99B5-56BDE063A25C}" type="datetime1">
              <a:rPr lang="en-US" smtClean="0"/>
              <a:t>9/14/2022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3C7C5628-58C2-4369-ADBF-2F436491583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CF49D04-286B-4E1B-825B-8469F1E58A83}"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25565F5-3224-4896-9680-FC5A95DD277F}" type="slidenum">
              <a:rPr lang="en-US"/>
              <a:pPr>
                <a:defRPr/>
              </a:pPr>
              <a:t>‹#›</a:t>
            </a:fld>
            <a:endParaRPr lang="en-US"/>
          </a:p>
        </p:txBody>
      </p:sp>
    </p:spTree>
  </p:cSld>
  <p:clrMapOvr>
    <a:masterClrMapping/>
  </p:clrMapOvr>
  <p:transition spd="med">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77C005A7-BA9D-48C3-A9E6-12A8362FCC14}" type="datetime1">
              <a:rPr lang="en-US" smtClean="0"/>
              <a:t>9/14/2022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7" name="Slide Number Placeholder 6"/>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86D83394-0123-4233-9E6D-CB645A632165}" type="slidenum">
              <a:rPr lang="en-US"/>
              <a:pPr>
                <a:defRPr/>
              </a:pPr>
              <a:t>‹#›</a:t>
            </a:fld>
            <a:endParaRPr lang="en-US" dirty="0"/>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C1E3D1F2-767E-4C76-8F6C-C401055D0E9E}"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B7CFA142-8D90-4963-937A-CB601DE81F9E}" type="slidenum">
              <a:rPr lang="en-US"/>
              <a:pPr>
                <a:defRPr/>
              </a:pPr>
              <a:t>‹#›</a:t>
            </a:fld>
            <a:endParaRPr lang="en-US" dirty="0"/>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492D2340-55F4-4FE9-833E-4ADFC9F3F149}" type="datetime1">
              <a:rPr lang="en-US" smtClean="0"/>
              <a:t>9/14/2022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endParaRPr lang="en-US"/>
          </a:p>
        </p:txBody>
      </p:sp>
      <p:sp>
        <p:nvSpPr>
          <p:cNvPr id="6" name="Slide Number Placeholder 5"/>
          <p:cNvSpPr>
            <a:spLocks noGrp="1"/>
          </p:cNvSpPr>
          <p:nvPr>
            <p:ph type="sldNum" sz="quarter" idx="12"/>
          </p:nvPr>
        </p:nvSpPr>
        <p:spPr>
          <a:xfrm>
            <a:off x="6553200" y="6356350"/>
            <a:ext cx="2133600" cy="319088"/>
          </a:xfrm>
          <a:prstGeom prst="rect">
            <a:avLst/>
          </a:prstGeom>
        </p:spPr>
        <p:txBody>
          <a:bodyPr/>
          <a:lstStyle>
            <a:lvl1pPr fontAlgn="auto">
              <a:spcBef>
                <a:spcPts val="0"/>
              </a:spcBef>
              <a:spcAft>
                <a:spcPts val="0"/>
              </a:spcAft>
              <a:defRPr>
                <a:solidFill>
                  <a:prstClr val="black"/>
                </a:solidFill>
                <a:latin typeface="Calibri"/>
                <a:ea typeface="+mn-ea"/>
              </a:defRPr>
            </a:lvl1pPr>
          </a:lstStyle>
          <a:p>
            <a:pPr>
              <a:defRPr/>
            </a:pPr>
            <a:fld id="{FCDF0F9A-5271-45B5-927F-5C68615B8AB8}" type="slidenum">
              <a:rPr lang="en-US"/>
              <a:pPr>
                <a:defRPr/>
              </a:pPr>
              <a:t>‹#›</a:t>
            </a:fld>
            <a:endParaRPr lang="en-US" dirty="0"/>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33CCA93-7914-4064-A479-6772FCBF16DF}"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2044FE5-94E6-4AB0-8234-ED78A101D143}" type="slidenum">
              <a:rPr lang="en-US"/>
              <a:pPr>
                <a:defRPr/>
              </a:pPr>
              <a:t>‹#›</a:t>
            </a:fld>
            <a:endParaRPr lang="en-US"/>
          </a:p>
        </p:txBody>
      </p:sp>
    </p:spTree>
  </p:cSld>
  <p:clrMapOvr>
    <a:masterClrMapping/>
  </p:clrMapOvr>
  <p:transition spd="med">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ABB2447-DE42-4502-B87A-F298A9E8D46B}"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92DA78B-F4AD-4223-B30B-1D5D4854EFE4}" type="slidenum">
              <a:rPr lang="en-US"/>
              <a:pPr>
                <a:defRPr/>
              </a:pPr>
              <a:t>‹#›</a:t>
            </a:fld>
            <a:endParaRPr lang="en-US"/>
          </a:p>
        </p:txBody>
      </p:sp>
    </p:spTree>
  </p:cSld>
  <p:clrMapOvr>
    <a:masterClrMapping/>
  </p:clrMapOvr>
  <p:transition spd="med">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65A05E5-9B56-46A2-AA7A-ABB1D38CD077}"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B8F91B-8D63-40A7-AC83-6A04ACCA9755}" type="slidenum">
              <a:rPr lang="en-US"/>
              <a:pPr>
                <a:defRPr/>
              </a:pPr>
              <a:t>‹#›</a:t>
            </a:fld>
            <a:endParaRPr lang="en-US"/>
          </a:p>
        </p:txBody>
      </p:sp>
    </p:spTree>
  </p:cSld>
  <p:clrMapOvr>
    <a:masterClrMapping/>
  </p:clrMapOvr>
  <p:transition spd="med">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84CEF34-7E45-4907-BF51-423E5CBBC42D}"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3A128EB-3415-4B0A-A5DD-D9BE2F3B3DB4}" type="slidenum">
              <a:rPr lang="en-US"/>
              <a:pPr>
                <a:defRPr/>
              </a:pPr>
              <a:t>‹#›</a:t>
            </a:fld>
            <a:endParaRPr lang="en-US"/>
          </a:p>
        </p:txBody>
      </p:sp>
    </p:spTree>
  </p:cSld>
  <p:clrMapOvr>
    <a:masterClrMapping/>
  </p:clrMapOvr>
  <p:transition spd="med">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F5AD2C3-7524-44E5-A08D-7A9373C7ABF6}" type="datetime1">
              <a:rPr lang="en-US" smtClean="0"/>
              <a:t>9/14/2022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9DA3CD14-0475-46CD-BE84-6F44404A1AD0}" type="slidenum">
              <a:rPr lang="en-US"/>
              <a:pPr>
                <a:defRPr/>
              </a:pPr>
              <a:t>‹#›</a:t>
            </a:fld>
            <a:endParaRPr lang="en-US"/>
          </a:p>
        </p:txBody>
      </p:sp>
    </p:spTree>
  </p:cSld>
  <p:clrMapOvr>
    <a:masterClrMapping/>
  </p:clrMapOvr>
  <p:transition spd="med">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6E51995-B92E-4A4E-BECE-CB9A9FB37F55}"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2EF3DBFE-80A0-4DA9-8810-5CCFBACABCBB}" type="slidenum">
              <a:rPr lang="en-US"/>
              <a:pPr>
                <a:defRPr/>
              </a:pPr>
              <a:t>‹#›</a:t>
            </a:fld>
            <a:endParaRPr lang="en-US"/>
          </a:p>
        </p:txBody>
      </p:sp>
    </p:spTree>
  </p:cSld>
  <p:clrMapOvr>
    <a:masterClrMapping/>
  </p:clrMapOvr>
  <p:transition spd="med">
    <p:fad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D260FA4-445B-41C0-A20E-365C52A41A33}" type="datetime1">
              <a:rPr lang="en-US" smtClean="0"/>
              <a:t>9/14/2022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A897D1DF-A737-4CD6-AFCD-CB881BA7991D}" type="slidenum">
              <a:rPr lang="en-US"/>
              <a:pPr>
                <a:defRPr/>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1D98198-8A1A-41FA-AADC-23376685EA50}"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4999856-8A34-45A1-B256-B93FCB8118EE}" type="slidenum">
              <a:rPr lang="en-US"/>
              <a:pPr>
                <a:defRPr/>
              </a:pPr>
              <a:t>‹#›</a:t>
            </a:fld>
            <a:endParaRPr lang="en-US"/>
          </a:p>
        </p:txBody>
      </p:sp>
    </p:spTree>
  </p:cSld>
  <p:clrMapOvr>
    <a:masterClrMapping/>
  </p:clrMapOvr>
  <p:transition spd="med">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548079D-22F1-4108-A2B9-F9CD056C3BBE}"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25565F5-3224-4896-9680-FC5A95DD277F}" type="slidenum">
              <a:rPr lang="en-US"/>
              <a:pPr>
                <a:defRPr/>
              </a:pPr>
              <a:t>‹#›</a:t>
            </a:fld>
            <a:endParaRPr lang="en-US"/>
          </a:p>
        </p:txBody>
      </p:sp>
    </p:spTree>
  </p:cSld>
  <p:clrMapOvr>
    <a:masterClrMapping/>
  </p:clrMapOvr>
  <p:transition spd="med">
    <p:fad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7089968-FD87-4917-85FB-D09F0177F876}"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4999856-8A34-45A1-B256-B93FCB8118EE}" type="slidenum">
              <a:rPr lang="en-US"/>
              <a:pPr>
                <a:defRPr/>
              </a:pPr>
              <a:t>‹#›</a:t>
            </a:fld>
            <a:endParaRPr lang="en-US"/>
          </a:p>
        </p:txBody>
      </p:sp>
    </p:spTree>
  </p:cSld>
  <p:clrMapOvr>
    <a:masterClrMapping/>
  </p:clrMapOvr>
  <p:transition spd="med">
    <p:fad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33A289D-E10C-4F20-AAB1-B917B3169BAB}"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5313BC1-9B5C-4BA3-811B-5FC12E223498}" type="slidenum">
              <a:rPr lang="en-US"/>
              <a:pPr>
                <a:defRPr/>
              </a:pPr>
              <a:t>‹#›</a:t>
            </a:fld>
            <a:endParaRPr lang="en-US"/>
          </a:p>
        </p:txBody>
      </p:sp>
    </p:spTree>
  </p:cSld>
  <p:clrMapOvr>
    <a:masterClrMapping/>
  </p:clrMapOvr>
  <p:transition spd="med">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F9E21D3-A599-4AD9-8A17-F04D99FE72CB}"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018EA07-6869-44F6-9EE2-56893C66DFCF}" type="slidenum">
              <a:rPr lang="en-US"/>
              <a:pPr>
                <a:defRPr/>
              </a:pPr>
              <a:t>‹#›</a:t>
            </a:fld>
            <a:endParaRPr lang="en-US"/>
          </a:p>
        </p:txBody>
      </p:sp>
    </p:spTree>
  </p:cSld>
  <p:clrMapOvr>
    <a:masterClrMapping/>
  </p:clrMapOvr>
  <p:transition spd="med">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1051000-D186-4438-8744-FCE0A225B9B5}"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B13B552-4C03-412D-8D67-9D795966410A}"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0" y="1422405"/>
            <a:ext cx="8686800" cy="47037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18715A4-6A17-4FFB-849F-98D9252A0460}"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464E6D9-F628-4AB7-A1A2-0ABEC5DA0525}"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35AEA4F-FD84-4865-96F6-2D196F56018A}" type="datetime1">
              <a:rPr lang="en-US" smtClean="0"/>
              <a:t>9/14/2022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8FE7921-2B7F-4304-B57F-0BE2005F0691}"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1EE90DF8-4C06-4E12-9E5D-1D1A2061C7FB}" type="datetime1">
              <a:rPr lang="en-US" smtClean="0"/>
              <a:t>9/14/2022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87949FA-0B7A-4A74-8C2E-9C289EC21B8A}"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12E0B82-91C0-46EA-BD9E-3C98B4F62C3C}" type="datetime1">
              <a:rPr lang="en-US" smtClean="0"/>
              <a:t>9/14/2022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18127B35-6D1C-4C64-89DC-3DBFC1FD5E1E}"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7787F30-6242-440C-BA0F-CD951EF37FB6}" type="datetime1">
              <a:rPr lang="en-US" smtClean="0"/>
              <a:t>9/14/2022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9EBB32AB-4CAE-452C-A429-2AF05C47B1D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79.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10.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90.xml"/><Relationship Id="rId13" Type="http://schemas.openxmlformats.org/officeDocument/2006/relationships/image" Target="../media/image1.emf"/><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theme" Target="../theme/theme11.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 Id="rId14" Type="http://schemas.openxmlformats.org/officeDocument/2006/relationships/image" Target="../media/image2.emf"/></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01.xml"/><Relationship Id="rId13" Type="http://schemas.openxmlformats.org/officeDocument/2006/relationships/image" Target="../media/image4.png"/><Relationship Id="rId3" Type="http://schemas.openxmlformats.org/officeDocument/2006/relationships/slideLayout" Target="../slideLayouts/slideLayout96.xml"/><Relationship Id="rId7" Type="http://schemas.openxmlformats.org/officeDocument/2006/relationships/slideLayout" Target="../slideLayouts/slideLayout100.xml"/><Relationship Id="rId12" Type="http://schemas.openxmlformats.org/officeDocument/2006/relationships/theme" Target="../theme/theme12.xml"/><Relationship Id="rId2" Type="http://schemas.openxmlformats.org/officeDocument/2006/relationships/slideLayout" Target="../slideLayouts/slideLayout95.xml"/><Relationship Id="rId1" Type="http://schemas.openxmlformats.org/officeDocument/2006/relationships/slideLayout" Target="../slideLayouts/slideLayout94.xml"/><Relationship Id="rId6" Type="http://schemas.openxmlformats.org/officeDocument/2006/relationships/slideLayout" Target="../slideLayouts/slideLayout99.xml"/><Relationship Id="rId11" Type="http://schemas.openxmlformats.org/officeDocument/2006/relationships/slideLayout" Target="../slideLayouts/slideLayout104.xml"/><Relationship Id="rId5" Type="http://schemas.openxmlformats.org/officeDocument/2006/relationships/slideLayout" Target="../slideLayouts/slideLayout98.xml"/><Relationship Id="rId10" Type="http://schemas.openxmlformats.org/officeDocument/2006/relationships/slideLayout" Target="../slideLayouts/slideLayout103.xml"/><Relationship Id="rId4" Type="http://schemas.openxmlformats.org/officeDocument/2006/relationships/slideLayout" Target="../slideLayouts/slideLayout97.xml"/><Relationship Id="rId9" Type="http://schemas.openxmlformats.org/officeDocument/2006/relationships/slideLayout" Target="../slideLayouts/slideLayout10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emf"/><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4.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em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image" Target="../media/image2.emf"/></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image" Target="../media/image2.emf"/></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8.xml"/><Relationship Id="rId1" Type="http://schemas.openxmlformats.org/officeDocument/2006/relationships/slideLayout" Target="../slideLayouts/slideLayout60.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9.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8"/>
          <p:cNvPicPr>
            <a:picLocks noChangeAspect="1"/>
          </p:cNvPicPr>
          <p:nvPr/>
        </p:nvPicPr>
        <p:blipFill>
          <a:blip r:embed="rId13"/>
          <a:srcRect/>
          <a:stretch>
            <a:fillRect/>
          </a:stretch>
        </p:blipFill>
        <p:spPr bwMode="auto">
          <a:xfrm>
            <a:off x="149225" y="6376988"/>
            <a:ext cx="8855075" cy="358775"/>
          </a:xfrm>
          <a:prstGeom prst="rect">
            <a:avLst/>
          </a:prstGeom>
          <a:noFill/>
          <a:ln w="9525">
            <a:noFill/>
            <a:miter lim="800000"/>
            <a:headEnd/>
            <a:tailEnd/>
          </a:ln>
        </p:spPr>
      </p:pic>
      <p:sp>
        <p:nvSpPr>
          <p:cNvPr id="10"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50EF4208-72C4-4626-A22F-B45316B7EBA5}" type="datetime1">
              <a:rPr lang="en-US" smtClean="0"/>
              <a:t>9/14/2022</a:t>
            </a:fld>
            <a:endParaRPr lang="en-US"/>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7000F983-1F2E-48D4-BE86-893E6F5A2C67}" type="slidenum">
              <a:rPr lang="en-US"/>
              <a:pPr>
                <a:defRPr/>
              </a:pPr>
              <a:t>‹#›</a:t>
            </a:fld>
            <a:endParaRPr lang="en-US"/>
          </a:p>
        </p:txBody>
      </p:sp>
      <p:pic>
        <p:nvPicPr>
          <p:cNvPr id="1032" name="Picture 8" descr="Lakehead_ID_CMYK.eps"/>
          <p:cNvPicPr>
            <a:picLocks noChangeAspect="1"/>
          </p:cNvPicPr>
          <p:nvPr userDrawn="1"/>
        </p:nvPicPr>
        <p:blipFill>
          <a:blip r:embed="rId14"/>
          <a:srcRect/>
          <a:stretch>
            <a:fillRect/>
          </a:stretch>
        </p:blipFill>
        <p:spPr bwMode="auto">
          <a:xfrm>
            <a:off x="161925" y="187325"/>
            <a:ext cx="2590800" cy="552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ransition spd="med">
    <p:fade/>
  </p:transition>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rgbClr val="FFC30F"/>
        </a:solidFill>
        <a:effectLst/>
      </p:bgPr>
    </p:bg>
    <p:spTree>
      <p:nvGrpSpPr>
        <p:cNvPr id="1" name=""/>
        <p:cNvGrpSpPr/>
        <p:nvPr/>
      </p:nvGrpSpPr>
      <p:grpSpPr>
        <a:xfrm>
          <a:off x="0" y="0"/>
          <a:ext cx="0" cy="0"/>
          <a:chOff x="0" y="0"/>
          <a:chExt cx="0" cy="0"/>
        </a:xfrm>
      </p:grpSpPr>
      <p:sp>
        <p:nvSpPr>
          <p:cNvPr id="10242" name="Text Placeholder 2"/>
          <p:cNvSpPr>
            <a:spLocks noGrp="1"/>
          </p:cNvSpPr>
          <p:nvPr>
            <p:ph type="body" idx="1"/>
          </p:nvPr>
        </p:nvSpPr>
        <p:spPr bwMode="auto">
          <a:xfrm>
            <a:off x="0" y="0"/>
            <a:ext cx="9144000" cy="685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a:p>
        </p:txBody>
      </p:sp>
    </p:spTree>
  </p:cSld>
  <p:clrMap bg1="lt1" tx1="dk1" bg2="lt2" tx2="dk2" accent1="accent1" accent2="accent2" accent3="accent3" accent4="accent4" accent5="accent5" accent6="accent6" hlink="hlink" folHlink="folHlink"/>
  <p:sldLayoutIdLst>
    <p:sldLayoutId id="2147484408" r:id="rId1"/>
    <p:sldLayoutId id="2147484409" r:id="rId2"/>
    <p:sldLayoutId id="2147484410" r:id="rId3"/>
    <p:sldLayoutId id="2147484411" r:id="rId4"/>
    <p:sldLayoutId id="2147484412" r:id="rId5"/>
    <p:sldLayoutId id="2147484413" r:id="rId6"/>
    <p:sldLayoutId id="2147484414" r:id="rId7"/>
    <p:sldLayoutId id="2147484415" r:id="rId8"/>
    <p:sldLayoutId id="2147484416" r:id="rId9"/>
    <p:sldLayoutId id="2147484417" r:id="rId10"/>
    <p:sldLayoutId id="2147484418"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algn="l" defTabSz="457200" rtl="0" eaLnBrk="0" fontAlgn="base" hangingPunct="0">
        <a:spcBef>
          <a:spcPct val="20000"/>
        </a:spcBef>
        <a:spcAft>
          <a:spcPct val="0"/>
        </a:spcAft>
        <a:buFont typeface="Arial" pitchFamily="34" charset="0"/>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8"/>
          <p:cNvPicPr>
            <a:picLocks noChangeAspect="1"/>
          </p:cNvPicPr>
          <p:nvPr/>
        </p:nvPicPr>
        <p:blipFill>
          <a:blip r:embed="rId13"/>
          <a:srcRect/>
          <a:stretch>
            <a:fillRect/>
          </a:stretch>
        </p:blipFill>
        <p:spPr bwMode="auto">
          <a:xfrm>
            <a:off x="149225" y="6376988"/>
            <a:ext cx="8855075" cy="358775"/>
          </a:xfrm>
          <a:prstGeom prst="rect">
            <a:avLst/>
          </a:prstGeom>
          <a:noFill/>
          <a:ln w="9525">
            <a:noFill/>
            <a:miter lim="800000"/>
            <a:headEnd/>
            <a:tailEnd/>
          </a:ln>
        </p:spPr>
      </p:pic>
      <p:sp>
        <p:nvSpPr>
          <p:cNvPr id="10"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B38C2C74-830B-4D77-B663-70BAFB67CDCE}" type="datetime1">
              <a:rPr lang="en-US" smtClean="0"/>
              <a:t>9/14/2022</a:t>
            </a:fld>
            <a:endParaRPr lang="en-US"/>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solidFill>
                <a:prstClr val="black">
                  <a:tint val="75000"/>
                </a:prstClr>
              </a:solidFill>
            </a:endParaRPr>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7000F983-1F2E-48D4-BE86-893E6F5A2C67}" type="slidenum">
              <a:rPr lang="en-US"/>
              <a:pPr>
                <a:defRPr/>
              </a:pPr>
              <a:t>‹#›</a:t>
            </a:fld>
            <a:endParaRPr lang="en-US"/>
          </a:p>
        </p:txBody>
      </p:sp>
      <p:pic>
        <p:nvPicPr>
          <p:cNvPr id="1032" name="Picture 8" descr="Lakehead_ID_CMYK.eps"/>
          <p:cNvPicPr>
            <a:picLocks noChangeAspect="1"/>
          </p:cNvPicPr>
          <p:nvPr userDrawn="1"/>
        </p:nvPicPr>
        <p:blipFill>
          <a:blip r:embed="rId14"/>
          <a:srcRect/>
          <a:stretch>
            <a:fillRect/>
          </a:stretch>
        </p:blipFill>
        <p:spPr bwMode="auto">
          <a:xfrm>
            <a:off x="161925" y="187325"/>
            <a:ext cx="2590800" cy="552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20" r:id="rId1"/>
    <p:sldLayoutId id="2147484421" r:id="rId2"/>
    <p:sldLayoutId id="2147484422" r:id="rId3"/>
    <p:sldLayoutId id="2147484423" r:id="rId4"/>
    <p:sldLayoutId id="2147484424" r:id="rId5"/>
    <p:sldLayoutId id="2147484425" r:id="rId6"/>
    <p:sldLayoutId id="2147484426" r:id="rId7"/>
    <p:sldLayoutId id="2147484427" r:id="rId8"/>
    <p:sldLayoutId id="2147484428" r:id="rId9"/>
    <p:sldLayoutId id="2147484429" r:id="rId10"/>
    <p:sldLayoutId id="2147484430" r:id="rId11"/>
  </p:sldLayoutIdLst>
  <p:transition spd="med">
    <p:fade/>
  </p:transition>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B93AEBB4-C2BD-42DA-B0C0-63C03D9E3063}" type="datetime1">
              <a:rPr lang="en-US" smtClean="0"/>
              <a:t>9/14/2022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51E752EC-DFB2-4D0E-9C8A-6405B9B1A65E}" type="slidenum">
              <a:rPr lang="en-US"/>
              <a:pPr>
                <a:defRPr/>
              </a:pPr>
              <a:t>‹#›</a:t>
            </a:fld>
            <a:endParaRPr lang="en-US"/>
          </a:p>
        </p:txBody>
      </p:sp>
      <p:sp>
        <p:nvSpPr>
          <p:cNvPr id="7" name="Rectangle 6"/>
          <p:cNvSpPr>
            <a:spLocks noChangeArrowheads="1"/>
          </p:cNvSpPr>
          <p:nvPr/>
        </p:nvSpPr>
        <p:spPr bwMode="auto">
          <a:xfrm>
            <a:off x="0" y="0"/>
            <a:ext cx="9144000" cy="1968500"/>
          </a:xfrm>
          <a:prstGeom prst="rect">
            <a:avLst/>
          </a:prstGeom>
          <a:noFill/>
          <a:ln w="9525">
            <a:solidFill>
              <a:srgbClr val="4A7EBB"/>
            </a:solidFill>
            <a:miter lim="800000"/>
            <a:headEnd/>
            <a:tailEnd/>
          </a:ln>
          <a:effectLst>
            <a:outerShdw blurRad="63500" dist="23000" dir="5400000" rotWithShape="0">
              <a:srgbClr val="000000">
                <a:alpha val="34999"/>
              </a:srgbClr>
            </a:outerShdw>
          </a:effectLst>
          <a:extLst/>
        </p:spPr>
        <p:txBody>
          <a:bodyPr anchor="ctr"/>
          <a:lstStyle/>
          <a:p>
            <a:pPr algn="ctr">
              <a:defRPr/>
            </a:pPr>
            <a:endParaRPr lang="en-US" dirty="0">
              <a:solidFill>
                <a:prstClr val="white"/>
              </a:solidFill>
              <a:latin typeface="Calibri"/>
            </a:endParaRPr>
          </a:p>
        </p:txBody>
      </p:sp>
      <p:sp>
        <p:nvSpPr>
          <p:cNvPr id="8" name="Rectangle 7"/>
          <p:cNvSpPr>
            <a:spLocks noChangeArrowheads="1"/>
          </p:cNvSpPr>
          <p:nvPr/>
        </p:nvSpPr>
        <p:spPr bwMode="auto">
          <a:xfrm>
            <a:off x="0" y="1981200"/>
            <a:ext cx="9144000" cy="4876800"/>
          </a:xfrm>
          <a:prstGeom prst="rect">
            <a:avLst/>
          </a:prstGeom>
          <a:solidFill>
            <a:srgbClr val="FFB725"/>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dirty="0">
              <a:solidFill>
                <a:prstClr val="white"/>
              </a:solidFill>
              <a:latin typeface="Calibri"/>
            </a:endParaRPr>
          </a:p>
        </p:txBody>
      </p:sp>
      <p:pic>
        <p:nvPicPr>
          <p:cNvPr id="5127" name="Picture 8" descr="Screen Shot 2013-08-15 at 2.54.51 PM.png"/>
          <p:cNvPicPr>
            <a:picLocks noChangeAspect="1"/>
          </p:cNvPicPr>
          <p:nvPr/>
        </p:nvPicPr>
        <p:blipFill>
          <a:blip r:embed="rId13"/>
          <a:srcRect/>
          <a:stretch>
            <a:fillRect/>
          </a:stretch>
        </p:blipFill>
        <p:spPr bwMode="auto">
          <a:xfrm>
            <a:off x="2870200" y="690563"/>
            <a:ext cx="3835400"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44" r:id="rId1"/>
    <p:sldLayoutId id="2147484445" r:id="rId2"/>
    <p:sldLayoutId id="2147484446" r:id="rId3"/>
    <p:sldLayoutId id="2147484447" r:id="rId4"/>
    <p:sldLayoutId id="2147484448" r:id="rId5"/>
    <p:sldLayoutId id="2147484449" r:id="rId6"/>
    <p:sldLayoutId id="2147484450" r:id="rId7"/>
    <p:sldLayoutId id="2147484451" r:id="rId8"/>
    <p:sldLayoutId id="2147484452" r:id="rId9"/>
    <p:sldLayoutId id="2147484453" r:id="rId10"/>
    <p:sldLayoutId id="2147484454"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C30F"/>
        </a:solidFill>
        <a:effectLst/>
      </p:bgPr>
    </p:bg>
    <p:spTree>
      <p:nvGrpSpPr>
        <p:cNvPr id="1" name=""/>
        <p:cNvGrpSpPr/>
        <p:nvPr/>
      </p:nvGrpSpPr>
      <p:grpSpPr>
        <a:xfrm>
          <a:off x="0" y="0"/>
          <a:ext cx="0" cy="0"/>
          <a:chOff x="0" y="0"/>
          <a:chExt cx="0" cy="0"/>
        </a:xfrm>
      </p:grpSpPr>
      <p:sp>
        <p:nvSpPr>
          <p:cNvPr id="2050" name="Text Placeholder 2"/>
          <p:cNvSpPr>
            <a:spLocks noGrp="1"/>
          </p:cNvSpPr>
          <p:nvPr>
            <p:ph type="body" idx="1"/>
          </p:nvPr>
        </p:nvSpPr>
        <p:spPr bwMode="auto">
          <a:xfrm>
            <a:off x="0" y="0"/>
            <a:ext cx="9144000" cy="685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a:p>
        </p:txBody>
      </p:sp>
    </p:spTree>
  </p:cSld>
  <p:clrMap bg1="lt1" tx1="dk1" bg2="lt2" tx2="dk2" accent1="accent1" accent2="accent2" accent3="accent3" accent4="accent4" accent5="accent5" accent6="accent6" hlink="hlink" folHlink="folHlink"/>
  <p:sldLayoutIdLst>
    <p:sldLayoutId id="2147484375" r:id="rId1"/>
    <p:sldLayoutId id="2147484376" r:id="rId2"/>
    <p:sldLayoutId id="2147484377" r:id="rId3"/>
    <p:sldLayoutId id="2147484378" r:id="rId4"/>
    <p:sldLayoutId id="2147484379" r:id="rId5"/>
    <p:sldLayoutId id="2147484380" r:id="rId6"/>
    <p:sldLayoutId id="2147484381" r:id="rId7"/>
    <p:sldLayoutId id="2147484382" r:id="rId8"/>
    <p:sldLayoutId id="2147484383" r:id="rId9"/>
    <p:sldLayoutId id="2147484384" r:id="rId10"/>
    <p:sldLayoutId id="2147484385"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C30F"/>
        </a:solidFill>
        <a:effectLst/>
      </p:bgPr>
    </p:bg>
    <p:spTree>
      <p:nvGrpSpPr>
        <p:cNvPr id="1" name=""/>
        <p:cNvGrpSpPr/>
        <p:nvPr/>
      </p:nvGrpSpPr>
      <p:grpSpPr>
        <a:xfrm>
          <a:off x="0" y="0"/>
          <a:ext cx="0" cy="0"/>
          <a:chOff x="0" y="0"/>
          <a:chExt cx="0" cy="0"/>
        </a:xfrm>
      </p:grpSpPr>
      <p:pic>
        <p:nvPicPr>
          <p:cNvPr id="3074" name="Picture 1" descr="Screen Shot 2013-08-16 at 10.51.14 AM.png"/>
          <p:cNvPicPr>
            <a:picLocks noChangeAspect="1"/>
          </p:cNvPicPr>
          <p:nvPr/>
        </p:nvPicPr>
        <p:blipFill>
          <a:blip r:embed="rId13"/>
          <a:srcRect/>
          <a:stretch>
            <a:fillRect/>
          </a:stretch>
        </p:blipFill>
        <p:spPr bwMode="auto">
          <a:xfrm>
            <a:off x="0" y="-234950"/>
            <a:ext cx="9144000" cy="37782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86" r:id="rId1"/>
    <p:sldLayoutId id="2147484387" r:id="rId2"/>
    <p:sldLayoutId id="2147484388" r:id="rId3"/>
    <p:sldLayoutId id="2147484389" r:id="rId4"/>
    <p:sldLayoutId id="2147484390" r:id="rId5"/>
    <p:sldLayoutId id="2147484391" r:id="rId6"/>
    <p:sldLayoutId id="2147484392" r:id="rId7"/>
    <p:sldLayoutId id="2147484393" r:id="rId8"/>
    <p:sldLayoutId id="2147484394" r:id="rId9"/>
    <p:sldLayoutId id="2147484395" r:id="rId10"/>
    <p:sldLayoutId id="2147484396"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100" name="Picture 7" descr="Lakehead_ID_CMYK.eps"/>
          <p:cNvPicPr>
            <a:picLocks noChangeAspect="1"/>
          </p:cNvPicPr>
          <p:nvPr/>
        </p:nvPicPr>
        <p:blipFill>
          <a:blip r:embed="rId13"/>
          <a:srcRect/>
          <a:stretch>
            <a:fillRect/>
          </a:stretch>
        </p:blipFill>
        <p:spPr bwMode="auto">
          <a:xfrm>
            <a:off x="304800" y="334963"/>
            <a:ext cx="1847850" cy="393700"/>
          </a:xfrm>
          <a:prstGeom prst="rect">
            <a:avLst/>
          </a:prstGeom>
          <a:noFill/>
          <a:ln w="9525">
            <a:noFill/>
            <a:miter lim="800000"/>
            <a:headEnd/>
            <a:tailEnd/>
          </a:ln>
        </p:spPr>
      </p:pic>
      <p:pic>
        <p:nvPicPr>
          <p:cNvPr id="4101" name="Picture 8"/>
          <p:cNvPicPr>
            <a:picLocks noChangeAspect="1"/>
          </p:cNvPicPr>
          <p:nvPr/>
        </p:nvPicPr>
        <p:blipFill>
          <a:blip r:embed="rId14"/>
          <a:srcRect/>
          <a:stretch>
            <a:fillRect/>
          </a:stretch>
        </p:blipFill>
        <p:spPr bwMode="auto">
          <a:xfrm>
            <a:off x="149225" y="6376988"/>
            <a:ext cx="8855075" cy="358775"/>
          </a:xfrm>
          <a:prstGeom prst="rect">
            <a:avLst/>
          </a:prstGeom>
          <a:noFill/>
          <a:ln w="9525">
            <a:noFill/>
            <a:miter lim="800000"/>
            <a:headEnd/>
            <a:tailEnd/>
          </a:ln>
        </p:spPr>
      </p:pic>
      <p:sp>
        <p:nvSpPr>
          <p:cNvPr id="10"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96BA4C2C-F0CB-4014-8C88-BBC793CDB783}" type="datetime1">
              <a:rPr lang="en-US" smtClean="0"/>
              <a:t>9/14/2022</a:t>
            </a:fld>
            <a:endParaRPr lang="en-US"/>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BDF70045-F96F-4C1A-8C81-95FAAFCB835F}" type="slidenum">
              <a:rPr lang="en-US"/>
              <a:pPr>
                <a:defRPr/>
              </a:pPr>
              <a:t>‹#›</a:t>
            </a:fld>
            <a:endParaRPr lang="en-US"/>
          </a:p>
        </p:txBody>
      </p:sp>
      <p:sp>
        <p:nvSpPr>
          <p:cNvPr id="13" name="Rectangle 12"/>
          <p:cNvSpPr>
            <a:spLocks noChangeArrowheads="1"/>
          </p:cNvSpPr>
          <p:nvPr/>
        </p:nvSpPr>
        <p:spPr bwMode="auto">
          <a:xfrm>
            <a:off x="0" y="0"/>
            <a:ext cx="9144000" cy="1968500"/>
          </a:xfrm>
          <a:prstGeom prst="rect">
            <a:avLst/>
          </a:prstGeom>
          <a:noFill/>
          <a:ln w="9525">
            <a:solidFill>
              <a:srgbClr val="4A7EBB"/>
            </a:solidFill>
            <a:miter lim="800000"/>
            <a:headEnd/>
            <a:tailEnd/>
          </a:ln>
          <a:effectLst>
            <a:outerShdw blurRad="63500" dist="23000" dir="5400000" rotWithShape="0">
              <a:srgbClr val="000000">
                <a:alpha val="34999"/>
              </a:srgbClr>
            </a:outerShdw>
          </a:effectLst>
          <a:extLst/>
        </p:spPr>
        <p:txBody>
          <a:bodyPr anchor="ctr"/>
          <a:lstStyle/>
          <a:p>
            <a:pPr algn="ctr">
              <a:defRPr/>
            </a:pPr>
            <a:endParaRPr lang="en-US" dirty="0">
              <a:solidFill>
                <a:schemeClr val="lt1"/>
              </a:solidFill>
              <a:latin typeface="+mn-lt"/>
              <a:ea typeface="+mn-ea"/>
            </a:endParaRPr>
          </a:p>
        </p:txBody>
      </p:sp>
      <p:sp>
        <p:nvSpPr>
          <p:cNvPr id="14" name="Rectangle 13"/>
          <p:cNvSpPr>
            <a:spLocks noChangeArrowheads="1"/>
          </p:cNvSpPr>
          <p:nvPr/>
        </p:nvSpPr>
        <p:spPr bwMode="auto">
          <a:xfrm>
            <a:off x="0" y="1981200"/>
            <a:ext cx="9144000" cy="4876800"/>
          </a:xfrm>
          <a:prstGeom prst="rect">
            <a:avLst/>
          </a:prstGeom>
          <a:solidFill>
            <a:srgbClr val="FFB725"/>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dirty="0">
              <a:solidFill>
                <a:schemeClr val="lt1"/>
              </a:solidFill>
              <a:latin typeface="+mn-lt"/>
              <a:ea typeface="+mn-ea"/>
            </a:endParaRPr>
          </a:p>
        </p:txBody>
      </p:sp>
      <p:pic>
        <p:nvPicPr>
          <p:cNvPr id="4107" name="Picture 14" descr="Screen Shot 2013-08-15 at 2.54.51 PM.png"/>
          <p:cNvPicPr>
            <a:picLocks noChangeAspect="1"/>
          </p:cNvPicPr>
          <p:nvPr/>
        </p:nvPicPr>
        <p:blipFill>
          <a:blip r:embed="rId15"/>
          <a:srcRect/>
          <a:stretch>
            <a:fillRect/>
          </a:stretch>
        </p:blipFill>
        <p:spPr bwMode="auto">
          <a:xfrm>
            <a:off x="2870200" y="690563"/>
            <a:ext cx="3835400"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47" r:id="rId1"/>
    <p:sldLayoutId id="2147484348" r:id="rId2"/>
    <p:sldLayoutId id="2147484349" r:id="rId3"/>
    <p:sldLayoutId id="2147484350" r:id="rId4"/>
    <p:sldLayoutId id="2147484351" r:id="rId5"/>
    <p:sldLayoutId id="2147484352" r:id="rId6"/>
    <p:sldLayoutId id="2147484353" r:id="rId7"/>
    <p:sldLayoutId id="2147484354" r:id="rId8"/>
    <p:sldLayoutId id="2147484355" r:id="rId9"/>
    <p:sldLayoutId id="2147484356" r:id="rId10"/>
    <p:sldLayoutId id="2147484357"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936C60DA-7F05-4CE6-8983-CFABD9808F83}" type="datetime1">
              <a:rPr lang="en-US" smtClean="0"/>
              <a:t>9/14/2022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51E752EC-DFB2-4D0E-9C8A-6405B9B1A65E}" type="slidenum">
              <a:rPr lang="en-US"/>
              <a:pPr>
                <a:defRPr/>
              </a:pPr>
              <a:t>‹#›</a:t>
            </a:fld>
            <a:endParaRPr lang="en-US"/>
          </a:p>
        </p:txBody>
      </p:sp>
      <p:sp>
        <p:nvSpPr>
          <p:cNvPr id="7" name="Rectangle 6"/>
          <p:cNvSpPr>
            <a:spLocks noChangeArrowheads="1"/>
          </p:cNvSpPr>
          <p:nvPr/>
        </p:nvSpPr>
        <p:spPr bwMode="auto">
          <a:xfrm>
            <a:off x="0" y="0"/>
            <a:ext cx="9144000" cy="1968500"/>
          </a:xfrm>
          <a:prstGeom prst="rect">
            <a:avLst/>
          </a:prstGeom>
          <a:noFill/>
          <a:ln w="9525">
            <a:solidFill>
              <a:srgbClr val="4A7EBB"/>
            </a:solidFill>
            <a:miter lim="800000"/>
            <a:headEnd/>
            <a:tailEnd/>
          </a:ln>
          <a:effectLst>
            <a:outerShdw blurRad="63500" dist="23000" dir="5400000" rotWithShape="0">
              <a:srgbClr val="000000">
                <a:alpha val="34999"/>
              </a:srgbClr>
            </a:outerShdw>
          </a:effectLst>
          <a:extLst/>
        </p:spPr>
        <p:txBody>
          <a:bodyPr anchor="ctr"/>
          <a:lstStyle/>
          <a:p>
            <a:pPr algn="ctr">
              <a:defRPr/>
            </a:pPr>
            <a:endParaRPr lang="en-US" dirty="0">
              <a:solidFill>
                <a:schemeClr val="lt1"/>
              </a:solidFill>
              <a:latin typeface="+mn-lt"/>
              <a:ea typeface="+mn-ea"/>
            </a:endParaRPr>
          </a:p>
        </p:txBody>
      </p:sp>
      <p:sp>
        <p:nvSpPr>
          <p:cNvPr id="8" name="Rectangle 7"/>
          <p:cNvSpPr>
            <a:spLocks noChangeArrowheads="1"/>
          </p:cNvSpPr>
          <p:nvPr/>
        </p:nvSpPr>
        <p:spPr bwMode="auto">
          <a:xfrm>
            <a:off x="0" y="1981200"/>
            <a:ext cx="9144000" cy="4876800"/>
          </a:xfrm>
          <a:prstGeom prst="rect">
            <a:avLst/>
          </a:prstGeom>
          <a:solidFill>
            <a:srgbClr val="FFB725"/>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dirty="0">
              <a:solidFill>
                <a:schemeClr val="lt1"/>
              </a:solidFill>
              <a:latin typeface="+mn-lt"/>
              <a:ea typeface="+mn-ea"/>
            </a:endParaRPr>
          </a:p>
        </p:txBody>
      </p:sp>
      <p:pic>
        <p:nvPicPr>
          <p:cNvPr id="5127" name="Picture 8" descr="Screen Shot 2013-08-15 at 2.54.51 PM.png"/>
          <p:cNvPicPr>
            <a:picLocks noChangeAspect="1"/>
          </p:cNvPicPr>
          <p:nvPr/>
        </p:nvPicPr>
        <p:blipFill>
          <a:blip r:embed="rId13"/>
          <a:srcRect/>
          <a:stretch>
            <a:fillRect/>
          </a:stretch>
        </p:blipFill>
        <p:spPr bwMode="auto">
          <a:xfrm>
            <a:off x="2870200" y="690563"/>
            <a:ext cx="3835400"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58" r:id="rId1"/>
    <p:sldLayoutId id="2147484359" r:id="rId2"/>
    <p:sldLayoutId id="2147484360" r:id="rId3"/>
    <p:sldLayoutId id="2147484361" r:id="rId4"/>
    <p:sldLayoutId id="2147484362" r:id="rId5"/>
    <p:sldLayoutId id="2147484363" r:id="rId6"/>
    <p:sldLayoutId id="2147484364" r:id="rId7"/>
    <p:sldLayoutId id="2147484365" r:id="rId8"/>
    <p:sldLayoutId id="2147484366" r:id="rId9"/>
    <p:sldLayoutId id="2147484367" r:id="rId10"/>
    <p:sldLayoutId id="2147484368"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148" name="Picture 7" descr="Lakehead_ID_CMYK.eps"/>
          <p:cNvPicPr>
            <a:picLocks noChangeAspect="1"/>
          </p:cNvPicPr>
          <p:nvPr/>
        </p:nvPicPr>
        <p:blipFill>
          <a:blip r:embed="rId4"/>
          <a:srcRect/>
          <a:stretch>
            <a:fillRect/>
          </a:stretch>
        </p:blipFill>
        <p:spPr bwMode="auto">
          <a:xfrm>
            <a:off x="304800" y="334963"/>
            <a:ext cx="1847850" cy="393700"/>
          </a:xfrm>
          <a:prstGeom prst="rect">
            <a:avLst/>
          </a:prstGeom>
          <a:noFill/>
          <a:ln w="9525">
            <a:noFill/>
            <a:miter lim="800000"/>
            <a:headEnd/>
            <a:tailEnd/>
          </a:ln>
        </p:spPr>
      </p:pic>
      <p:pic>
        <p:nvPicPr>
          <p:cNvPr id="6149" name="Picture 8"/>
          <p:cNvPicPr>
            <a:picLocks noChangeAspect="1"/>
          </p:cNvPicPr>
          <p:nvPr/>
        </p:nvPicPr>
        <p:blipFill>
          <a:blip r:embed="rId5"/>
          <a:srcRect/>
          <a:stretch>
            <a:fillRect/>
          </a:stretch>
        </p:blipFill>
        <p:spPr bwMode="auto">
          <a:xfrm>
            <a:off x="149225" y="6376988"/>
            <a:ext cx="8855075" cy="358775"/>
          </a:xfrm>
          <a:prstGeom prst="rect">
            <a:avLst/>
          </a:prstGeom>
          <a:noFill/>
          <a:ln w="9525">
            <a:noFill/>
            <a:miter lim="800000"/>
            <a:headEnd/>
            <a:tailEnd/>
          </a:ln>
        </p:spPr>
      </p:pic>
      <p:sp>
        <p:nvSpPr>
          <p:cNvPr id="10"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3C3FA83E-ED5A-4BE5-A664-D17A03B83977}" type="datetime1">
              <a:rPr lang="en-US" smtClean="0"/>
              <a:t>9/14/2022</a:t>
            </a:fld>
            <a:endParaRPr lang="en-US"/>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0354A441-7EA8-4B55-A456-178A511A235A}" type="slidenum">
              <a:rPr lang="en-US"/>
              <a:pPr>
                <a:defRPr/>
              </a:pPr>
              <a:t>‹#›</a:t>
            </a:fld>
            <a:endParaRPr lang="en-US"/>
          </a:p>
        </p:txBody>
      </p:sp>
      <p:sp>
        <p:nvSpPr>
          <p:cNvPr id="13" name="Rectangle 12"/>
          <p:cNvSpPr>
            <a:spLocks noChangeArrowheads="1"/>
          </p:cNvSpPr>
          <p:nvPr/>
        </p:nvSpPr>
        <p:spPr bwMode="auto">
          <a:xfrm>
            <a:off x="0" y="0"/>
            <a:ext cx="9144000" cy="1968500"/>
          </a:xfrm>
          <a:prstGeom prst="rect">
            <a:avLst/>
          </a:prstGeom>
          <a:noFill/>
          <a:ln w="9525">
            <a:solidFill>
              <a:srgbClr val="4A7EBB"/>
            </a:solidFill>
            <a:miter lim="800000"/>
            <a:headEnd/>
            <a:tailEnd/>
          </a:ln>
          <a:effectLst>
            <a:outerShdw blurRad="63500" dist="23000" dir="5400000" rotWithShape="0">
              <a:srgbClr val="000000">
                <a:alpha val="34999"/>
              </a:srgbClr>
            </a:outerShdw>
          </a:effectLst>
          <a:extLst/>
        </p:spPr>
        <p:txBody>
          <a:bodyPr anchor="ctr"/>
          <a:lstStyle/>
          <a:p>
            <a:pPr algn="ctr">
              <a:defRPr/>
            </a:pPr>
            <a:endParaRPr lang="en-US" dirty="0">
              <a:solidFill>
                <a:schemeClr val="lt1"/>
              </a:solidFill>
              <a:latin typeface="+mn-lt"/>
              <a:ea typeface="+mn-ea"/>
            </a:endParaRPr>
          </a:p>
        </p:txBody>
      </p:sp>
      <p:sp>
        <p:nvSpPr>
          <p:cNvPr id="14" name="Rectangle 13"/>
          <p:cNvSpPr>
            <a:spLocks noChangeArrowheads="1"/>
          </p:cNvSpPr>
          <p:nvPr/>
        </p:nvSpPr>
        <p:spPr bwMode="auto">
          <a:xfrm>
            <a:off x="0" y="1981200"/>
            <a:ext cx="9144000" cy="4876800"/>
          </a:xfrm>
          <a:prstGeom prst="rect">
            <a:avLst/>
          </a:prstGeom>
          <a:solidFill>
            <a:srgbClr val="FFB725"/>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dirty="0">
              <a:solidFill>
                <a:schemeClr val="lt1"/>
              </a:solidFill>
              <a:latin typeface="+mn-lt"/>
              <a:ea typeface="+mn-ea"/>
            </a:endParaRPr>
          </a:p>
        </p:txBody>
      </p:sp>
      <p:pic>
        <p:nvPicPr>
          <p:cNvPr id="6155" name="Picture 14" descr="Screen Shot 2013-08-15 at 2.54.51 PM.png"/>
          <p:cNvPicPr>
            <a:picLocks noChangeAspect="1"/>
          </p:cNvPicPr>
          <p:nvPr/>
        </p:nvPicPr>
        <p:blipFill>
          <a:blip r:embed="rId6"/>
          <a:srcRect/>
          <a:stretch>
            <a:fillRect/>
          </a:stretch>
        </p:blipFill>
        <p:spPr bwMode="auto">
          <a:xfrm>
            <a:off x="2870200" y="690563"/>
            <a:ext cx="3835400"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69" r:id="rId1"/>
    <p:sldLayoutId id="2147484370" r:id="rId2"/>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172" name="Picture 7" descr="Lakehead_ID_CMYK.eps"/>
          <p:cNvPicPr>
            <a:picLocks noChangeAspect="1"/>
          </p:cNvPicPr>
          <p:nvPr/>
        </p:nvPicPr>
        <p:blipFill>
          <a:blip r:embed="rId4"/>
          <a:srcRect/>
          <a:stretch>
            <a:fillRect/>
          </a:stretch>
        </p:blipFill>
        <p:spPr bwMode="auto">
          <a:xfrm>
            <a:off x="304800" y="334963"/>
            <a:ext cx="1847850" cy="393700"/>
          </a:xfrm>
          <a:prstGeom prst="rect">
            <a:avLst/>
          </a:prstGeom>
          <a:noFill/>
          <a:ln w="9525">
            <a:noFill/>
            <a:miter lim="800000"/>
            <a:headEnd/>
            <a:tailEnd/>
          </a:ln>
        </p:spPr>
      </p:pic>
      <p:pic>
        <p:nvPicPr>
          <p:cNvPr id="7173" name="Picture 8"/>
          <p:cNvPicPr>
            <a:picLocks noChangeAspect="1"/>
          </p:cNvPicPr>
          <p:nvPr/>
        </p:nvPicPr>
        <p:blipFill>
          <a:blip r:embed="rId5"/>
          <a:srcRect/>
          <a:stretch>
            <a:fillRect/>
          </a:stretch>
        </p:blipFill>
        <p:spPr bwMode="auto">
          <a:xfrm>
            <a:off x="149225" y="6376988"/>
            <a:ext cx="8855075" cy="358775"/>
          </a:xfrm>
          <a:prstGeom prst="rect">
            <a:avLst/>
          </a:prstGeom>
          <a:noFill/>
          <a:ln w="9525">
            <a:noFill/>
            <a:miter lim="800000"/>
            <a:headEnd/>
            <a:tailEnd/>
          </a:ln>
        </p:spPr>
      </p:pic>
      <p:sp>
        <p:nvSpPr>
          <p:cNvPr id="10"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D43A2EDB-3AE1-44E0-88AA-7F185AAB56DF}" type="datetime1">
              <a:rPr lang="en-US" smtClean="0"/>
              <a:t>9/14/2022</a:t>
            </a:fld>
            <a:endParaRPr lang="en-US"/>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15D7B91D-9C01-407F-B544-527BFCF8BAD5}" type="slidenum">
              <a:rPr lang="en-US"/>
              <a:pPr>
                <a:defRPr/>
              </a:pPr>
              <a:t>‹#›</a:t>
            </a:fld>
            <a:endParaRPr lang="en-US"/>
          </a:p>
        </p:txBody>
      </p:sp>
      <p:sp>
        <p:nvSpPr>
          <p:cNvPr id="13" name="Rectangle 12"/>
          <p:cNvSpPr>
            <a:spLocks noChangeArrowheads="1"/>
          </p:cNvSpPr>
          <p:nvPr/>
        </p:nvSpPr>
        <p:spPr bwMode="auto">
          <a:xfrm>
            <a:off x="0" y="0"/>
            <a:ext cx="9144000" cy="1968500"/>
          </a:xfrm>
          <a:prstGeom prst="rect">
            <a:avLst/>
          </a:prstGeom>
          <a:noFill/>
          <a:ln w="9525">
            <a:solidFill>
              <a:srgbClr val="4A7EBB"/>
            </a:solidFill>
            <a:miter lim="800000"/>
            <a:headEnd/>
            <a:tailEnd/>
          </a:ln>
          <a:effectLst>
            <a:outerShdw blurRad="63500" dist="23000" dir="5400000" rotWithShape="0">
              <a:srgbClr val="000000">
                <a:alpha val="34999"/>
              </a:srgbClr>
            </a:outerShdw>
          </a:effectLst>
          <a:extLst/>
        </p:spPr>
        <p:txBody>
          <a:bodyPr anchor="ctr"/>
          <a:lstStyle/>
          <a:p>
            <a:pPr algn="ctr">
              <a:defRPr/>
            </a:pPr>
            <a:endParaRPr lang="en-US" dirty="0">
              <a:solidFill>
                <a:schemeClr val="lt1"/>
              </a:solidFill>
              <a:latin typeface="+mn-lt"/>
              <a:ea typeface="+mn-ea"/>
            </a:endParaRPr>
          </a:p>
        </p:txBody>
      </p:sp>
      <p:sp>
        <p:nvSpPr>
          <p:cNvPr id="14" name="Rectangle 13"/>
          <p:cNvSpPr>
            <a:spLocks noChangeArrowheads="1"/>
          </p:cNvSpPr>
          <p:nvPr/>
        </p:nvSpPr>
        <p:spPr bwMode="auto">
          <a:xfrm>
            <a:off x="0" y="1981200"/>
            <a:ext cx="9144000" cy="4876800"/>
          </a:xfrm>
          <a:prstGeom prst="rect">
            <a:avLst/>
          </a:prstGeom>
          <a:solidFill>
            <a:srgbClr val="FFB725"/>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dirty="0">
              <a:solidFill>
                <a:schemeClr val="lt1"/>
              </a:solidFill>
              <a:latin typeface="+mn-lt"/>
              <a:ea typeface="+mn-ea"/>
            </a:endParaRPr>
          </a:p>
        </p:txBody>
      </p:sp>
      <p:pic>
        <p:nvPicPr>
          <p:cNvPr id="7179" name="Picture 14" descr="Screen Shot 2013-08-15 at 2.54.51 PM.png"/>
          <p:cNvPicPr>
            <a:picLocks noChangeAspect="1"/>
          </p:cNvPicPr>
          <p:nvPr/>
        </p:nvPicPr>
        <p:blipFill>
          <a:blip r:embed="rId6"/>
          <a:srcRect/>
          <a:stretch>
            <a:fillRect/>
          </a:stretch>
        </p:blipFill>
        <p:spPr bwMode="auto">
          <a:xfrm>
            <a:off x="2870200" y="690563"/>
            <a:ext cx="3835400"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71" r:id="rId1"/>
    <p:sldLayoutId id="2147484372" r:id="rId2"/>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E3BE0A7E-9E1B-49FC-B86E-84C8FB288A3F}" type="datetime1">
              <a:rPr lang="en-US" smtClean="0"/>
              <a:t>9/14/2022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FFEA0D92-DCD8-42DA-A3E3-D533E7998C7A}" type="slidenum">
              <a:rPr lang="en-US"/>
              <a:pPr>
                <a:defRPr/>
              </a:pPr>
              <a:t>‹#›</a:t>
            </a:fld>
            <a:endParaRPr lang="en-US"/>
          </a:p>
        </p:txBody>
      </p:sp>
      <p:sp>
        <p:nvSpPr>
          <p:cNvPr id="7" name="Rectangle 6"/>
          <p:cNvSpPr>
            <a:spLocks noChangeArrowheads="1"/>
          </p:cNvSpPr>
          <p:nvPr/>
        </p:nvSpPr>
        <p:spPr bwMode="auto">
          <a:xfrm>
            <a:off x="0" y="0"/>
            <a:ext cx="9144000" cy="1968500"/>
          </a:xfrm>
          <a:prstGeom prst="rect">
            <a:avLst/>
          </a:prstGeom>
          <a:noFill/>
          <a:ln w="9525">
            <a:solidFill>
              <a:srgbClr val="4A7EBB"/>
            </a:solidFill>
            <a:miter lim="800000"/>
            <a:headEnd/>
            <a:tailEnd/>
          </a:ln>
          <a:effectLst>
            <a:outerShdw blurRad="63500" dist="23000" dir="5400000" rotWithShape="0">
              <a:srgbClr val="000000">
                <a:alpha val="34999"/>
              </a:srgbClr>
            </a:outerShdw>
          </a:effectLst>
          <a:extLst/>
        </p:spPr>
        <p:txBody>
          <a:bodyPr anchor="ctr"/>
          <a:lstStyle/>
          <a:p>
            <a:pPr algn="ctr">
              <a:defRPr/>
            </a:pPr>
            <a:endParaRPr lang="en-US" dirty="0">
              <a:solidFill>
                <a:schemeClr val="lt1"/>
              </a:solidFill>
              <a:latin typeface="+mn-lt"/>
              <a:ea typeface="+mn-ea"/>
            </a:endParaRPr>
          </a:p>
        </p:txBody>
      </p:sp>
      <p:sp>
        <p:nvSpPr>
          <p:cNvPr id="8" name="Rectangle 7"/>
          <p:cNvSpPr>
            <a:spLocks noChangeArrowheads="1"/>
          </p:cNvSpPr>
          <p:nvPr/>
        </p:nvSpPr>
        <p:spPr bwMode="auto">
          <a:xfrm>
            <a:off x="0" y="1981200"/>
            <a:ext cx="9144000" cy="4876800"/>
          </a:xfrm>
          <a:prstGeom prst="rect">
            <a:avLst/>
          </a:prstGeom>
          <a:solidFill>
            <a:srgbClr val="FFB725"/>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dirty="0">
              <a:solidFill>
                <a:schemeClr val="lt1"/>
              </a:solidFill>
              <a:latin typeface="+mn-lt"/>
              <a:ea typeface="+mn-ea"/>
            </a:endParaRPr>
          </a:p>
        </p:txBody>
      </p:sp>
      <p:pic>
        <p:nvPicPr>
          <p:cNvPr id="8199" name="Picture 8" descr="Screen Shot 2013-08-15 at 2.54.51 PM.png"/>
          <p:cNvPicPr>
            <a:picLocks noChangeAspect="1"/>
          </p:cNvPicPr>
          <p:nvPr/>
        </p:nvPicPr>
        <p:blipFill>
          <a:blip r:embed="rId3"/>
          <a:srcRect/>
          <a:stretch>
            <a:fillRect/>
          </a:stretch>
        </p:blipFill>
        <p:spPr bwMode="auto">
          <a:xfrm>
            <a:off x="2870200" y="690563"/>
            <a:ext cx="3835400"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73"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rgbClr val="FFC30F"/>
        </a:solidFill>
        <a:effectLst/>
      </p:bgPr>
    </p:bg>
    <p:spTree>
      <p:nvGrpSpPr>
        <p:cNvPr id="1" name=""/>
        <p:cNvGrpSpPr/>
        <p:nvPr/>
      </p:nvGrpSpPr>
      <p:grpSpPr>
        <a:xfrm>
          <a:off x="0" y="0"/>
          <a:ext cx="0" cy="0"/>
          <a:chOff x="0" y="0"/>
          <a:chExt cx="0" cy="0"/>
        </a:xfrm>
      </p:grpSpPr>
      <p:sp>
        <p:nvSpPr>
          <p:cNvPr id="9218" name="Text Placeholder 2"/>
          <p:cNvSpPr>
            <a:spLocks noGrp="1"/>
          </p:cNvSpPr>
          <p:nvPr>
            <p:ph type="body" idx="1"/>
          </p:nvPr>
        </p:nvSpPr>
        <p:spPr bwMode="auto">
          <a:xfrm>
            <a:off x="0" y="0"/>
            <a:ext cx="9144000" cy="685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a:p>
        </p:txBody>
      </p:sp>
    </p:spTree>
  </p:cSld>
  <p:clrMap bg1="lt1" tx1="dk1" bg2="lt2" tx2="dk2" accent1="accent1" accent2="accent2" accent3="accent3" accent4="accent4" accent5="accent5" accent6="accent6" hlink="hlink" folHlink="folHlink"/>
  <p:sldLayoutIdLst>
    <p:sldLayoutId id="2147484397" r:id="rId1"/>
    <p:sldLayoutId id="2147484398" r:id="rId2"/>
    <p:sldLayoutId id="2147484399" r:id="rId3"/>
    <p:sldLayoutId id="2147484400" r:id="rId4"/>
    <p:sldLayoutId id="2147484401" r:id="rId5"/>
    <p:sldLayoutId id="2147484402" r:id="rId6"/>
    <p:sldLayoutId id="2147484403" r:id="rId7"/>
    <p:sldLayoutId id="2147484404" r:id="rId8"/>
    <p:sldLayoutId id="2147484405" r:id="rId9"/>
    <p:sldLayoutId id="2147484406" r:id="rId10"/>
    <p:sldLayoutId id="2147484407"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algn="l" defTabSz="457200" rtl="0" eaLnBrk="0" fontAlgn="base" hangingPunct="0">
        <a:spcBef>
          <a:spcPct val="20000"/>
        </a:spcBef>
        <a:spcAft>
          <a:spcPct val="0"/>
        </a:spcAft>
        <a:buFont typeface="Arial" pitchFamily="34" charset="0"/>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6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lakeheadu.ca/sites/default/files/forms/Privacy-Breach-FF-December-17-15.pdf"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088" y="2558143"/>
            <a:ext cx="8007350" cy="3175907"/>
          </a:xfrm>
        </p:spPr>
        <p:txBody>
          <a:bodyPr rtlCol="0">
            <a:normAutofit fontScale="92500" lnSpcReduction="10000"/>
          </a:bodyPr>
          <a:lstStyle/>
          <a:p>
            <a:pPr eaLnBrk="1" fontAlgn="auto" hangingPunct="1">
              <a:spcAft>
                <a:spcPts val="0"/>
              </a:spcAft>
              <a:buFont typeface="Arial"/>
              <a:buNone/>
              <a:defRPr/>
            </a:pPr>
            <a:r>
              <a:rPr lang="en-US" sz="4000" b="1" dirty="0">
                <a:solidFill>
                  <a:schemeClr val="tx2"/>
                </a:solidFill>
                <a:latin typeface="Trade Gothic"/>
                <a:cs typeface="Trade Gothic"/>
              </a:rPr>
              <a:t>Fundamentals of </a:t>
            </a:r>
          </a:p>
          <a:p>
            <a:pPr eaLnBrk="1" fontAlgn="auto" hangingPunct="1">
              <a:spcAft>
                <a:spcPts val="0"/>
              </a:spcAft>
              <a:buFont typeface="Arial"/>
              <a:buNone/>
              <a:defRPr/>
            </a:pPr>
            <a:r>
              <a:rPr lang="en-US" sz="4000" b="1" dirty="0">
                <a:solidFill>
                  <a:schemeClr val="tx2"/>
                </a:solidFill>
                <a:latin typeface="Trade Gothic"/>
                <a:cs typeface="Trade Gothic"/>
              </a:rPr>
              <a:t>Access to Information and</a:t>
            </a:r>
          </a:p>
          <a:p>
            <a:pPr eaLnBrk="1" fontAlgn="auto" hangingPunct="1">
              <a:spcAft>
                <a:spcPts val="0"/>
              </a:spcAft>
              <a:buFont typeface="Arial"/>
              <a:buNone/>
              <a:defRPr/>
            </a:pPr>
            <a:r>
              <a:rPr lang="en-US" sz="4000" b="1" dirty="0">
                <a:solidFill>
                  <a:schemeClr val="tx2"/>
                </a:solidFill>
                <a:latin typeface="Trade Gothic"/>
                <a:cs typeface="Trade Gothic"/>
              </a:rPr>
              <a:t>Protection of Privacy</a:t>
            </a:r>
          </a:p>
          <a:p>
            <a:pPr eaLnBrk="1" fontAlgn="auto" hangingPunct="1">
              <a:spcAft>
                <a:spcPts val="0"/>
              </a:spcAft>
              <a:buFont typeface="Arial"/>
              <a:buNone/>
              <a:defRPr/>
            </a:pPr>
            <a:endParaRPr lang="en-US" sz="2800" b="1" dirty="0">
              <a:solidFill>
                <a:schemeClr val="tx2"/>
              </a:solidFill>
              <a:latin typeface="Trade Gothic"/>
              <a:cs typeface="Trade Gothic"/>
            </a:endParaRPr>
          </a:p>
          <a:p>
            <a:pPr eaLnBrk="1" fontAlgn="auto" hangingPunct="1">
              <a:spcAft>
                <a:spcPts val="0"/>
              </a:spcAft>
              <a:buFont typeface="Arial"/>
              <a:buNone/>
              <a:defRPr/>
            </a:pPr>
            <a:r>
              <a:rPr lang="en-CA" sz="2800" b="1" dirty="0">
                <a:solidFill>
                  <a:schemeClr val="tx2"/>
                </a:solidFill>
                <a:latin typeface="Trade Gothic"/>
                <a:cs typeface="Trade Gothic"/>
              </a:rPr>
              <a:t>Office of Risk Management &amp; Access to Information</a:t>
            </a:r>
            <a:endParaRPr lang="en-US" sz="2800" b="1" dirty="0">
              <a:solidFill>
                <a:schemeClr val="tx2"/>
              </a:solidFill>
              <a:latin typeface="Trade Gothic"/>
              <a:cs typeface="Trade Gothic"/>
            </a:endParaRPr>
          </a:p>
          <a:p>
            <a:pPr eaLnBrk="1" fontAlgn="auto" hangingPunct="1">
              <a:spcAft>
                <a:spcPts val="0"/>
              </a:spcAft>
              <a:buFont typeface="Arial"/>
              <a:buNone/>
              <a:defRPr/>
            </a:pPr>
            <a:r>
              <a:rPr lang="en-US" sz="2800" b="1" dirty="0">
                <a:solidFill>
                  <a:schemeClr val="tx2"/>
                </a:solidFill>
                <a:latin typeface="Trade Gothic"/>
                <a:cs typeface="Trade Gothic"/>
              </a:rPr>
              <a:t>September 14, 2022</a:t>
            </a:r>
          </a:p>
        </p:txBody>
      </p:sp>
      <p:sp>
        <p:nvSpPr>
          <p:cNvPr id="57347" name="Slide Number Placeholder 1"/>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28A36DC6-9877-4EFD-AAD7-88A78871254A}" type="slidenum">
              <a:rPr lang="en-US" smtClean="0">
                <a:solidFill>
                  <a:srgbClr val="000000"/>
                </a:solidFill>
                <a:latin typeface="Arial" pitchFamily="34" charset="0"/>
                <a:ea typeface="ＭＳ Ｐゴシック" pitchFamily="34" charset="-128"/>
              </a:rPr>
              <a:pPr fontAlgn="base">
                <a:spcBef>
                  <a:spcPct val="0"/>
                </a:spcBef>
                <a:spcAft>
                  <a:spcPct val="0"/>
                </a:spcAft>
              </a:pPr>
              <a:t>1</a:t>
            </a:fld>
            <a:endParaRPr lang="en-US">
              <a:solidFill>
                <a:srgbClr val="000000"/>
              </a:solidFill>
              <a:latin typeface="Arial" pitchFamily="34" charset="0"/>
              <a:ea typeface="ＭＳ Ｐゴシック" pitchFamily="34" charset="-128"/>
            </a:endParaRPr>
          </a:p>
        </p:txBody>
      </p:sp>
      <p:pic>
        <p:nvPicPr>
          <p:cNvPr id="57348" name="Picture 6" descr="Lakehead_ID_CMYK.eps"/>
          <p:cNvPicPr>
            <a:picLocks noChangeAspect="1"/>
          </p:cNvPicPr>
          <p:nvPr/>
        </p:nvPicPr>
        <p:blipFill>
          <a:blip r:embed="rId3"/>
          <a:srcRect/>
          <a:stretch>
            <a:fillRect/>
          </a:stretch>
        </p:blipFill>
        <p:spPr bwMode="auto">
          <a:xfrm>
            <a:off x="2038350" y="1034144"/>
            <a:ext cx="5067300" cy="968827"/>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399143" y="1616982"/>
            <a:ext cx="8188325" cy="4686300"/>
          </a:xfrm>
        </p:spPr>
        <p:txBody>
          <a:bodyPr/>
          <a:lstStyle/>
          <a:p>
            <a:pPr marL="609600" lvl="0" indent="-609600" defTabSz="914400" eaLnBrk="1" hangingPunct="1">
              <a:spcBef>
                <a:spcPct val="0"/>
              </a:spcBef>
              <a:buNone/>
              <a:defRPr/>
            </a:pPr>
            <a:endParaRPr lang="en-CA" sz="2800" i="1" kern="0" dirty="0">
              <a:solidFill>
                <a:srgbClr val="000000"/>
              </a:solidFill>
              <a:latin typeface="Arial"/>
              <a:ea typeface="+mn-ea"/>
            </a:endParaRPr>
          </a:p>
          <a:p>
            <a:pPr lvl="0" defTabSz="914400" eaLnBrk="1" hangingPunct="1">
              <a:lnSpc>
                <a:spcPct val="90000"/>
              </a:lnSpc>
              <a:buClr>
                <a:srgbClr val="FF6F24"/>
              </a:buClr>
              <a:buSzPct val="75000"/>
              <a:buNone/>
              <a:defRPr/>
            </a:pPr>
            <a:r>
              <a:rPr lang="en-US" kern="0" dirty="0">
                <a:solidFill>
                  <a:srgbClr val="000000"/>
                </a:solidFill>
                <a:latin typeface="Arial"/>
                <a:ea typeface="+mn-ea"/>
              </a:rPr>
              <a:t>Lakehead University’s </a:t>
            </a:r>
            <a:r>
              <a:rPr lang="en-US" i="1" kern="0" dirty="0">
                <a:solidFill>
                  <a:srgbClr val="000000"/>
                </a:solidFill>
                <a:latin typeface="Arial"/>
                <a:ea typeface="+mn-ea"/>
              </a:rPr>
              <a:t>Freedom of Information and Protection of Individual Privacy Policy</a:t>
            </a:r>
            <a:r>
              <a:rPr lang="en-US" kern="0" dirty="0">
                <a:solidFill>
                  <a:srgbClr val="000000"/>
                </a:solidFill>
                <a:latin typeface="Arial"/>
                <a:ea typeface="+mn-ea"/>
              </a:rPr>
              <a:t> (at https://www.lakeheadu.ca/faculty-and-staff/policies/general/freedom-of-information-and_protection-of-individual-privacy) presents practical application of FIPPA’s principles to the University’s circumstances.</a:t>
            </a:r>
            <a:endParaRPr lang="en-CA"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 University Policy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10</a:t>
            </a:fld>
            <a:endParaRPr lang="en-US"/>
          </a:p>
        </p:txBody>
      </p:sp>
    </p:spTree>
    <p:extLst>
      <p:ext uri="{BB962C8B-B14F-4D97-AF65-F5344CB8AC3E}">
        <p14:creationId xmlns:p14="http://schemas.microsoft.com/office/powerpoint/2010/main" val="172999193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eaLnBrk="1" hangingPunct="1">
              <a:lnSpc>
                <a:spcPct val="90000"/>
              </a:lnSpc>
              <a:buNone/>
              <a:defRPr/>
            </a:pPr>
            <a:r>
              <a:rPr lang="en-CA" sz="1800" kern="0" dirty="0">
                <a:solidFill>
                  <a:srgbClr val="000000"/>
                </a:solidFill>
                <a:latin typeface="Arial"/>
                <a:ea typeface="+mn-ea"/>
              </a:rPr>
              <a:t>Anyone, even a non-citizen, may request access to any records bearing </a:t>
            </a:r>
            <a:r>
              <a:rPr lang="en-CA" sz="1800" b="1" u="sng" kern="0" dirty="0">
                <a:solidFill>
                  <a:srgbClr val="000000"/>
                </a:solidFill>
                <a:latin typeface="Arial"/>
                <a:ea typeface="+mn-ea"/>
              </a:rPr>
              <a:t>non-personal, general information</a:t>
            </a:r>
            <a:r>
              <a:rPr lang="en-CA" sz="1800" kern="0" dirty="0">
                <a:solidFill>
                  <a:srgbClr val="000000"/>
                </a:solidFill>
                <a:latin typeface="Arial"/>
                <a:ea typeface="+mn-ea"/>
              </a:rPr>
              <a:t> in the University’s custody or control that does </a:t>
            </a:r>
            <a:r>
              <a:rPr lang="en-CA" sz="1800" u="sng" kern="0" dirty="0">
                <a:solidFill>
                  <a:srgbClr val="000000"/>
                </a:solidFill>
                <a:latin typeface="Arial"/>
                <a:ea typeface="+mn-ea"/>
              </a:rPr>
              <a:t>not</a:t>
            </a:r>
            <a:r>
              <a:rPr lang="en-CA" sz="1800" kern="0" dirty="0">
                <a:solidFill>
                  <a:srgbClr val="000000"/>
                </a:solidFill>
                <a:latin typeface="Arial"/>
                <a:ea typeface="+mn-ea"/>
              </a:rPr>
              <a:t> fall into one of </a:t>
            </a:r>
            <a:r>
              <a:rPr lang="en-CA" sz="1800" i="1" kern="0" dirty="0">
                <a:solidFill>
                  <a:srgbClr val="000000"/>
                </a:solidFill>
                <a:latin typeface="Arial"/>
                <a:ea typeface="+mn-ea"/>
              </a:rPr>
              <a:t>FIPPA</a:t>
            </a:r>
            <a:r>
              <a:rPr lang="en-CA" sz="1800" kern="0" dirty="0">
                <a:solidFill>
                  <a:srgbClr val="000000"/>
                </a:solidFill>
                <a:latin typeface="Arial"/>
                <a:ea typeface="+mn-ea"/>
              </a:rPr>
              <a:t>’s jurisdictional exclusions or exemptions.</a:t>
            </a:r>
          </a:p>
          <a:p>
            <a:pPr lvl="0" defTabSz="914400" eaLnBrk="1" hangingPunct="1">
              <a:lnSpc>
                <a:spcPct val="90000"/>
              </a:lnSpc>
              <a:buNone/>
              <a:defRPr/>
            </a:pPr>
            <a:endParaRPr lang="en-CA" sz="1800" kern="0" dirty="0">
              <a:solidFill>
                <a:srgbClr val="000000"/>
              </a:solidFill>
              <a:latin typeface="Arial"/>
              <a:ea typeface="+mn-ea"/>
            </a:endParaRPr>
          </a:p>
          <a:p>
            <a:pPr lvl="0" defTabSz="914400" eaLnBrk="1" hangingPunct="1">
              <a:lnSpc>
                <a:spcPct val="90000"/>
              </a:lnSpc>
              <a:buNone/>
              <a:defRPr/>
            </a:pPr>
            <a:r>
              <a:rPr lang="en-CA" sz="1800" kern="0" dirty="0">
                <a:solidFill>
                  <a:srgbClr val="000000"/>
                </a:solidFill>
                <a:latin typeface="Arial"/>
                <a:ea typeface="+mn-ea"/>
              </a:rPr>
              <a:t>There are two ways to access records:</a:t>
            </a:r>
          </a:p>
          <a:p>
            <a:pPr lvl="0" defTabSz="914400" eaLnBrk="1" hangingPunct="1">
              <a:lnSpc>
                <a:spcPct val="90000"/>
              </a:lnSpc>
              <a:buNone/>
              <a:defRPr/>
            </a:pPr>
            <a:endParaRPr lang="en-CA" sz="1800" kern="0" dirty="0">
              <a:solidFill>
                <a:srgbClr val="000000"/>
              </a:solidFill>
              <a:latin typeface="Arial"/>
              <a:ea typeface="+mn-ea"/>
            </a:endParaRPr>
          </a:p>
          <a:p>
            <a:pPr marL="514350" lvl="0" indent="-514350" defTabSz="914400" eaLnBrk="1" hangingPunct="1">
              <a:lnSpc>
                <a:spcPct val="90000"/>
              </a:lnSpc>
              <a:buFont typeface="+mj-lt"/>
              <a:buAutoNum type="arabicParenR"/>
              <a:defRPr/>
            </a:pPr>
            <a:r>
              <a:rPr lang="en-CA" sz="1800" kern="0" dirty="0">
                <a:solidFill>
                  <a:srgbClr val="000000"/>
                </a:solidFill>
                <a:latin typeface="Arial"/>
                <a:ea typeface="+mn-ea"/>
              </a:rPr>
              <a:t>Informally – directly from the department having custody of the record(s); or, alternatively,</a:t>
            </a:r>
          </a:p>
          <a:p>
            <a:pPr marL="514350" lvl="0" indent="-514350" defTabSz="914400" eaLnBrk="1" hangingPunct="1">
              <a:lnSpc>
                <a:spcPct val="90000"/>
              </a:lnSpc>
              <a:buFont typeface="+mj-lt"/>
              <a:buAutoNum type="arabicParenR"/>
              <a:defRPr/>
            </a:pPr>
            <a:r>
              <a:rPr lang="en-CA" sz="1800" kern="0" dirty="0">
                <a:solidFill>
                  <a:srgbClr val="000000"/>
                </a:solidFill>
                <a:latin typeface="Arial"/>
                <a:ea typeface="+mn-ea"/>
              </a:rPr>
              <a:t>Formally – through an official FIPPA request submitted  to the Director of Risk Management and Access to Information.</a:t>
            </a:r>
          </a:p>
          <a:p>
            <a:pPr marL="514350" lvl="0" indent="-514350" defTabSz="914400" eaLnBrk="1" hangingPunct="1">
              <a:lnSpc>
                <a:spcPct val="90000"/>
              </a:lnSpc>
              <a:buFont typeface="+mj-lt"/>
              <a:buAutoNum type="arabicParenR"/>
              <a:defRPr/>
            </a:pPr>
            <a:endParaRPr lang="en-CA" sz="1800" i="1" kern="0" dirty="0">
              <a:solidFill>
                <a:srgbClr val="000000"/>
              </a:solidFill>
              <a:latin typeface="Arial"/>
              <a:ea typeface="+mn-ea"/>
            </a:endParaRPr>
          </a:p>
          <a:p>
            <a:pPr marL="0" lvl="0" indent="0" defTabSz="914400" eaLnBrk="1" hangingPunct="1">
              <a:lnSpc>
                <a:spcPct val="90000"/>
              </a:lnSpc>
              <a:buNone/>
              <a:defRPr/>
            </a:pPr>
            <a:r>
              <a:rPr lang="en-CA" sz="1800" kern="0" dirty="0">
                <a:solidFill>
                  <a:srgbClr val="000000"/>
                </a:solidFill>
                <a:latin typeface="Arial"/>
              </a:rPr>
              <a:t>Every department should have a protocol to determine how to respond to access requests – whether by the informal or formal route.</a:t>
            </a:r>
          </a:p>
          <a:p>
            <a:pPr marL="0" lvl="0" indent="0" defTabSz="914400" eaLnBrk="1" hangingPunct="1">
              <a:lnSpc>
                <a:spcPct val="90000"/>
              </a:lnSpc>
              <a:buNone/>
              <a:defRPr/>
            </a:pPr>
            <a:endParaRPr lang="en-CA" sz="1800" i="1" kern="0" dirty="0">
              <a:solidFill>
                <a:srgbClr val="000000"/>
              </a:solidFill>
              <a:latin typeface="Arial"/>
              <a:ea typeface="+mn-ea"/>
            </a:endParaRPr>
          </a:p>
          <a:p>
            <a:pPr marL="0" lvl="0" indent="0" defTabSz="914400" eaLnBrk="1" hangingPunct="1">
              <a:lnSpc>
                <a:spcPct val="90000"/>
              </a:lnSpc>
              <a:buNone/>
              <a:defRPr/>
            </a:pPr>
            <a:r>
              <a:rPr lang="en-CA" sz="1800" kern="0" dirty="0">
                <a:solidFill>
                  <a:srgbClr val="000000"/>
                </a:solidFill>
                <a:latin typeface="Arial"/>
                <a:ea typeface="+mn-ea"/>
              </a:rPr>
              <a:t>If access is sought to large amounts of information or sensitive information, senior administration should be consulted.</a:t>
            </a: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11</a:t>
            </a:fld>
            <a:endParaRPr lang="en-US"/>
          </a:p>
        </p:txBody>
      </p:sp>
    </p:spTree>
    <p:extLst>
      <p:ext uri="{BB962C8B-B14F-4D97-AF65-F5344CB8AC3E}">
        <p14:creationId xmlns:p14="http://schemas.microsoft.com/office/powerpoint/2010/main" val="3966671206"/>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eaLnBrk="1" hangingPunct="1">
              <a:lnSpc>
                <a:spcPct val="90000"/>
              </a:lnSpc>
              <a:buNone/>
              <a:defRPr/>
            </a:pPr>
            <a:r>
              <a:rPr lang="en-CA" sz="2400" kern="0" dirty="0">
                <a:solidFill>
                  <a:srgbClr val="000000"/>
                </a:solidFill>
                <a:latin typeface="Arial"/>
                <a:ea typeface="+mn-ea"/>
              </a:rPr>
              <a:t>If the informal process is chosen, the usual response is to give the requester copies of the records sought; occasionally it may suffice simply to allow the requester to examine the record </a:t>
            </a:r>
            <a:r>
              <a:rPr lang="en-CA" sz="2400" i="1" kern="0" dirty="0">
                <a:solidFill>
                  <a:srgbClr val="000000"/>
                </a:solidFill>
                <a:latin typeface="Arial"/>
                <a:ea typeface="+mn-ea"/>
              </a:rPr>
              <a:t>in situ.</a:t>
            </a:r>
          </a:p>
          <a:p>
            <a:pPr lvl="0" defTabSz="914400" eaLnBrk="1" hangingPunct="1">
              <a:lnSpc>
                <a:spcPct val="90000"/>
              </a:lnSpc>
              <a:buNone/>
              <a:defRPr/>
            </a:pPr>
            <a:endParaRPr lang="en-CA" sz="2400" i="1" kern="0" dirty="0">
              <a:solidFill>
                <a:srgbClr val="000000"/>
              </a:solidFill>
              <a:latin typeface="Arial"/>
              <a:ea typeface="+mn-ea"/>
            </a:endParaRPr>
          </a:p>
          <a:p>
            <a:pPr lvl="0" defTabSz="914400" eaLnBrk="1" hangingPunct="1">
              <a:lnSpc>
                <a:spcPct val="90000"/>
              </a:lnSpc>
              <a:buNone/>
              <a:defRPr/>
            </a:pPr>
            <a:r>
              <a:rPr lang="en-CA" sz="2400" kern="0" dirty="0">
                <a:solidFill>
                  <a:srgbClr val="000000"/>
                </a:solidFill>
                <a:latin typeface="Arial"/>
                <a:ea typeface="+mn-ea"/>
              </a:rPr>
              <a:t>If you already have a process in place for such access, follow that.  If you have standard fees for the access, you may charge them.  If you don’t have standard fees, but want to charge for the search and reproduction service, follow the fee schedule in section 6 of Ontario Regulation 460 at https://www.ontario.ca/laws/regulation/900460.</a:t>
            </a: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12</a:t>
            </a:fld>
            <a:endParaRPr lang="en-US"/>
          </a:p>
        </p:txBody>
      </p:sp>
    </p:spTree>
    <p:extLst>
      <p:ext uri="{BB962C8B-B14F-4D97-AF65-F5344CB8AC3E}">
        <p14:creationId xmlns:p14="http://schemas.microsoft.com/office/powerpoint/2010/main" val="264458802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eaLnBrk="1" hangingPunct="1">
              <a:lnSpc>
                <a:spcPct val="90000"/>
              </a:lnSpc>
              <a:buNone/>
              <a:defRPr/>
            </a:pPr>
            <a:endParaRPr lang="en-CA" sz="2400" kern="0" dirty="0">
              <a:solidFill>
                <a:srgbClr val="000000"/>
              </a:solidFill>
              <a:latin typeface="Arial"/>
              <a:ea typeface="+mn-ea"/>
            </a:endParaRPr>
          </a:p>
          <a:p>
            <a:pPr marL="609600" lvl="0" indent="-609600" defTabSz="914400" eaLnBrk="1" hangingPunct="1">
              <a:buNone/>
            </a:pPr>
            <a:r>
              <a:rPr lang="en-CA" altLang="en-US" kern="0" dirty="0">
                <a:solidFill>
                  <a:srgbClr val="000000"/>
                </a:solidFill>
                <a:latin typeface="Arial"/>
                <a:ea typeface="+mn-ea"/>
              </a:rPr>
              <a:t>You do NOT have to provide records bearing non-personal, general information:</a:t>
            </a:r>
          </a:p>
          <a:p>
            <a:pPr marL="609600" lvl="0" indent="-609600" defTabSz="914400" eaLnBrk="1" hangingPunct="1">
              <a:buNone/>
            </a:pPr>
            <a:endParaRPr lang="en-CA" altLang="en-US" kern="0" dirty="0">
              <a:solidFill>
                <a:srgbClr val="000000"/>
              </a:solidFill>
              <a:latin typeface="Arial"/>
              <a:ea typeface="+mn-ea"/>
            </a:endParaRPr>
          </a:p>
          <a:p>
            <a:pPr marL="990600" lvl="1" indent="-533400" defTabSz="914400" eaLnBrk="1" hangingPunct="1">
              <a:buFontTx/>
              <a:buAutoNum type="arabicParenR"/>
            </a:pPr>
            <a:r>
              <a:rPr lang="en-CA" altLang="en-US" sz="3200" kern="0" dirty="0">
                <a:solidFill>
                  <a:srgbClr val="000000"/>
                </a:solidFill>
                <a:latin typeface="Arial"/>
              </a:rPr>
              <a:t>If that information is already publicly accessible on the University’s web-site or elsewhere.</a:t>
            </a:r>
            <a:endParaRPr lang="en-US" altLang="en-US" sz="3200" kern="0" dirty="0">
              <a:solidFill>
                <a:srgbClr val="000000"/>
              </a:solidFill>
              <a:latin typeface="Arial"/>
            </a:endParaRPr>
          </a:p>
          <a:p>
            <a:pPr marL="609600" lvl="0" indent="-609600" defTabSz="914400" eaLnBrk="1" hangingPunct="1">
              <a:spcBef>
                <a:spcPct val="0"/>
              </a:spcBef>
              <a:buNone/>
              <a:defRPr/>
            </a:pPr>
            <a:endParaRPr lang="en-CA" sz="28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13</a:t>
            </a:fld>
            <a:endParaRPr lang="en-US"/>
          </a:p>
        </p:txBody>
      </p:sp>
    </p:spTree>
    <p:extLst>
      <p:ext uri="{BB962C8B-B14F-4D97-AF65-F5344CB8AC3E}">
        <p14:creationId xmlns:p14="http://schemas.microsoft.com/office/powerpoint/2010/main" val="129611080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609600" lvl="0" indent="-609600" defTabSz="914400" eaLnBrk="1" hangingPunct="1">
              <a:buNone/>
            </a:pPr>
            <a:r>
              <a:rPr lang="en-CA" altLang="en-US" sz="4000" kern="0" dirty="0">
                <a:solidFill>
                  <a:srgbClr val="000000"/>
                </a:solidFill>
                <a:latin typeface="Arial"/>
                <a:ea typeface="+mn-ea"/>
              </a:rPr>
              <a:t>You do NOT have to provide general information:</a:t>
            </a:r>
          </a:p>
          <a:p>
            <a:pPr marL="609600" lvl="0" indent="-609600" defTabSz="914400" eaLnBrk="1" hangingPunct="1">
              <a:buNone/>
            </a:pPr>
            <a:endParaRPr lang="en-CA" sz="4000" kern="0" dirty="0">
              <a:solidFill>
                <a:srgbClr val="000000"/>
              </a:solidFill>
              <a:latin typeface="Arial"/>
              <a:ea typeface="+mn-ea"/>
            </a:endParaRPr>
          </a:p>
          <a:p>
            <a:pPr marL="990600" lvl="1" indent="-533400" defTabSz="914400" eaLnBrk="1" hangingPunct="1">
              <a:buFontTx/>
              <a:buAutoNum type="arabicParenR" startAt="2"/>
            </a:pPr>
            <a:r>
              <a:rPr lang="en-CA" altLang="en-US" sz="4000" kern="0" dirty="0">
                <a:solidFill>
                  <a:srgbClr val="000000"/>
                </a:solidFill>
                <a:latin typeface="Arial"/>
              </a:rPr>
              <a:t>If the record sought is </a:t>
            </a:r>
            <a:r>
              <a:rPr lang="en-CA" altLang="en-US" sz="4000" u="sng" kern="0" dirty="0">
                <a:solidFill>
                  <a:srgbClr val="000000"/>
                </a:solidFill>
                <a:latin typeface="Arial"/>
              </a:rPr>
              <a:t>not</a:t>
            </a:r>
            <a:r>
              <a:rPr lang="en-CA" altLang="en-US" sz="4000" kern="0" dirty="0">
                <a:solidFill>
                  <a:srgbClr val="000000"/>
                </a:solidFill>
                <a:latin typeface="Arial"/>
              </a:rPr>
              <a:t> in the custody or control of the University</a:t>
            </a: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14</a:t>
            </a:fld>
            <a:endParaRPr lang="en-US"/>
          </a:p>
        </p:txBody>
      </p:sp>
    </p:spTree>
    <p:extLst>
      <p:ext uri="{BB962C8B-B14F-4D97-AF65-F5344CB8AC3E}">
        <p14:creationId xmlns:p14="http://schemas.microsoft.com/office/powerpoint/2010/main" val="1752987537"/>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eaLnBrk="1" hangingPunct="1">
              <a:lnSpc>
                <a:spcPct val="90000"/>
              </a:lnSpc>
              <a:buNone/>
            </a:pPr>
            <a:r>
              <a:rPr lang="en-CA" altLang="en-US" sz="2000" kern="0" dirty="0">
                <a:solidFill>
                  <a:srgbClr val="000000"/>
                </a:solidFill>
                <a:latin typeface="Arial"/>
                <a:ea typeface="+mn-ea"/>
              </a:rPr>
              <a:t>How do you determine if a record is in the University’s custody or control?  </a:t>
            </a:r>
          </a:p>
          <a:p>
            <a:pPr lvl="2" defTabSz="914400" eaLnBrk="1" hangingPunct="1">
              <a:lnSpc>
                <a:spcPct val="90000"/>
              </a:lnSpc>
              <a:buFont typeface="Wingdings" panose="05000000000000000000" pitchFamily="2" charset="2"/>
              <a:buAutoNum type="alphaLcParenR"/>
            </a:pPr>
            <a:r>
              <a:rPr lang="en-CA" altLang="en-US" sz="2000" kern="0" dirty="0">
                <a:solidFill>
                  <a:srgbClr val="000000"/>
                </a:solidFill>
                <a:latin typeface="Arial"/>
              </a:rPr>
              <a:t> Any records, </a:t>
            </a:r>
            <a:r>
              <a:rPr lang="en-US" altLang="en-US" sz="2000" kern="0" dirty="0">
                <a:solidFill>
                  <a:srgbClr val="000000"/>
                </a:solidFill>
                <a:latin typeface="Arial"/>
              </a:rPr>
              <a:t>including email, relating to University employees’ duties or to employees’ activities on behalf of Lakehead are deemed, as far as the Ontario Government is concerned, to be “in the custody or control” of the University whether or not they’re kept on University premises or in University email accounts.  However, </a:t>
            </a:r>
          </a:p>
          <a:p>
            <a:pPr lvl="2" defTabSz="914400" eaLnBrk="1" hangingPunct="1">
              <a:lnSpc>
                <a:spcPct val="90000"/>
              </a:lnSpc>
              <a:buFont typeface="Wingdings" panose="05000000000000000000" pitchFamily="2" charset="2"/>
              <a:buAutoNum type="alphaLcParenR"/>
            </a:pPr>
            <a:endParaRPr lang="en-US" altLang="en-US" sz="2000" kern="0" dirty="0">
              <a:solidFill>
                <a:srgbClr val="000000"/>
              </a:solidFill>
              <a:latin typeface="Arial"/>
            </a:endParaRPr>
          </a:p>
          <a:p>
            <a:pPr lvl="2" defTabSz="914400" eaLnBrk="1" hangingPunct="1">
              <a:lnSpc>
                <a:spcPct val="90000"/>
              </a:lnSpc>
              <a:buFont typeface="Wingdings" panose="05000000000000000000" pitchFamily="2" charset="2"/>
              <a:buAutoNum type="alphaLcParenR"/>
            </a:pPr>
            <a:r>
              <a:rPr lang="en-US" altLang="en-US" sz="2000" kern="0" dirty="0">
                <a:solidFill>
                  <a:srgbClr val="000000"/>
                </a:solidFill>
                <a:latin typeface="Arial"/>
              </a:rPr>
              <a:t> materials kept on University premises or computers – and in Lakehead University email accounts - which do </a:t>
            </a:r>
            <a:r>
              <a:rPr lang="en-US" altLang="en-US" sz="2000" u="sng" kern="0" dirty="0">
                <a:solidFill>
                  <a:srgbClr val="000000"/>
                </a:solidFill>
                <a:latin typeface="Arial"/>
              </a:rPr>
              <a:t>not</a:t>
            </a:r>
            <a:r>
              <a:rPr lang="en-US" altLang="en-US" sz="2000" kern="0" dirty="0">
                <a:solidFill>
                  <a:srgbClr val="000000"/>
                </a:solidFill>
                <a:latin typeface="Arial"/>
              </a:rPr>
              <a:t> relate to University business are NOT considered in the “custody or control” of the University – and, so, are inaccessible to access requests – unless the holder of the information consents to such access. </a:t>
            </a:r>
            <a:endParaRPr lang="en-CA" altLang="en-US" sz="2000" kern="0" dirty="0">
              <a:solidFill>
                <a:srgbClr val="000000"/>
              </a:solidFill>
              <a:latin typeface="Arial"/>
            </a:endParaRP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15</a:t>
            </a:fld>
            <a:endParaRPr lang="en-US"/>
          </a:p>
        </p:txBody>
      </p:sp>
    </p:spTree>
    <p:extLst>
      <p:ext uri="{BB962C8B-B14F-4D97-AF65-F5344CB8AC3E}">
        <p14:creationId xmlns:p14="http://schemas.microsoft.com/office/powerpoint/2010/main" val="2212582314"/>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indent="0" defTabSz="914400" eaLnBrk="1" hangingPunct="1">
              <a:lnSpc>
                <a:spcPct val="90000"/>
              </a:lnSpc>
              <a:buNone/>
            </a:pPr>
            <a:r>
              <a:rPr lang="en-CA" altLang="en-US" sz="1800" kern="0" dirty="0">
                <a:solidFill>
                  <a:srgbClr val="000000"/>
                </a:solidFill>
                <a:latin typeface="Arial"/>
                <a:ea typeface="+mn-ea"/>
              </a:rPr>
              <a:t>How do you determine if a record is in the University’s custody or control (continued)?</a:t>
            </a:r>
          </a:p>
          <a:p>
            <a:pPr lvl="0" indent="0" defTabSz="914400" eaLnBrk="1" hangingPunct="1">
              <a:lnSpc>
                <a:spcPct val="90000"/>
              </a:lnSpc>
              <a:buNone/>
            </a:pPr>
            <a:r>
              <a:rPr lang="en-CA" altLang="en-US" sz="1800" kern="0" dirty="0">
                <a:solidFill>
                  <a:srgbClr val="000000"/>
                </a:solidFill>
                <a:latin typeface="Arial"/>
                <a:ea typeface="+mn-ea"/>
              </a:rPr>
              <a:t>  </a:t>
            </a:r>
          </a:p>
          <a:p>
            <a:pPr marL="1371600" lvl="2" indent="-457200" defTabSz="914400" eaLnBrk="1" hangingPunct="1">
              <a:lnSpc>
                <a:spcPct val="90000"/>
              </a:lnSpc>
              <a:buFont typeface="+mj-lt"/>
              <a:buAutoNum type="alphaLcParenR" startAt="3"/>
            </a:pPr>
            <a:r>
              <a:rPr lang="en-CA" altLang="en-US" sz="1400" u="sng" kern="0" dirty="0">
                <a:solidFill>
                  <a:srgbClr val="000000"/>
                </a:solidFill>
                <a:latin typeface="Arial"/>
              </a:rPr>
              <a:t>Faculty Members and Academic Freedom</a:t>
            </a:r>
            <a:r>
              <a:rPr lang="en-CA" altLang="en-US" sz="1400" kern="0" dirty="0">
                <a:solidFill>
                  <a:srgbClr val="000000"/>
                </a:solidFill>
                <a:latin typeface="Arial"/>
              </a:rPr>
              <a:t>:  Paragraph 181 in the Order PO-3009-F of the Information &amp; Privacy Commissioner’s Office provides the following guidelines for determining whether records in the possession of a university faculty member are in the custody or control of the university (at https://decisions.ipc.on.ca/ipc-cipvp/orders/en/item/133734/index.do):</a:t>
            </a:r>
          </a:p>
          <a:p>
            <a:pPr marL="914400" lvl="2" indent="0" defTabSz="914400" eaLnBrk="1" hangingPunct="1">
              <a:lnSpc>
                <a:spcPct val="90000"/>
              </a:lnSpc>
              <a:buNone/>
            </a:pPr>
            <a:endParaRPr lang="en-CA" altLang="en-US" sz="1400" kern="0" dirty="0">
              <a:solidFill>
                <a:srgbClr val="000000"/>
              </a:solidFill>
              <a:latin typeface="Arial"/>
            </a:endParaRPr>
          </a:p>
          <a:p>
            <a:pPr marL="1828800" lvl="4" indent="0" defTabSz="914400" eaLnBrk="1" hangingPunct="1">
              <a:lnSpc>
                <a:spcPct val="90000"/>
              </a:lnSpc>
              <a:buNone/>
            </a:pPr>
            <a:r>
              <a:rPr lang="en-CA" altLang="en-US" sz="1400" kern="0" dirty="0">
                <a:solidFill>
                  <a:srgbClr val="000000"/>
                </a:solidFill>
                <a:latin typeface="Arial"/>
              </a:rPr>
              <a:t>“</a:t>
            </a:r>
            <a:r>
              <a:rPr lang="en-US" altLang="en-US" sz="1400" kern="0" dirty="0">
                <a:solidFill>
                  <a:srgbClr val="000000"/>
                </a:solidFill>
                <a:latin typeface="Arial"/>
              </a:rPr>
              <a:t>1. records or portions of records in the possession of a ... member that relate to personal matters or activities that are wholly unrelated to the university’s mandate, are not in the university’s custody or control;</a:t>
            </a:r>
          </a:p>
          <a:p>
            <a:pPr marL="1371600" lvl="3" indent="0" defTabSz="914400" eaLnBrk="1" hangingPunct="1">
              <a:lnSpc>
                <a:spcPct val="90000"/>
              </a:lnSpc>
              <a:buNone/>
            </a:pPr>
            <a:endParaRPr lang="en-US" altLang="en-US" sz="1400" kern="0" dirty="0">
              <a:solidFill>
                <a:srgbClr val="000000"/>
              </a:solidFill>
              <a:latin typeface="Arial"/>
            </a:endParaRPr>
          </a:p>
          <a:p>
            <a:pPr marL="1828800" lvl="4" indent="0" defTabSz="914400" eaLnBrk="1" hangingPunct="1">
              <a:lnSpc>
                <a:spcPct val="90000"/>
              </a:lnSpc>
              <a:buNone/>
            </a:pPr>
            <a:r>
              <a:rPr lang="en-US" altLang="en-US" sz="1400" kern="0" dirty="0">
                <a:solidFill>
                  <a:srgbClr val="000000"/>
                </a:solidFill>
                <a:latin typeface="Arial"/>
              </a:rPr>
              <a:t>2. records relating to teaching or research are likely to be impacted by academic freedom, and would only be in the university’s custody and/or control if they would be accessible to it by custom or practice, taking academic freedom into account;</a:t>
            </a:r>
          </a:p>
          <a:p>
            <a:pPr marL="1371600" lvl="3" indent="0" defTabSz="914400" eaLnBrk="1" hangingPunct="1">
              <a:lnSpc>
                <a:spcPct val="90000"/>
              </a:lnSpc>
              <a:buNone/>
            </a:pPr>
            <a:endParaRPr lang="en-US" altLang="en-US" sz="1400" kern="0" dirty="0">
              <a:solidFill>
                <a:srgbClr val="000000"/>
              </a:solidFill>
              <a:latin typeface="Arial"/>
            </a:endParaRPr>
          </a:p>
          <a:p>
            <a:pPr marL="1828800" lvl="4" indent="0" defTabSz="914400" eaLnBrk="1" hangingPunct="1">
              <a:lnSpc>
                <a:spcPct val="90000"/>
              </a:lnSpc>
              <a:buNone/>
            </a:pPr>
            <a:r>
              <a:rPr lang="en-US" altLang="en-US" sz="1400" kern="0" dirty="0">
                <a:solidFill>
                  <a:srgbClr val="000000"/>
                </a:solidFill>
                <a:latin typeface="Arial"/>
              </a:rPr>
              <a:t>3. administrative records are prima facie in the university’s custody and control, but would not be if they are unavailable to the university by custom or practice, taking academic freedom into account."</a:t>
            </a:r>
          </a:p>
          <a:p>
            <a:pPr marL="1371600" lvl="2" indent="-457200" defTabSz="914400" eaLnBrk="1" hangingPunct="1">
              <a:lnSpc>
                <a:spcPct val="90000"/>
              </a:lnSpc>
              <a:buFont typeface="+mj-lt"/>
              <a:buAutoNum type="alphaLcParenR" startAt="3"/>
            </a:pPr>
            <a:endParaRPr lang="en-CA" altLang="en-US" sz="1600" kern="0" dirty="0">
              <a:solidFill>
                <a:srgbClr val="000000"/>
              </a:solidFill>
              <a:latin typeface="Arial"/>
            </a:endParaRPr>
          </a:p>
          <a:p>
            <a:pPr marL="914400" lvl="2" indent="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16</a:t>
            </a:fld>
            <a:endParaRPr lang="en-US"/>
          </a:p>
        </p:txBody>
      </p:sp>
    </p:spTree>
    <p:extLst>
      <p:ext uri="{BB962C8B-B14F-4D97-AF65-F5344CB8AC3E}">
        <p14:creationId xmlns:p14="http://schemas.microsoft.com/office/powerpoint/2010/main" val="2059569214"/>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609600" lvl="0" indent="-609600" defTabSz="914400" eaLnBrk="1" hangingPunct="1">
              <a:buNone/>
            </a:pPr>
            <a:r>
              <a:rPr lang="en-CA" altLang="en-US" sz="2800" kern="0" dirty="0">
                <a:solidFill>
                  <a:srgbClr val="000000"/>
                </a:solidFill>
                <a:latin typeface="Arial"/>
                <a:ea typeface="+mn-ea"/>
              </a:rPr>
              <a:t>You do NOT have to provide general information:</a:t>
            </a:r>
          </a:p>
          <a:p>
            <a:pPr marL="609600" lvl="0" indent="-609600" defTabSz="914400" eaLnBrk="1" hangingPunct="1">
              <a:buNone/>
            </a:pPr>
            <a:endParaRPr lang="en-CA" sz="2400" kern="0" dirty="0">
              <a:solidFill>
                <a:srgbClr val="000000"/>
              </a:solidFill>
              <a:latin typeface="Arial"/>
              <a:ea typeface="+mn-ea"/>
            </a:endParaRPr>
          </a:p>
          <a:p>
            <a:pPr marL="990600" lvl="1" indent="-533400" defTabSz="914400" eaLnBrk="1" hangingPunct="1">
              <a:buFontTx/>
              <a:buAutoNum type="arabicParenR" startAt="3"/>
              <a:defRPr/>
            </a:pPr>
            <a:r>
              <a:rPr lang="en-CA" kern="0" dirty="0">
                <a:solidFill>
                  <a:srgbClr val="000000"/>
                </a:solidFill>
                <a:latin typeface="Arial"/>
              </a:rPr>
              <a:t>If the record concerns labour relations, negotiations, or employment related matters (section 65(6)) EXCEPT</a:t>
            </a:r>
          </a:p>
          <a:p>
            <a:pPr marL="457200" lvl="1" indent="0" defTabSz="914400" eaLnBrk="1" hangingPunct="1">
              <a:buNone/>
              <a:defRPr/>
            </a:pPr>
            <a:endParaRPr lang="en-CA" kern="0" dirty="0">
              <a:solidFill>
                <a:srgbClr val="000000"/>
              </a:solidFill>
              <a:latin typeface="Arial"/>
            </a:endParaRPr>
          </a:p>
          <a:p>
            <a:pPr marL="1371600" lvl="2" indent="-457200" defTabSz="914400" eaLnBrk="1" hangingPunct="1">
              <a:buFont typeface="Wingdings" panose="05000000000000000000" pitchFamily="2" charset="2"/>
              <a:buChar char="v"/>
              <a:defRPr/>
            </a:pPr>
            <a:r>
              <a:rPr lang="en-CA" kern="0" dirty="0">
                <a:solidFill>
                  <a:srgbClr val="000000"/>
                </a:solidFill>
                <a:latin typeface="Arial"/>
              </a:rPr>
              <a:t>A labour/employment agreement/settlement</a:t>
            </a:r>
          </a:p>
          <a:p>
            <a:pPr marL="914400" lvl="2" indent="0" defTabSz="914400" eaLnBrk="1" hangingPunct="1">
              <a:buNone/>
              <a:defRPr/>
            </a:pPr>
            <a:endParaRPr lang="en-CA" kern="0" dirty="0">
              <a:solidFill>
                <a:srgbClr val="000000"/>
              </a:solidFill>
              <a:latin typeface="Arial"/>
            </a:endParaRPr>
          </a:p>
          <a:p>
            <a:pPr marL="1371600" lvl="2" indent="-457200" defTabSz="914400" eaLnBrk="1" hangingPunct="1">
              <a:buFont typeface="Wingdings" panose="05000000000000000000" pitchFamily="2" charset="2"/>
              <a:buChar char="v"/>
              <a:defRPr/>
            </a:pPr>
            <a:r>
              <a:rPr lang="en-CA" kern="0" dirty="0">
                <a:solidFill>
                  <a:srgbClr val="000000"/>
                </a:solidFill>
                <a:latin typeface="Arial"/>
              </a:rPr>
              <a:t>Expense accounts submitted for reimbursement of employment related expenses</a:t>
            </a:r>
            <a:endParaRPr lang="en-US" kern="0" dirty="0">
              <a:solidFill>
                <a:srgbClr val="000000"/>
              </a:solidFill>
              <a:latin typeface="Arial"/>
            </a:endParaRP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t>III. Practice Guidelines:</a:t>
            </a:r>
            <a:br>
              <a:rPr lang="en-US" sz="2800" dirty="0"/>
            </a:br>
            <a:r>
              <a:rPr lang="en-US" sz="2800" dirty="0">
                <a:latin typeface="Arial" panose="020B0604020202020204" pitchFamily="34" charset="0"/>
                <a:cs typeface="Arial" panose="020B0604020202020204" pitchFamily="34" charset="0"/>
              </a:rPr>
              <a:t>Access</a:t>
            </a:r>
            <a:r>
              <a:rPr lang="en-US" sz="2800" dirty="0"/>
              <a:t>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17</a:t>
            </a:fld>
            <a:endParaRPr lang="en-US"/>
          </a:p>
        </p:txBody>
      </p:sp>
    </p:spTree>
    <p:extLst>
      <p:ext uri="{BB962C8B-B14F-4D97-AF65-F5344CB8AC3E}">
        <p14:creationId xmlns:p14="http://schemas.microsoft.com/office/powerpoint/2010/main" val="1623607604"/>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609600" lvl="0" indent="-609600" defTabSz="914400" eaLnBrk="1" hangingPunct="1">
              <a:buNone/>
            </a:pPr>
            <a:r>
              <a:rPr lang="en-CA" altLang="en-US" sz="2800" kern="0" dirty="0">
                <a:solidFill>
                  <a:srgbClr val="000000"/>
                </a:solidFill>
                <a:latin typeface="Arial"/>
                <a:ea typeface="+mn-ea"/>
              </a:rPr>
              <a:t>You do NOT have to provide general information:</a:t>
            </a:r>
          </a:p>
          <a:p>
            <a:pPr marL="609600" lvl="0" indent="-609600" defTabSz="914400" eaLnBrk="1" hangingPunct="1">
              <a:buNone/>
            </a:pPr>
            <a:endParaRPr lang="en-CA" sz="2400" kern="0" dirty="0">
              <a:solidFill>
                <a:srgbClr val="000000"/>
              </a:solidFill>
              <a:latin typeface="Arial"/>
              <a:ea typeface="+mn-ea"/>
            </a:endParaRPr>
          </a:p>
          <a:p>
            <a:pPr marL="990600" lvl="1" indent="-533400" defTabSz="914400" eaLnBrk="1" hangingPunct="1">
              <a:buFontTx/>
              <a:buAutoNum type="arabicParenR" startAt="3"/>
              <a:defRPr/>
            </a:pPr>
            <a:r>
              <a:rPr lang="en-CA" kern="0" dirty="0">
                <a:solidFill>
                  <a:srgbClr val="000000"/>
                </a:solidFill>
                <a:latin typeface="Arial"/>
              </a:rPr>
              <a:t>If the record concerns labour relations, negotiations, or employment related matters (section 65(6)) EXCEPT</a:t>
            </a:r>
          </a:p>
          <a:p>
            <a:pPr marL="457200" lvl="1" indent="0" defTabSz="914400" eaLnBrk="1" hangingPunct="1">
              <a:buNone/>
              <a:defRPr/>
            </a:pPr>
            <a:endParaRPr lang="en-CA" kern="0" dirty="0">
              <a:solidFill>
                <a:srgbClr val="000000"/>
              </a:solidFill>
              <a:latin typeface="Arial"/>
            </a:endParaRPr>
          </a:p>
          <a:p>
            <a:pPr marL="1371600" lvl="2" indent="-457200" defTabSz="914400" eaLnBrk="1" hangingPunct="1">
              <a:buFont typeface="Wingdings" panose="05000000000000000000" pitchFamily="2" charset="2"/>
              <a:buChar char="v"/>
              <a:defRPr/>
            </a:pPr>
            <a:r>
              <a:rPr lang="en-CA" kern="0" dirty="0">
                <a:solidFill>
                  <a:srgbClr val="000000"/>
                </a:solidFill>
                <a:latin typeface="Arial"/>
              </a:rPr>
              <a:t>A labour/employment agreement/settlement</a:t>
            </a:r>
          </a:p>
          <a:p>
            <a:pPr marL="914400" lvl="2" indent="0" defTabSz="914400" eaLnBrk="1" hangingPunct="1">
              <a:buNone/>
              <a:defRPr/>
            </a:pPr>
            <a:endParaRPr lang="en-CA" kern="0" dirty="0">
              <a:solidFill>
                <a:srgbClr val="000000"/>
              </a:solidFill>
              <a:latin typeface="Arial"/>
            </a:endParaRPr>
          </a:p>
          <a:p>
            <a:pPr marL="1371600" lvl="2" indent="-457200" defTabSz="914400" eaLnBrk="1" hangingPunct="1">
              <a:buFont typeface="Wingdings" panose="05000000000000000000" pitchFamily="2" charset="2"/>
              <a:buChar char="v"/>
              <a:defRPr/>
            </a:pPr>
            <a:r>
              <a:rPr lang="en-CA" kern="0" dirty="0">
                <a:solidFill>
                  <a:srgbClr val="000000"/>
                </a:solidFill>
                <a:latin typeface="Arial"/>
              </a:rPr>
              <a:t>Expense accounts submitted for reimbursement of employment related expenses</a:t>
            </a:r>
            <a:endParaRPr lang="en-US" kern="0" dirty="0">
              <a:solidFill>
                <a:srgbClr val="000000"/>
              </a:solidFill>
              <a:latin typeface="Arial"/>
            </a:endParaRP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t>III. Practice Guidelines:</a:t>
            </a:r>
            <a:br>
              <a:rPr lang="en-US" sz="2800" dirty="0"/>
            </a:br>
            <a:r>
              <a:rPr lang="en-US" sz="2800" dirty="0">
                <a:latin typeface="Arial" panose="020B0604020202020204" pitchFamily="34" charset="0"/>
                <a:cs typeface="Arial" panose="020B0604020202020204" pitchFamily="34" charset="0"/>
              </a:rPr>
              <a:t>Access</a:t>
            </a:r>
            <a:r>
              <a:rPr lang="en-US" sz="2800" dirty="0"/>
              <a:t>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18</a:t>
            </a:fld>
            <a:endParaRPr lang="en-US"/>
          </a:p>
        </p:txBody>
      </p:sp>
    </p:spTree>
    <p:extLst>
      <p:ext uri="{BB962C8B-B14F-4D97-AF65-F5344CB8AC3E}">
        <p14:creationId xmlns:p14="http://schemas.microsoft.com/office/powerpoint/2010/main" val="671670239"/>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36726"/>
            <a:ext cx="8188325" cy="4686300"/>
          </a:xfrm>
        </p:spPr>
        <p:txBody>
          <a:bodyPr/>
          <a:lstStyle/>
          <a:p>
            <a:pPr marL="609600" lvl="0" indent="-609600" defTabSz="914400" eaLnBrk="1" hangingPunct="1">
              <a:buNone/>
            </a:pPr>
            <a:r>
              <a:rPr lang="en-CA" altLang="en-US" sz="2800" kern="0" dirty="0">
                <a:solidFill>
                  <a:srgbClr val="000000"/>
                </a:solidFill>
                <a:latin typeface="Arial"/>
                <a:ea typeface="+mn-ea"/>
              </a:rPr>
              <a:t>You do NOT have to provide general information:</a:t>
            </a:r>
          </a:p>
          <a:p>
            <a:pPr marL="609600" lvl="0" indent="-609600" defTabSz="914400" eaLnBrk="1" hangingPunct="1">
              <a:buNone/>
            </a:pPr>
            <a:endParaRPr lang="en-CA" sz="2800" kern="0" dirty="0">
              <a:solidFill>
                <a:srgbClr val="000000"/>
              </a:solidFill>
              <a:latin typeface="Arial"/>
            </a:endParaRPr>
          </a:p>
          <a:p>
            <a:pPr marL="990600" lvl="1" indent="-533400" defTabSz="914400" eaLnBrk="1" hangingPunct="1">
              <a:lnSpc>
                <a:spcPct val="90000"/>
              </a:lnSpc>
              <a:buFontTx/>
              <a:buAutoNum type="arabicParenR" startAt="4"/>
              <a:defRPr/>
            </a:pPr>
            <a:r>
              <a:rPr lang="en-CA" kern="0" dirty="0">
                <a:solidFill>
                  <a:srgbClr val="000000"/>
                </a:solidFill>
                <a:latin typeface="Arial"/>
              </a:rPr>
              <a:t>If the record concerns research, whether already conducted or proposed (section 65(8.1)(a)) EXCEPT</a:t>
            </a:r>
          </a:p>
          <a:p>
            <a:pPr marL="990600" lvl="1" indent="-533400" defTabSz="914400" eaLnBrk="1" hangingPunct="1">
              <a:lnSpc>
                <a:spcPct val="90000"/>
              </a:lnSpc>
              <a:buFontTx/>
              <a:buAutoNum type="arabicParenR" startAt="4"/>
              <a:defRPr/>
            </a:pPr>
            <a:endParaRPr lang="en-CA"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defRPr/>
            </a:pPr>
            <a:r>
              <a:rPr lang="en-CA" sz="2800" kern="0" dirty="0">
                <a:solidFill>
                  <a:srgbClr val="000000"/>
                </a:solidFill>
                <a:latin typeface="Arial"/>
              </a:rPr>
              <a:t>The subject-matter and amount of funding being received with respect to a research project (section 65(9))</a:t>
            </a:r>
            <a:endParaRPr lang="en-US" sz="2800" kern="0" dirty="0">
              <a:solidFill>
                <a:srgbClr val="000000"/>
              </a:solidFill>
              <a:latin typeface="Arial"/>
            </a:endParaRPr>
          </a:p>
          <a:p>
            <a:pPr lvl="0" defTabSz="914400" eaLnBrk="1" hangingPunct="1">
              <a:lnSpc>
                <a:spcPct val="90000"/>
              </a:lnSpc>
              <a:buNone/>
            </a:pPr>
            <a:endParaRPr lang="en-CA" sz="28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19</a:t>
            </a:fld>
            <a:endParaRPr lang="en-US"/>
          </a:p>
        </p:txBody>
      </p:sp>
    </p:spTree>
    <p:extLst>
      <p:ext uri="{BB962C8B-B14F-4D97-AF65-F5344CB8AC3E}">
        <p14:creationId xmlns:p14="http://schemas.microsoft.com/office/powerpoint/2010/main" val="4034764968"/>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50DF6-E2B2-4223-B7BB-CF1002F5B1F0}"/>
              </a:ext>
            </a:extLst>
          </p:cNvPr>
          <p:cNvSpPr>
            <a:spLocks noGrp="1"/>
          </p:cNvSpPr>
          <p:nvPr>
            <p:ph type="ctrTitle"/>
          </p:nvPr>
        </p:nvSpPr>
        <p:spPr>
          <a:xfrm>
            <a:off x="685800" y="136525"/>
            <a:ext cx="7772400" cy="3463929"/>
          </a:xfrm>
        </p:spPr>
        <p:txBody>
          <a:bodyPr/>
          <a:lstStyle/>
          <a:p>
            <a:r>
              <a:rPr lang="en-US" sz="2000" dirty="0"/>
              <a:t>Fundamentals of </a:t>
            </a:r>
            <a:br>
              <a:rPr lang="en-US" sz="2000" dirty="0"/>
            </a:br>
            <a:r>
              <a:rPr lang="en-US" sz="2000" dirty="0"/>
              <a:t>Access to Information and</a:t>
            </a:r>
            <a:br>
              <a:rPr lang="en-US" sz="2000" dirty="0"/>
            </a:br>
            <a:r>
              <a:rPr lang="en-US" sz="2000" dirty="0"/>
              <a:t>Protection of Privacy</a:t>
            </a:r>
            <a:br>
              <a:rPr lang="en-US" dirty="0"/>
            </a:br>
            <a:endParaRPr lang="en-US" dirty="0"/>
          </a:p>
        </p:txBody>
      </p:sp>
      <p:sp>
        <p:nvSpPr>
          <p:cNvPr id="3" name="Subtitle 2">
            <a:extLst>
              <a:ext uri="{FF2B5EF4-FFF2-40B4-BE49-F238E27FC236}">
                <a16:creationId xmlns:a16="http://schemas.microsoft.com/office/drawing/2014/main" id="{D54F3E7B-97AA-42B2-8057-AC38B0C078C0}"/>
              </a:ext>
            </a:extLst>
          </p:cNvPr>
          <p:cNvSpPr>
            <a:spLocks noGrp="1"/>
          </p:cNvSpPr>
          <p:nvPr>
            <p:ph type="subTitle" idx="1"/>
          </p:nvPr>
        </p:nvSpPr>
        <p:spPr>
          <a:xfrm>
            <a:off x="1371600" y="2281473"/>
            <a:ext cx="6400800" cy="3357327"/>
          </a:xfrm>
        </p:spPr>
        <p:txBody>
          <a:bodyPr/>
          <a:lstStyle/>
          <a:p>
            <a:pPr algn="l"/>
            <a:r>
              <a:rPr lang="en-CA" sz="2400" u="sng" dirty="0">
                <a:solidFill>
                  <a:schemeClr val="tx1"/>
                </a:solidFill>
              </a:rPr>
              <a:t>Disclaimer</a:t>
            </a:r>
            <a:r>
              <a:rPr lang="en-CA" sz="2400" dirty="0">
                <a:solidFill>
                  <a:schemeClr val="tx1"/>
                </a:solidFill>
              </a:rPr>
              <a:t>:  All content in this presentation is intended for </a:t>
            </a:r>
            <a:r>
              <a:rPr lang="en-CA" sz="2400" u="sng" dirty="0">
                <a:solidFill>
                  <a:schemeClr val="tx1"/>
                </a:solidFill>
              </a:rPr>
              <a:t>general information</a:t>
            </a:r>
            <a:r>
              <a:rPr lang="en-CA" sz="2400" dirty="0">
                <a:solidFill>
                  <a:schemeClr val="tx1"/>
                </a:solidFill>
              </a:rPr>
              <a:t> only, and should not be construed as legal advice. </a:t>
            </a:r>
          </a:p>
          <a:p>
            <a:pPr algn="l"/>
            <a:r>
              <a:rPr lang="en-CA" sz="2400" dirty="0">
                <a:solidFill>
                  <a:schemeClr val="tx1"/>
                </a:solidFill>
              </a:rPr>
              <a:t> </a:t>
            </a:r>
          </a:p>
          <a:p>
            <a:pPr algn="l"/>
            <a:r>
              <a:rPr lang="en-CA" sz="2000" dirty="0">
                <a:solidFill>
                  <a:schemeClr val="tx1"/>
                </a:solidFill>
              </a:rPr>
              <a:t>Remember that, generally, there are exceptions to every rule regarding information access and privacy.  Before making a decision on any access/privacy issue, check the current law, including statutes, court decisions, and Orders published by the Information &amp; Privacy Commissioner of Ontario (see https://www.ipc.on.ca/decisions/).</a:t>
            </a:r>
            <a:endParaRPr lang="en-US" sz="2000" u="sng" dirty="0">
              <a:solidFill>
                <a:schemeClr val="tx1"/>
              </a:solidFill>
            </a:endParaRPr>
          </a:p>
        </p:txBody>
      </p:sp>
      <p:sp>
        <p:nvSpPr>
          <p:cNvPr id="4" name="Slide Number Placeholder 3">
            <a:extLst>
              <a:ext uri="{FF2B5EF4-FFF2-40B4-BE49-F238E27FC236}">
                <a16:creationId xmlns:a16="http://schemas.microsoft.com/office/drawing/2014/main" id="{2E0170E6-E7E3-4EF5-ADAB-21AFDDACA5C9}"/>
              </a:ext>
            </a:extLst>
          </p:cNvPr>
          <p:cNvSpPr>
            <a:spLocks noGrp="1"/>
          </p:cNvSpPr>
          <p:nvPr>
            <p:ph type="sldNum" sz="quarter" idx="12"/>
          </p:nvPr>
        </p:nvSpPr>
        <p:spPr/>
        <p:txBody>
          <a:bodyPr/>
          <a:lstStyle/>
          <a:p>
            <a:pPr>
              <a:defRPr/>
            </a:pPr>
            <a:fld id="{02044FE5-94E6-4AB0-8234-ED78A101D143}" type="slidenum">
              <a:rPr lang="en-US" smtClean="0"/>
              <a:pPr>
                <a:defRPr/>
              </a:pPr>
              <a:t>2</a:t>
            </a:fld>
            <a:endParaRPr lang="en-US"/>
          </a:p>
        </p:txBody>
      </p:sp>
    </p:spTree>
    <p:extLst>
      <p:ext uri="{BB962C8B-B14F-4D97-AF65-F5344CB8AC3E}">
        <p14:creationId xmlns:p14="http://schemas.microsoft.com/office/powerpoint/2010/main" val="4100043997"/>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609600" lvl="0" indent="-609600" defTabSz="914400" eaLnBrk="1" hangingPunct="1">
              <a:buNone/>
            </a:pPr>
            <a:r>
              <a:rPr lang="en-CA" altLang="en-US" sz="4000" kern="0" dirty="0">
                <a:solidFill>
                  <a:srgbClr val="000000"/>
                </a:solidFill>
                <a:latin typeface="Arial"/>
                <a:ea typeface="+mn-ea"/>
              </a:rPr>
              <a:t>You do NOT have to provide general information:</a:t>
            </a:r>
          </a:p>
          <a:p>
            <a:pPr marL="609600" lvl="0" indent="-609600" defTabSz="914400" eaLnBrk="1" hangingPunct="1">
              <a:buNone/>
            </a:pPr>
            <a:endParaRPr lang="en-CA" sz="4000" kern="0" dirty="0">
              <a:solidFill>
                <a:srgbClr val="000000"/>
              </a:solidFill>
              <a:latin typeface="Arial"/>
              <a:ea typeface="+mn-ea"/>
            </a:endParaRPr>
          </a:p>
          <a:p>
            <a:pPr marL="990600" lvl="1" indent="-533400" defTabSz="914400" eaLnBrk="1" hangingPunct="1">
              <a:buFontTx/>
              <a:buAutoNum type="arabicParenR" startAt="5"/>
              <a:defRPr/>
            </a:pPr>
            <a:r>
              <a:rPr lang="en-CA" sz="4000" kern="0" dirty="0">
                <a:solidFill>
                  <a:srgbClr val="000000"/>
                </a:solidFill>
                <a:latin typeface="Arial"/>
              </a:rPr>
              <a:t>If the record consists of teaching materials (section 65(8.1)(b))</a:t>
            </a:r>
            <a:endParaRPr lang="en-US" sz="4000" kern="0" dirty="0">
              <a:solidFill>
                <a:srgbClr val="000000"/>
              </a:solidFill>
              <a:latin typeface="Arial"/>
            </a:endParaRP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20</a:t>
            </a:fld>
            <a:endParaRPr lang="en-US"/>
          </a:p>
        </p:txBody>
      </p:sp>
    </p:spTree>
    <p:extLst>
      <p:ext uri="{BB962C8B-B14F-4D97-AF65-F5344CB8AC3E}">
        <p14:creationId xmlns:p14="http://schemas.microsoft.com/office/powerpoint/2010/main" val="1463371479"/>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609600" lvl="0" indent="-609600" defTabSz="914400" eaLnBrk="1" hangingPunct="1">
              <a:buNone/>
            </a:pPr>
            <a:r>
              <a:rPr lang="en-CA" altLang="en-US" kern="0" dirty="0">
                <a:solidFill>
                  <a:srgbClr val="000000"/>
                </a:solidFill>
                <a:latin typeface="Arial"/>
                <a:ea typeface="+mn-ea"/>
              </a:rPr>
              <a:t>You do NOT have to provide general information:</a:t>
            </a:r>
          </a:p>
          <a:p>
            <a:pPr marL="609600" lvl="0" indent="-609600" defTabSz="914400" eaLnBrk="1" hangingPunct="1">
              <a:buNone/>
            </a:pPr>
            <a:endParaRPr lang="en-CA" kern="0" dirty="0">
              <a:solidFill>
                <a:srgbClr val="000000"/>
              </a:solidFill>
              <a:latin typeface="Arial"/>
              <a:ea typeface="+mn-ea"/>
            </a:endParaRPr>
          </a:p>
          <a:p>
            <a:pPr marL="971550" lvl="1" indent="-514350" defTabSz="914400" eaLnBrk="1" hangingPunct="1">
              <a:buFont typeface="+mj-lt"/>
              <a:buAutoNum type="arabicParenR" startAt="6"/>
              <a:defRPr/>
            </a:pPr>
            <a:r>
              <a:rPr lang="en-US" sz="3200" kern="0" dirty="0">
                <a:solidFill>
                  <a:srgbClr val="000000"/>
                </a:solidFill>
                <a:latin typeface="Arial"/>
              </a:rPr>
              <a:t>Which consists of plans relating to the management of personnel or the administration of the University </a:t>
            </a:r>
            <a:r>
              <a:rPr lang="en-US" sz="3200" u="sng" kern="0" dirty="0">
                <a:solidFill>
                  <a:srgbClr val="000000"/>
                </a:solidFill>
                <a:latin typeface="Arial"/>
              </a:rPr>
              <a:t>that have not yet been put into operation or made public</a:t>
            </a:r>
            <a:r>
              <a:rPr lang="en-US" sz="3200" kern="0" dirty="0">
                <a:solidFill>
                  <a:srgbClr val="000000"/>
                </a:solidFill>
                <a:latin typeface="Arial"/>
              </a:rPr>
              <a:t> (section 18(1)(f));</a:t>
            </a: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21</a:t>
            </a:fld>
            <a:endParaRPr lang="en-US"/>
          </a:p>
        </p:txBody>
      </p:sp>
    </p:spTree>
    <p:extLst>
      <p:ext uri="{BB962C8B-B14F-4D97-AF65-F5344CB8AC3E}">
        <p14:creationId xmlns:p14="http://schemas.microsoft.com/office/powerpoint/2010/main" val="3533000962"/>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609600" lvl="0" indent="-609600" defTabSz="914400" eaLnBrk="1" hangingPunct="1">
              <a:buNone/>
            </a:pPr>
            <a:r>
              <a:rPr lang="en-CA" altLang="en-US" sz="4000" kern="0" dirty="0">
                <a:solidFill>
                  <a:srgbClr val="000000"/>
                </a:solidFill>
                <a:latin typeface="Arial"/>
                <a:ea typeface="+mn-ea"/>
              </a:rPr>
              <a:t>You do NOT have to provide general information:</a:t>
            </a:r>
          </a:p>
          <a:p>
            <a:pPr lvl="0" defTabSz="914400" eaLnBrk="1" hangingPunct="1">
              <a:lnSpc>
                <a:spcPct val="90000"/>
              </a:lnSpc>
              <a:buNone/>
              <a:defRPr/>
            </a:pPr>
            <a:endParaRPr lang="en-CA" sz="2400" kern="0" dirty="0">
              <a:solidFill>
                <a:srgbClr val="000000"/>
              </a:solidFill>
              <a:latin typeface="Arial"/>
              <a:ea typeface="+mn-ea"/>
            </a:endParaRPr>
          </a:p>
          <a:p>
            <a:pPr marL="971550" lvl="1" indent="-514350" defTabSz="914400" eaLnBrk="1" hangingPunct="1">
              <a:buFont typeface="+mj-lt"/>
              <a:buAutoNum type="arabicParenR" startAt="7"/>
            </a:pPr>
            <a:r>
              <a:rPr lang="en-US" altLang="en-US" sz="4000" kern="0" dirty="0">
                <a:solidFill>
                  <a:srgbClr val="000000"/>
                </a:solidFill>
                <a:latin typeface="Arial"/>
              </a:rPr>
              <a:t>Which is subject to solicitor-client privilege (section 19(a));</a:t>
            </a:r>
          </a:p>
          <a:p>
            <a:pPr lvl="0" defTabSz="914400" eaLnBrk="1" hangingPunct="1">
              <a:lnSpc>
                <a:spcPct val="90000"/>
              </a:lnSpc>
              <a:buNone/>
            </a:pPr>
            <a:endParaRPr lang="en-CA" sz="40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22</a:t>
            </a:fld>
            <a:endParaRPr lang="en-US"/>
          </a:p>
        </p:txBody>
      </p:sp>
    </p:spTree>
    <p:extLst>
      <p:ext uri="{BB962C8B-B14F-4D97-AF65-F5344CB8AC3E}">
        <p14:creationId xmlns:p14="http://schemas.microsoft.com/office/powerpoint/2010/main" val="3998533580"/>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457200" lvl="1" indent="0" defTabSz="914400" eaLnBrk="1" hangingPunct="1">
              <a:buNone/>
            </a:pPr>
            <a:r>
              <a:rPr lang="en-CA" altLang="en-US" sz="2400" kern="0" dirty="0">
                <a:solidFill>
                  <a:srgbClr val="000000"/>
                </a:solidFill>
                <a:latin typeface="Arial"/>
              </a:rPr>
              <a:t>If you decide not to respond to an access request via the informal route, you should let the requester know that he or she has the right to make a formal Freedom of Information request under FIPPA in accordance with the procedures specified on the web page of the University’s Office of Risk Management and Access to Information at: </a:t>
            </a:r>
          </a:p>
          <a:p>
            <a:pPr marL="457200" lvl="1" indent="0" defTabSz="914400" eaLnBrk="1" hangingPunct="1">
              <a:buNone/>
            </a:pPr>
            <a:r>
              <a:rPr lang="en-CA" altLang="en-US" sz="2400" kern="0" dirty="0">
                <a:solidFill>
                  <a:srgbClr val="000000"/>
                </a:solidFill>
                <a:latin typeface="Arial"/>
              </a:rPr>
              <a:t>https://www.lakeheadu.ca/faculty-and-staff/procedures/access-to-information/access-requests</a:t>
            </a:r>
          </a:p>
          <a:p>
            <a:pPr marL="457200" lvl="1" indent="0" defTabSz="914400" eaLnBrk="1" hangingPunct="1">
              <a:buNone/>
            </a:pPr>
            <a:r>
              <a:rPr lang="en-CA" altLang="en-US" sz="2400" kern="0" dirty="0">
                <a:solidFill>
                  <a:srgbClr val="000000"/>
                </a:solidFill>
                <a:latin typeface="Arial"/>
              </a:rPr>
              <a:t>(involves paying a fee of $5.00 required by FIPPA)</a:t>
            </a: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Information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23</a:t>
            </a:fld>
            <a:endParaRPr lang="en-US"/>
          </a:p>
        </p:txBody>
      </p:sp>
    </p:spTree>
    <p:extLst>
      <p:ext uri="{BB962C8B-B14F-4D97-AF65-F5344CB8AC3E}">
        <p14:creationId xmlns:p14="http://schemas.microsoft.com/office/powerpoint/2010/main" val="1904355603"/>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eaLnBrk="1" hangingPunct="1">
              <a:buNone/>
            </a:pPr>
            <a:endParaRPr lang="en-CA" altLang="en-US" sz="3600" i="1" kern="0" dirty="0">
              <a:solidFill>
                <a:srgbClr val="000000"/>
              </a:solidFill>
              <a:latin typeface="Arial"/>
              <a:ea typeface="+mn-ea"/>
            </a:endParaRPr>
          </a:p>
          <a:p>
            <a:pPr lvl="0" defTabSz="914400" eaLnBrk="1" hangingPunct="1">
              <a:buNone/>
            </a:pPr>
            <a:r>
              <a:rPr lang="en-CA" altLang="en-US" sz="3600" i="1" kern="0" dirty="0">
                <a:solidFill>
                  <a:srgbClr val="000000"/>
                </a:solidFill>
                <a:latin typeface="Arial"/>
                <a:ea typeface="+mn-ea"/>
              </a:rPr>
              <a:t>FIPPA</a:t>
            </a:r>
            <a:r>
              <a:rPr lang="en-CA" altLang="en-US" sz="3600" kern="0" dirty="0">
                <a:solidFill>
                  <a:srgbClr val="000000"/>
                </a:solidFill>
                <a:latin typeface="Arial"/>
                <a:ea typeface="+mn-ea"/>
              </a:rPr>
              <a:t> regulates the University’s treatment of personal information at all points from start to finish, including collection, use, disclosure, management and retention, and disposal.</a:t>
            </a:r>
            <a:endParaRPr lang="en-US" altLang="en-US" sz="36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IV.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Protection of Privacy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24</a:t>
            </a:fld>
            <a:endParaRPr lang="en-US"/>
          </a:p>
        </p:txBody>
      </p:sp>
    </p:spTree>
    <p:extLst>
      <p:ext uri="{BB962C8B-B14F-4D97-AF65-F5344CB8AC3E}">
        <p14:creationId xmlns:p14="http://schemas.microsoft.com/office/powerpoint/2010/main" val="2125247518"/>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812800" lvl="0" indent="-812800" defTabSz="914400" eaLnBrk="1" hangingPunct="1">
              <a:buFontTx/>
              <a:buAutoNum type="arabicParenR"/>
            </a:pPr>
            <a:r>
              <a:rPr lang="en-CA" altLang="en-US" sz="2800" b="1" u="sng" kern="0" dirty="0">
                <a:solidFill>
                  <a:srgbClr val="000000"/>
                </a:solidFill>
                <a:latin typeface="Arial"/>
                <a:ea typeface="+mn-ea"/>
              </a:rPr>
              <a:t>Collection</a:t>
            </a:r>
            <a:r>
              <a:rPr lang="en-CA" altLang="en-US" sz="2800" kern="0" dirty="0">
                <a:solidFill>
                  <a:srgbClr val="000000"/>
                </a:solidFill>
                <a:latin typeface="Arial"/>
                <a:ea typeface="+mn-ea"/>
              </a:rPr>
              <a:t>:  </a:t>
            </a:r>
            <a:r>
              <a:rPr lang="en-CA" altLang="en-US" sz="2800" i="1" kern="0" dirty="0">
                <a:solidFill>
                  <a:srgbClr val="000000"/>
                </a:solidFill>
                <a:latin typeface="Arial"/>
                <a:ea typeface="+mn-ea"/>
              </a:rPr>
              <a:t>FIPPA</a:t>
            </a:r>
            <a:r>
              <a:rPr lang="en-CA" altLang="en-US" sz="2800" kern="0" dirty="0">
                <a:solidFill>
                  <a:srgbClr val="000000"/>
                </a:solidFill>
                <a:latin typeface="Arial"/>
                <a:ea typeface="+mn-ea"/>
              </a:rPr>
              <a:t> imposes the following constraints upon the University’s collection of personal information (“PI”):</a:t>
            </a:r>
          </a:p>
          <a:p>
            <a:pPr marL="812800" lvl="0" indent="-812800" defTabSz="914400" eaLnBrk="1" hangingPunct="1">
              <a:buNone/>
            </a:pPr>
            <a:endParaRPr lang="en-CA" altLang="en-US" sz="2800" kern="0" dirty="0">
              <a:solidFill>
                <a:srgbClr val="000000"/>
              </a:solidFill>
              <a:latin typeface="Arial"/>
              <a:ea typeface="+mn-ea"/>
            </a:endParaRPr>
          </a:p>
          <a:p>
            <a:pPr marL="1168400" lvl="1" indent="-711200" defTabSz="914400" eaLnBrk="1" hangingPunct="1">
              <a:buFontTx/>
              <a:buAutoNum type="alphaLcParenR"/>
            </a:pPr>
            <a:r>
              <a:rPr lang="en-CA" altLang="en-US" kern="0" dirty="0">
                <a:solidFill>
                  <a:srgbClr val="000000"/>
                </a:solidFill>
                <a:latin typeface="Arial"/>
              </a:rPr>
              <a:t>PI can be collected </a:t>
            </a:r>
            <a:r>
              <a:rPr lang="en-CA" altLang="en-US" u="sng" kern="0" dirty="0">
                <a:solidFill>
                  <a:srgbClr val="000000"/>
                </a:solidFill>
                <a:latin typeface="Arial"/>
              </a:rPr>
              <a:t>only</a:t>
            </a:r>
            <a:r>
              <a:rPr lang="en-CA" altLang="en-US" kern="0" dirty="0">
                <a:solidFill>
                  <a:srgbClr val="000000"/>
                </a:solidFill>
                <a:latin typeface="Arial"/>
              </a:rPr>
              <a:t> if it is “expressly authorized by statute, used for the purposes of law enforcement or </a:t>
            </a:r>
            <a:r>
              <a:rPr lang="en-CA" altLang="en-US" u="sng" kern="0" dirty="0">
                <a:solidFill>
                  <a:srgbClr val="000000"/>
                </a:solidFill>
                <a:latin typeface="Arial"/>
              </a:rPr>
              <a:t>necessary to the proper administration of a lawfully authorized activity</a:t>
            </a:r>
            <a:r>
              <a:rPr lang="en-CA" altLang="en-US" kern="0" dirty="0">
                <a:solidFill>
                  <a:srgbClr val="000000"/>
                </a:solidFill>
                <a:latin typeface="Arial"/>
              </a:rPr>
              <a:t>” (section 38(2))</a:t>
            </a: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Collection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25</a:t>
            </a:fld>
            <a:endParaRPr lang="en-US"/>
          </a:p>
        </p:txBody>
      </p:sp>
    </p:spTree>
    <p:extLst>
      <p:ext uri="{BB962C8B-B14F-4D97-AF65-F5344CB8AC3E}">
        <p14:creationId xmlns:p14="http://schemas.microsoft.com/office/powerpoint/2010/main" val="4213023683"/>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812800" lvl="0" indent="-812800" defTabSz="914400" eaLnBrk="1" hangingPunct="1">
              <a:buFontTx/>
              <a:buAutoNum type="arabicParenR"/>
            </a:pPr>
            <a:r>
              <a:rPr lang="en-CA" altLang="en-US" sz="4000" b="1" u="sng" kern="0" dirty="0">
                <a:solidFill>
                  <a:srgbClr val="000000"/>
                </a:solidFill>
                <a:latin typeface="Arial"/>
                <a:ea typeface="+mn-ea"/>
              </a:rPr>
              <a:t>Collection Constraints (cont.)</a:t>
            </a:r>
            <a:r>
              <a:rPr lang="en-CA" altLang="en-US" sz="4000" kern="0" dirty="0">
                <a:solidFill>
                  <a:srgbClr val="000000"/>
                </a:solidFill>
                <a:latin typeface="Arial"/>
                <a:ea typeface="+mn-ea"/>
              </a:rPr>
              <a:t>:</a:t>
            </a:r>
          </a:p>
          <a:p>
            <a:pPr lvl="0" defTabSz="914400" eaLnBrk="1" hangingPunct="1">
              <a:lnSpc>
                <a:spcPct val="90000"/>
              </a:lnSpc>
              <a:buClr>
                <a:srgbClr val="FF6F24"/>
              </a:buClr>
              <a:buSzPct val="75000"/>
              <a:buNone/>
              <a:defRPr/>
            </a:pPr>
            <a:endParaRPr lang="en-CA" sz="4000" kern="0" dirty="0">
              <a:solidFill>
                <a:srgbClr val="000000"/>
              </a:solidFill>
              <a:latin typeface="Arial"/>
              <a:ea typeface="+mn-ea"/>
            </a:endParaRPr>
          </a:p>
          <a:p>
            <a:pPr marL="990600" lvl="1" indent="-533400" defTabSz="914400" eaLnBrk="1" hangingPunct="1">
              <a:buFontTx/>
              <a:buAutoNum type="alphaLcParenR" startAt="2"/>
            </a:pPr>
            <a:r>
              <a:rPr lang="en-CA" altLang="en-US" sz="4000" kern="0" dirty="0">
                <a:solidFill>
                  <a:srgbClr val="000000"/>
                </a:solidFill>
                <a:latin typeface="Arial"/>
              </a:rPr>
              <a:t>PI must normally be collected </a:t>
            </a:r>
            <a:r>
              <a:rPr lang="en-CA" altLang="en-US" sz="4000" u="sng" kern="0" dirty="0">
                <a:solidFill>
                  <a:srgbClr val="000000"/>
                </a:solidFill>
                <a:latin typeface="Arial"/>
              </a:rPr>
              <a:t>directly</a:t>
            </a:r>
            <a:r>
              <a:rPr lang="en-CA" altLang="en-US" sz="4000" kern="0" dirty="0">
                <a:solidFill>
                  <a:srgbClr val="000000"/>
                </a:solidFill>
                <a:latin typeface="Arial"/>
              </a:rPr>
              <a:t> from the person to whom it relates (section 39(1))</a:t>
            </a:r>
          </a:p>
          <a:p>
            <a:pPr lvl="0" defTabSz="914400" eaLnBrk="1" hangingPunct="1">
              <a:lnSpc>
                <a:spcPct val="90000"/>
              </a:lnSpc>
              <a:buClr>
                <a:srgbClr val="FF6F24"/>
              </a:buClr>
              <a:buSzPct val="75000"/>
              <a:buNone/>
              <a:defRPr/>
            </a:pPr>
            <a:endParaRPr lang="en-CA" sz="4000" kern="0" dirty="0">
              <a:solidFill>
                <a:srgbClr val="000000"/>
              </a:solidFill>
              <a:latin typeface="Arial"/>
              <a:ea typeface="+mn-ea"/>
            </a:endParaRPr>
          </a:p>
          <a:p>
            <a:pPr marL="0" indent="0" eaLnBrk="1" hangingPunct="1">
              <a:buNone/>
            </a:pPr>
            <a:endParaRPr lang="en-CA" sz="40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Collection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26</a:t>
            </a:fld>
            <a:endParaRPr lang="en-US"/>
          </a:p>
        </p:txBody>
      </p:sp>
    </p:spTree>
    <p:extLst>
      <p:ext uri="{BB962C8B-B14F-4D97-AF65-F5344CB8AC3E}">
        <p14:creationId xmlns:p14="http://schemas.microsoft.com/office/powerpoint/2010/main" val="1373761799"/>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812800" lvl="0" indent="-812800" defTabSz="914400" eaLnBrk="1" hangingPunct="1">
              <a:buFontTx/>
              <a:buAutoNum type="arabicParenR"/>
            </a:pPr>
            <a:r>
              <a:rPr lang="en-CA" altLang="en-US" sz="2400" b="1" u="sng" kern="0" dirty="0">
                <a:solidFill>
                  <a:srgbClr val="000000"/>
                </a:solidFill>
                <a:latin typeface="Arial"/>
                <a:ea typeface="+mn-ea"/>
              </a:rPr>
              <a:t>Collection Constraints (cont.)</a:t>
            </a:r>
            <a:r>
              <a:rPr lang="en-CA" altLang="en-US" sz="2400" kern="0" dirty="0">
                <a:solidFill>
                  <a:srgbClr val="000000"/>
                </a:solidFill>
                <a:latin typeface="Arial"/>
                <a:ea typeface="+mn-ea"/>
              </a:rPr>
              <a:t>:</a:t>
            </a:r>
          </a:p>
          <a:p>
            <a:pPr lvl="0" defTabSz="914400" eaLnBrk="1" hangingPunct="1">
              <a:lnSpc>
                <a:spcPct val="90000"/>
              </a:lnSpc>
              <a:buClr>
                <a:srgbClr val="FF6F24"/>
              </a:buClr>
              <a:buSzPct val="75000"/>
              <a:buNone/>
              <a:defRPr/>
            </a:pPr>
            <a:endParaRPr lang="en-CA" sz="2000" kern="0" dirty="0">
              <a:solidFill>
                <a:srgbClr val="000000"/>
              </a:solidFill>
              <a:latin typeface="Arial"/>
              <a:ea typeface="+mn-ea"/>
            </a:endParaRPr>
          </a:p>
          <a:p>
            <a:pPr marL="1035050" lvl="1" indent="-577850" defTabSz="914400" eaLnBrk="1" hangingPunct="1">
              <a:lnSpc>
                <a:spcPct val="80000"/>
              </a:lnSpc>
              <a:buFontTx/>
              <a:buAutoNum type="alphaLcParenR" startAt="3"/>
            </a:pPr>
            <a:r>
              <a:rPr lang="en-CA" altLang="en-US" sz="2000" kern="0" dirty="0">
                <a:solidFill>
                  <a:srgbClr val="000000"/>
                </a:solidFill>
                <a:latin typeface="Arial"/>
              </a:rPr>
              <a:t>Whenever the University collects PI it must ensure that the collection is covered by a “</a:t>
            </a:r>
            <a:r>
              <a:rPr lang="en-CA" altLang="en-US" sz="2000" u="sng" kern="0" dirty="0">
                <a:solidFill>
                  <a:srgbClr val="000000"/>
                </a:solidFill>
                <a:latin typeface="Arial"/>
              </a:rPr>
              <a:t>collection notice</a:t>
            </a:r>
            <a:r>
              <a:rPr lang="en-CA" altLang="en-US" sz="2000" kern="0" dirty="0">
                <a:solidFill>
                  <a:srgbClr val="000000"/>
                </a:solidFill>
                <a:latin typeface="Arial"/>
              </a:rPr>
              <a:t>” which informs the person to whom the PI relates of </a:t>
            </a:r>
          </a:p>
          <a:p>
            <a:pPr marL="1035050" lvl="1" indent="-577850" defTabSz="914400" eaLnBrk="1" hangingPunct="1">
              <a:lnSpc>
                <a:spcPct val="80000"/>
              </a:lnSpc>
              <a:buNone/>
            </a:pPr>
            <a:endParaRPr lang="en-CA" altLang="en-US" sz="2000" kern="0" dirty="0">
              <a:solidFill>
                <a:srgbClr val="000000"/>
              </a:solidFill>
              <a:latin typeface="Arial"/>
            </a:endParaRPr>
          </a:p>
          <a:p>
            <a:pPr marL="1409700" lvl="2" indent="-495300" defTabSz="914400" eaLnBrk="1" hangingPunct="1">
              <a:lnSpc>
                <a:spcPct val="80000"/>
              </a:lnSpc>
              <a:buFontTx/>
              <a:buAutoNum type="romanLcPeriod"/>
            </a:pPr>
            <a:r>
              <a:rPr lang="en-CA" altLang="en-US" sz="2000" kern="0" dirty="0">
                <a:solidFill>
                  <a:srgbClr val="000000"/>
                </a:solidFill>
                <a:latin typeface="Arial"/>
              </a:rPr>
              <a:t>“the legal authority for the collection;</a:t>
            </a:r>
          </a:p>
          <a:p>
            <a:pPr marL="1409700" lvl="2" indent="-495300" defTabSz="914400" eaLnBrk="1" hangingPunct="1">
              <a:lnSpc>
                <a:spcPct val="80000"/>
              </a:lnSpc>
              <a:buNone/>
            </a:pPr>
            <a:endParaRPr lang="en-CA" altLang="en-US" sz="2000" kern="0" dirty="0">
              <a:solidFill>
                <a:srgbClr val="000000"/>
              </a:solidFill>
              <a:latin typeface="Arial"/>
            </a:endParaRPr>
          </a:p>
          <a:p>
            <a:pPr marL="1409700" lvl="2" indent="-495300" defTabSz="914400" eaLnBrk="1" hangingPunct="1">
              <a:lnSpc>
                <a:spcPct val="80000"/>
              </a:lnSpc>
              <a:buFontTx/>
              <a:buAutoNum type="romanLcPeriod" startAt="2"/>
            </a:pPr>
            <a:r>
              <a:rPr lang="en-CA" altLang="en-US" sz="2000" kern="0" dirty="0">
                <a:solidFill>
                  <a:srgbClr val="000000"/>
                </a:solidFill>
                <a:latin typeface="Arial"/>
              </a:rPr>
              <a:t>“the principal purpose or purposes for which the PI is intended to be used; and</a:t>
            </a:r>
          </a:p>
          <a:p>
            <a:pPr marL="1409700" lvl="2" indent="-495300" defTabSz="914400" eaLnBrk="1" hangingPunct="1">
              <a:lnSpc>
                <a:spcPct val="80000"/>
              </a:lnSpc>
              <a:buNone/>
            </a:pPr>
            <a:endParaRPr lang="en-CA" altLang="en-US" sz="2000" kern="0" dirty="0">
              <a:solidFill>
                <a:srgbClr val="000000"/>
              </a:solidFill>
              <a:latin typeface="Arial"/>
            </a:endParaRPr>
          </a:p>
          <a:p>
            <a:pPr marL="1409700" lvl="2" indent="-495300" defTabSz="914400" eaLnBrk="1" hangingPunct="1">
              <a:lnSpc>
                <a:spcPct val="80000"/>
              </a:lnSpc>
              <a:buFontTx/>
              <a:buAutoNum type="romanLcPeriod" startAt="3"/>
            </a:pPr>
            <a:r>
              <a:rPr lang="en-CA" altLang="en-US" sz="2000" kern="0" dirty="0">
                <a:solidFill>
                  <a:srgbClr val="000000"/>
                </a:solidFill>
                <a:latin typeface="Arial"/>
              </a:rPr>
              <a:t>“the title, business address and business telephone number of a public official who can answer the individual’s questions about the collection” (section 39(2)).</a:t>
            </a:r>
            <a:endParaRPr lang="en-US" altLang="en-US" sz="2000" kern="0" dirty="0">
              <a:solidFill>
                <a:srgbClr val="000000"/>
              </a:solidFill>
              <a:latin typeface="Arial"/>
            </a:endParaRPr>
          </a:p>
          <a:p>
            <a:pPr lvl="0" defTabSz="914400" eaLnBrk="1" hangingPunct="1">
              <a:lnSpc>
                <a:spcPct val="90000"/>
              </a:lnSpc>
              <a:buClr>
                <a:srgbClr val="FF6F24"/>
              </a:buClr>
              <a:buSzPct val="75000"/>
              <a:buNone/>
              <a:defRPr/>
            </a:pPr>
            <a:endParaRPr lang="en-CA" sz="4000" kern="0" dirty="0">
              <a:solidFill>
                <a:srgbClr val="000000"/>
              </a:solidFill>
              <a:latin typeface="Arial"/>
              <a:ea typeface="+mn-ea"/>
            </a:endParaRPr>
          </a:p>
          <a:p>
            <a:pPr marL="0" indent="0" eaLnBrk="1" hangingPunct="1">
              <a:buNone/>
            </a:pPr>
            <a:endParaRPr lang="en-CA" sz="40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Collection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27</a:t>
            </a:fld>
            <a:endParaRPr lang="en-US"/>
          </a:p>
        </p:txBody>
      </p:sp>
    </p:spTree>
    <p:extLst>
      <p:ext uri="{BB962C8B-B14F-4D97-AF65-F5344CB8AC3E}">
        <p14:creationId xmlns:p14="http://schemas.microsoft.com/office/powerpoint/2010/main" val="3982953118"/>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812800" lvl="0" indent="-812800" defTabSz="914400" eaLnBrk="1" hangingPunct="1">
              <a:buFontTx/>
              <a:buAutoNum type="arabicParenR"/>
            </a:pPr>
            <a:r>
              <a:rPr lang="en-CA" altLang="en-US" sz="2400" b="1" u="sng" kern="0" dirty="0">
                <a:solidFill>
                  <a:srgbClr val="000000"/>
                </a:solidFill>
                <a:latin typeface="Arial"/>
                <a:ea typeface="+mn-ea"/>
              </a:rPr>
              <a:t>Collection Constraints (cont.)</a:t>
            </a:r>
            <a:r>
              <a:rPr lang="en-CA" altLang="en-US" sz="2400" kern="0" dirty="0">
                <a:solidFill>
                  <a:srgbClr val="000000"/>
                </a:solidFill>
                <a:latin typeface="Arial"/>
                <a:ea typeface="+mn-ea"/>
              </a:rPr>
              <a:t>:</a:t>
            </a:r>
          </a:p>
          <a:p>
            <a:pPr lvl="0" defTabSz="914400" eaLnBrk="1" hangingPunct="1">
              <a:lnSpc>
                <a:spcPct val="90000"/>
              </a:lnSpc>
              <a:buClr>
                <a:srgbClr val="FF6F24"/>
              </a:buClr>
              <a:buSzPct val="75000"/>
              <a:buNone/>
              <a:defRPr/>
            </a:pPr>
            <a:endParaRPr lang="en-CA" sz="2000" kern="0" dirty="0">
              <a:solidFill>
                <a:srgbClr val="000000"/>
              </a:solidFill>
              <a:latin typeface="Arial"/>
              <a:ea typeface="+mn-ea"/>
            </a:endParaRPr>
          </a:p>
          <a:p>
            <a:pPr lvl="0" defTabSz="914400" eaLnBrk="1" hangingPunct="1">
              <a:lnSpc>
                <a:spcPct val="90000"/>
              </a:lnSpc>
              <a:buClr>
                <a:srgbClr val="FF6F24"/>
              </a:buClr>
              <a:buSzPct val="75000"/>
              <a:buNone/>
              <a:defRPr/>
            </a:pPr>
            <a:r>
              <a:rPr lang="en-CA" sz="2000" kern="0" dirty="0">
                <a:solidFill>
                  <a:srgbClr val="000000"/>
                </a:solidFill>
                <a:latin typeface="Arial"/>
                <a:ea typeface="+mn-ea"/>
              </a:rPr>
              <a:t>Example of a Collection Notice (from the Faculty of Engineering Graduate Attributes Survey):</a:t>
            </a:r>
          </a:p>
          <a:p>
            <a:pPr lvl="1" indent="0" defTabSz="914400" eaLnBrk="1" hangingPunct="1">
              <a:lnSpc>
                <a:spcPct val="90000"/>
              </a:lnSpc>
              <a:buClr>
                <a:srgbClr val="FF6F24"/>
              </a:buClr>
              <a:buSzPct val="75000"/>
              <a:buNone/>
              <a:defRPr/>
            </a:pPr>
            <a:r>
              <a:rPr lang="en-CA" sz="2000" dirty="0"/>
              <a:t>“Through the Graduate Attributes Survey, the Faculty of Engineering of Lakehead University seeks to collect information required by the Canadian Engineering Accreditation Board (CEAB) for the evaluation and accreditation of the University's Engineering programs.  All personal information collected through this Survey will be used only for these purposes and will be kept otherwise strictly confidential.  This information is collected under the authority of sections 12 and 14 of The Lakehead University Act, 1965.  Any questions about this collection may be directed to the Engineering Projects Assistant, Faculty of Engineering, Lakehead University, 955 Oliver Road, Thunder Bay, Ontario P7B 5E1.  Telephone:  (807) 343-8010 ext. 6643.” </a:t>
            </a:r>
          </a:p>
          <a:p>
            <a:pPr lvl="0" defTabSz="914400" eaLnBrk="1" hangingPunct="1">
              <a:lnSpc>
                <a:spcPct val="90000"/>
              </a:lnSpc>
              <a:buClr>
                <a:srgbClr val="FF6F24"/>
              </a:buClr>
              <a:buSzPct val="75000"/>
              <a:buNone/>
              <a:defRPr/>
            </a:pPr>
            <a:endParaRPr lang="en-CA" sz="2000" kern="0" dirty="0">
              <a:solidFill>
                <a:srgbClr val="000000"/>
              </a:solidFill>
              <a:latin typeface="Arial"/>
              <a:ea typeface="+mn-ea"/>
            </a:endParaRPr>
          </a:p>
          <a:p>
            <a:pPr marL="0" indent="0" eaLnBrk="1" hangingPunct="1">
              <a:buNone/>
            </a:pPr>
            <a:endParaRPr lang="en-CA" sz="20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Collection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28</a:t>
            </a:fld>
            <a:endParaRPr lang="en-US"/>
          </a:p>
        </p:txBody>
      </p:sp>
    </p:spTree>
    <p:extLst>
      <p:ext uri="{BB962C8B-B14F-4D97-AF65-F5344CB8AC3E}">
        <p14:creationId xmlns:p14="http://schemas.microsoft.com/office/powerpoint/2010/main" val="3746558121"/>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14350" lvl="0" indent="-514350" defTabSz="914400" eaLnBrk="1" hangingPunct="1">
              <a:lnSpc>
                <a:spcPct val="90000"/>
              </a:lnSpc>
              <a:buFont typeface="+mj-lt"/>
              <a:buAutoNum type="arabicParenR" startAt="2"/>
              <a:defRPr/>
            </a:pPr>
            <a:r>
              <a:rPr lang="en-CA" b="1" u="sng" kern="0" dirty="0">
                <a:solidFill>
                  <a:srgbClr val="000000"/>
                </a:solidFill>
                <a:latin typeface="Arial"/>
                <a:ea typeface="+mn-ea"/>
              </a:rPr>
              <a:t>Use and Disclosure</a:t>
            </a:r>
            <a:r>
              <a:rPr lang="en-CA" kern="0" dirty="0">
                <a:solidFill>
                  <a:srgbClr val="000000"/>
                </a:solidFill>
                <a:latin typeface="Arial"/>
                <a:ea typeface="+mn-ea"/>
              </a:rPr>
              <a:t>:</a:t>
            </a:r>
          </a:p>
          <a:p>
            <a:pPr marL="0" lvl="0" indent="0" defTabSz="914400" eaLnBrk="1" hangingPunct="1">
              <a:lnSpc>
                <a:spcPct val="90000"/>
              </a:lnSpc>
              <a:buNone/>
              <a:defRPr/>
            </a:pPr>
            <a:endParaRPr lang="en-CA" sz="2800" kern="0" dirty="0">
              <a:solidFill>
                <a:srgbClr val="000000"/>
              </a:solidFill>
              <a:latin typeface="Arial"/>
              <a:ea typeface="+mn-ea"/>
            </a:endParaRPr>
          </a:p>
          <a:p>
            <a:pPr marL="0" lvl="0" indent="0" defTabSz="914400" eaLnBrk="1" hangingPunct="1">
              <a:lnSpc>
                <a:spcPct val="90000"/>
              </a:lnSpc>
              <a:buNone/>
              <a:defRPr/>
            </a:pPr>
            <a:r>
              <a:rPr lang="en-CA" sz="2800" kern="0" dirty="0">
                <a:solidFill>
                  <a:srgbClr val="000000"/>
                </a:solidFill>
                <a:latin typeface="Arial"/>
                <a:ea typeface="+mn-ea"/>
              </a:rPr>
              <a:t>The general rule is that, under </a:t>
            </a:r>
            <a:r>
              <a:rPr lang="en-CA" sz="2800" i="1" kern="0" dirty="0">
                <a:solidFill>
                  <a:srgbClr val="000000"/>
                </a:solidFill>
                <a:latin typeface="Arial"/>
                <a:ea typeface="+mn-ea"/>
              </a:rPr>
              <a:t>FIPPA</a:t>
            </a:r>
            <a:r>
              <a:rPr lang="en-CA" sz="2800" kern="0" dirty="0">
                <a:solidFill>
                  <a:srgbClr val="000000"/>
                </a:solidFill>
                <a:latin typeface="Arial"/>
                <a:ea typeface="+mn-ea"/>
              </a:rPr>
              <a:t>, all PI (that is, information that makes a person </a:t>
            </a:r>
            <a:r>
              <a:rPr lang="en-CA" sz="2800" b="1" i="1" u="sng" kern="0" dirty="0">
                <a:solidFill>
                  <a:srgbClr val="000000"/>
                </a:solidFill>
                <a:latin typeface="Arial"/>
                <a:ea typeface="+mn-ea"/>
              </a:rPr>
              <a:t>identifiable</a:t>
            </a:r>
            <a:r>
              <a:rPr lang="en-CA" sz="2800" kern="0" dirty="0">
                <a:solidFill>
                  <a:srgbClr val="000000"/>
                </a:solidFill>
                <a:latin typeface="Arial"/>
                <a:ea typeface="+mn-ea"/>
              </a:rPr>
              <a:t>) in the University’s custody or control is </a:t>
            </a:r>
            <a:r>
              <a:rPr lang="en-CA" sz="2800" b="1" u="sng" kern="0" dirty="0">
                <a:solidFill>
                  <a:srgbClr val="000000"/>
                </a:solidFill>
                <a:latin typeface="Arial"/>
                <a:ea typeface="+mn-ea"/>
              </a:rPr>
              <a:t>protected from access by anyone other than the person to whom it relates</a:t>
            </a:r>
            <a:r>
              <a:rPr lang="en-CA" sz="2800" kern="0" dirty="0">
                <a:solidFill>
                  <a:srgbClr val="000000"/>
                </a:solidFill>
                <a:latin typeface="Arial"/>
                <a:ea typeface="+mn-ea"/>
              </a:rPr>
              <a:t>.</a:t>
            </a:r>
          </a:p>
          <a:p>
            <a:pPr lvl="1" defTabSz="914400" eaLnBrk="1" hangingPunct="1">
              <a:lnSpc>
                <a:spcPct val="90000"/>
              </a:lnSpc>
              <a:buNone/>
              <a:defRPr/>
            </a:pPr>
            <a:endParaRPr lang="en-CA" kern="0" dirty="0">
              <a:solidFill>
                <a:srgbClr val="000000"/>
              </a:solidFill>
              <a:latin typeface="Arial"/>
            </a:endParaRPr>
          </a:p>
          <a:p>
            <a:pPr lvl="1" defTabSz="914400" eaLnBrk="1" hangingPunct="1">
              <a:lnSpc>
                <a:spcPct val="90000"/>
              </a:lnSpc>
              <a:buFont typeface="Wingdings" panose="05000000000000000000" pitchFamily="2" charset="2"/>
              <a:buChar char="v"/>
              <a:defRPr/>
            </a:pPr>
            <a:r>
              <a:rPr lang="en-CA" kern="0" dirty="0">
                <a:solidFill>
                  <a:srgbClr val="000000"/>
                </a:solidFill>
                <a:latin typeface="Arial"/>
              </a:rPr>
              <a:t>There are, however, exceptions to (carve-outs from) this rule, chief of which are:</a:t>
            </a:r>
            <a:endParaRPr lang="en-US" kern="0" dirty="0">
              <a:solidFill>
                <a:srgbClr val="000000"/>
              </a:solidFill>
              <a:latin typeface="Arial"/>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29</a:t>
            </a:fld>
            <a:endParaRPr lang="en-US"/>
          </a:p>
        </p:txBody>
      </p:sp>
    </p:spTree>
    <p:extLst>
      <p:ext uri="{BB962C8B-B14F-4D97-AF65-F5344CB8AC3E}">
        <p14:creationId xmlns:p14="http://schemas.microsoft.com/office/powerpoint/2010/main" val="4045032539"/>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508000" y="1355725"/>
            <a:ext cx="8188325" cy="4686300"/>
          </a:xfrm>
        </p:spPr>
        <p:txBody>
          <a:bodyPr/>
          <a:lstStyle/>
          <a:p>
            <a:pPr marL="0" indent="0" eaLnBrk="1" hangingPunct="1">
              <a:buNone/>
            </a:pPr>
            <a:r>
              <a:rPr lang="en-CA" sz="2400" dirty="0">
                <a:latin typeface="Arial" panose="020B0604020202020204" pitchFamily="34" charset="0"/>
                <a:ea typeface="ＭＳ Ｐゴシック" pitchFamily="34" charset="-128"/>
                <a:cs typeface="Arial" panose="020B0604020202020204" pitchFamily="34" charset="0"/>
              </a:rPr>
              <a:t>Ontario’s </a:t>
            </a:r>
            <a:r>
              <a:rPr lang="en-CA" sz="2400" i="1" dirty="0">
                <a:latin typeface="Arial" panose="020B0604020202020204" pitchFamily="34" charset="0"/>
                <a:ea typeface="ＭＳ Ｐゴシック" pitchFamily="34" charset="-128"/>
                <a:cs typeface="Arial" panose="020B0604020202020204" pitchFamily="34" charset="0"/>
              </a:rPr>
              <a:t>Freedom of Information and Protection of Privacy Act </a:t>
            </a:r>
            <a:r>
              <a:rPr lang="en-CA" sz="2400" dirty="0">
                <a:latin typeface="Arial" panose="020B0604020202020204" pitchFamily="34" charset="0"/>
                <a:ea typeface="ＭＳ Ｐゴシック" pitchFamily="34" charset="-128"/>
                <a:cs typeface="Arial" panose="020B0604020202020204" pitchFamily="34" charset="0"/>
              </a:rPr>
              <a:t>(“FIPPA” at https://www.ontario.ca/laws/statute/90f31), plus the two regulations, 459 and 460, which provide details on the application of parts of FIPPA, are concerned with:</a:t>
            </a:r>
          </a:p>
          <a:p>
            <a:pPr eaLnBrk="1" hangingPunct="1">
              <a:buFont typeface="Wingdings" panose="05000000000000000000" pitchFamily="2" charset="2"/>
              <a:buChar char="v"/>
            </a:pPr>
            <a:r>
              <a:rPr lang="en-CA" sz="2400" dirty="0">
                <a:latin typeface="Arial" panose="020B0604020202020204" pitchFamily="34" charset="0"/>
                <a:ea typeface="ＭＳ Ｐゴシック" pitchFamily="34" charset="-128"/>
                <a:cs typeface="Arial" panose="020B0604020202020204" pitchFamily="34" charset="0"/>
              </a:rPr>
              <a:t> </a:t>
            </a:r>
            <a:r>
              <a:rPr lang="en-CA" sz="2400" u="sng" dirty="0">
                <a:latin typeface="Arial" panose="020B0604020202020204" pitchFamily="34" charset="0"/>
                <a:ea typeface="ＭＳ Ｐゴシック" pitchFamily="34" charset="-128"/>
                <a:cs typeface="Arial" panose="020B0604020202020204" pitchFamily="34" charset="0"/>
              </a:rPr>
              <a:t>recorded</a:t>
            </a:r>
            <a:r>
              <a:rPr lang="en-CA" sz="2400" dirty="0">
                <a:latin typeface="Arial" panose="020B0604020202020204" pitchFamily="34" charset="0"/>
                <a:ea typeface="ＭＳ Ｐゴシック" pitchFamily="34" charset="-128"/>
                <a:cs typeface="Arial" panose="020B0604020202020204" pitchFamily="34" charset="0"/>
              </a:rPr>
              <a:t> information in all media</a:t>
            </a:r>
          </a:p>
          <a:p>
            <a:pPr eaLnBrk="1" hangingPunct="1">
              <a:buFont typeface="Wingdings" panose="05000000000000000000" pitchFamily="2" charset="2"/>
              <a:buChar char="v"/>
            </a:pPr>
            <a:r>
              <a:rPr lang="en-CA" sz="2400" dirty="0">
                <a:latin typeface="Arial" panose="020B0604020202020204" pitchFamily="34" charset="0"/>
                <a:ea typeface="ＭＳ Ｐゴシック" pitchFamily="34" charset="-128"/>
                <a:cs typeface="Arial" panose="020B0604020202020204" pitchFamily="34" charset="0"/>
              </a:rPr>
              <a:t> in the </a:t>
            </a:r>
            <a:r>
              <a:rPr lang="en-CA" sz="2400" u="sng" dirty="0">
                <a:latin typeface="Arial" panose="020B0604020202020204" pitchFamily="34" charset="0"/>
                <a:ea typeface="ＭＳ Ｐゴシック" pitchFamily="34" charset="-128"/>
                <a:cs typeface="Arial" panose="020B0604020202020204" pitchFamily="34" charset="0"/>
              </a:rPr>
              <a:t>custody or control</a:t>
            </a:r>
            <a:r>
              <a:rPr lang="en-CA" sz="2400" dirty="0">
                <a:latin typeface="Arial" panose="020B0604020202020204" pitchFamily="34" charset="0"/>
                <a:ea typeface="ＭＳ Ｐゴシック" pitchFamily="34" charset="-128"/>
                <a:cs typeface="Arial" panose="020B0604020202020204" pitchFamily="34" charset="0"/>
              </a:rPr>
              <a:t> </a:t>
            </a:r>
          </a:p>
          <a:p>
            <a:pPr eaLnBrk="1" hangingPunct="1">
              <a:buFont typeface="Wingdings" panose="05000000000000000000" pitchFamily="2" charset="2"/>
              <a:buChar char="v"/>
            </a:pPr>
            <a:r>
              <a:rPr lang="en-CA" sz="2400" dirty="0">
                <a:latin typeface="Arial" panose="020B0604020202020204" pitchFamily="34" charset="0"/>
                <a:ea typeface="ＭＳ Ｐゴシック" pitchFamily="34" charset="-128"/>
                <a:cs typeface="Arial" panose="020B0604020202020204" pitchFamily="34" charset="0"/>
              </a:rPr>
              <a:t> of an institution which is listed in the Schedule to Ontario Regulation 460</a:t>
            </a:r>
          </a:p>
          <a:p>
            <a:pPr marL="914400" lvl="2" indent="0" eaLnBrk="1" hangingPunct="1">
              <a:buNone/>
            </a:pPr>
            <a:r>
              <a:rPr lang="en-CA" dirty="0">
                <a:latin typeface="Arial" panose="020B0604020202020204" pitchFamily="34" charset="0"/>
                <a:ea typeface="ＭＳ Ｐゴシック" pitchFamily="34" charset="-128"/>
                <a:cs typeface="Arial" panose="020B0604020202020204" pitchFamily="34" charset="0"/>
              </a:rPr>
              <a:t>- includes Lakehead University</a:t>
            </a: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a:t>
            </a:fld>
            <a:endParaRPr lang="en-US"/>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a:t>
            </a:r>
            <a:r>
              <a:rPr lang="en-CA" dirty="0">
                <a:latin typeface="Arial" panose="020B0604020202020204" pitchFamily="34" charset="0"/>
                <a:ea typeface="ＭＳ Ｐゴシック" pitchFamily="34" charset="-128"/>
                <a:cs typeface="Arial" panose="020B0604020202020204" pitchFamily="34" charset="0"/>
              </a:rPr>
              <a:t>:</a:t>
            </a:r>
          </a:p>
          <a:p>
            <a:pPr marL="0" indent="0" eaLnBrk="1" hangingPunct="1">
              <a:buNone/>
            </a:pPr>
            <a:endParaRPr lang="en-CA" dirty="0">
              <a:ea typeface="ＭＳ Ｐゴシック" pitchFamily="34" charset="-128"/>
            </a:endParaRPr>
          </a:p>
          <a:p>
            <a:pPr marL="609600" lvl="0" indent="-609600" defTabSz="914400" eaLnBrk="1" hangingPunct="1">
              <a:buFontTx/>
              <a:buAutoNum type="arabicParenR"/>
            </a:pPr>
            <a:r>
              <a:rPr lang="en-CA" altLang="en-US" kern="0" dirty="0">
                <a:solidFill>
                  <a:srgbClr val="000000"/>
                </a:solidFill>
                <a:latin typeface="Arial"/>
                <a:ea typeface="+mn-ea"/>
              </a:rPr>
              <a:t>If the person </a:t>
            </a:r>
            <a:r>
              <a:rPr lang="en-CA" altLang="en-US" u="sng" kern="0" dirty="0">
                <a:solidFill>
                  <a:srgbClr val="000000"/>
                </a:solidFill>
                <a:latin typeface="Arial"/>
                <a:ea typeface="+mn-ea"/>
              </a:rPr>
              <a:t>consents</a:t>
            </a:r>
            <a:r>
              <a:rPr lang="en-CA" altLang="en-US" kern="0" dirty="0">
                <a:solidFill>
                  <a:srgbClr val="000000"/>
                </a:solidFill>
                <a:latin typeface="Arial"/>
                <a:ea typeface="+mn-ea"/>
              </a:rPr>
              <a:t> to the use, disclosure or disposal of his or her PI – but </a:t>
            </a:r>
            <a:r>
              <a:rPr lang="en-CA" altLang="en-US" u="sng" kern="0" dirty="0">
                <a:solidFill>
                  <a:srgbClr val="000000"/>
                </a:solidFill>
                <a:latin typeface="Arial"/>
                <a:ea typeface="+mn-ea"/>
              </a:rPr>
              <a:t>only to the extent expressly granted by the consent</a:t>
            </a:r>
            <a:endParaRPr lang="en-US" altLang="en-US" kern="0" dirty="0">
              <a:solidFill>
                <a:srgbClr val="000000"/>
              </a:solidFill>
              <a:latin typeface="Arial"/>
              <a:ea typeface="+mn-ea"/>
            </a:endParaRPr>
          </a:p>
          <a:p>
            <a:pPr marL="0" indent="0" eaLnBrk="1" hangingPunct="1">
              <a:buNone/>
            </a:pPr>
            <a:endParaRPr lang="en-CA" sz="2800" u="sng"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30</a:t>
            </a:fld>
            <a:endParaRPr lang="en-US"/>
          </a:p>
        </p:txBody>
      </p:sp>
    </p:spTree>
    <p:extLst>
      <p:ext uri="{BB962C8B-B14F-4D97-AF65-F5344CB8AC3E}">
        <p14:creationId xmlns:p14="http://schemas.microsoft.com/office/powerpoint/2010/main" val="3201042154"/>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609600" lvl="0" indent="-609600" defTabSz="914400" eaLnBrk="1" hangingPunct="1">
              <a:lnSpc>
                <a:spcPct val="80000"/>
              </a:lnSpc>
              <a:buFontTx/>
              <a:buAutoNum type="arabicParenR" startAt="2"/>
              <a:defRPr/>
            </a:pPr>
            <a:endParaRPr lang="en-US" sz="2800" kern="0" dirty="0">
              <a:solidFill>
                <a:srgbClr val="000000"/>
              </a:solidFill>
              <a:latin typeface="Arial"/>
              <a:ea typeface="Times New Roman" pitchFamily="18" charset="0"/>
              <a:cs typeface="Arial" charset="0"/>
            </a:endParaRPr>
          </a:p>
          <a:p>
            <a:pPr marL="609600" lvl="0" indent="-609600" defTabSz="914400" eaLnBrk="1" hangingPunct="1">
              <a:lnSpc>
                <a:spcPct val="80000"/>
              </a:lnSpc>
              <a:buFontTx/>
              <a:buAutoNum type="arabicParenR" startAt="2"/>
              <a:defRPr/>
            </a:pPr>
            <a:r>
              <a:rPr lang="en-US" sz="2800" u="sng" kern="0" dirty="0">
                <a:solidFill>
                  <a:srgbClr val="000000"/>
                </a:solidFill>
                <a:latin typeface="Arial"/>
                <a:ea typeface="Times New Roman" pitchFamily="18" charset="0"/>
                <a:cs typeface="Arial" charset="0"/>
              </a:rPr>
              <a:t>Public Records</a:t>
            </a:r>
            <a:r>
              <a:rPr lang="en-US" sz="2800" kern="0" dirty="0">
                <a:solidFill>
                  <a:srgbClr val="000000"/>
                </a:solidFill>
                <a:latin typeface="Arial"/>
                <a:ea typeface="Times New Roman" pitchFamily="18" charset="0"/>
                <a:cs typeface="Arial" charset="0"/>
              </a:rPr>
              <a:t>:  Section 37 of </a:t>
            </a:r>
            <a:r>
              <a:rPr lang="en-US" sz="2800" i="1" kern="0" dirty="0">
                <a:solidFill>
                  <a:srgbClr val="000000"/>
                </a:solidFill>
                <a:latin typeface="Arial"/>
                <a:ea typeface="Times New Roman" pitchFamily="18" charset="0"/>
                <a:cs typeface="Arial" charset="0"/>
              </a:rPr>
              <a:t>FIPPA</a:t>
            </a:r>
            <a:r>
              <a:rPr lang="en-US" sz="2800" kern="0" dirty="0">
                <a:solidFill>
                  <a:srgbClr val="000000"/>
                </a:solidFill>
                <a:latin typeface="Arial"/>
                <a:ea typeface="Times New Roman" pitchFamily="18" charset="0"/>
                <a:cs typeface="Arial" charset="0"/>
              </a:rPr>
              <a:t> excludes from protection “personal information that is maintained for the purpose of creating a record that is available to the general public.”  Examples:</a:t>
            </a:r>
          </a:p>
          <a:p>
            <a:pPr marL="609600" lvl="0" indent="-60960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a:p>
            <a:pPr marL="990600" lvl="1" indent="-533400" defTabSz="914400" eaLnBrk="1" hangingPunct="1">
              <a:lnSpc>
                <a:spcPct val="80000"/>
              </a:lnSpc>
              <a:buFont typeface="Wingdings" panose="05000000000000000000" pitchFamily="2" charset="2"/>
              <a:buChar char="v"/>
              <a:defRPr/>
            </a:pPr>
            <a:r>
              <a:rPr lang="en-US" sz="2400" kern="0" dirty="0">
                <a:solidFill>
                  <a:srgbClr val="000000"/>
                </a:solidFill>
                <a:latin typeface="Arial"/>
                <a:ea typeface="Times New Roman" pitchFamily="18" charset="0"/>
                <a:cs typeface="Arial" charset="0"/>
              </a:rPr>
              <a:t>Employee names, job titles, qualifications, office numbers, University email addresses (of employees </a:t>
            </a:r>
            <a:r>
              <a:rPr lang="en-US" sz="2400" u="sng" kern="0" dirty="0">
                <a:solidFill>
                  <a:srgbClr val="000000"/>
                </a:solidFill>
                <a:latin typeface="Arial"/>
                <a:ea typeface="Times New Roman" pitchFamily="18" charset="0"/>
                <a:cs typeface="Arial" charset="0"/>
              </a:rPr>
              <a:t>NOT students</a:t>
            </a:r>
            <a:r>
              <a:rPr lang="en-US" sz="2400" kern="0" dirty="0">
                <a:solidFill>
                  <a:srgbClr val="000000"/>
                </a:solidFill>
                <a:latin typeface="Arial"/>
                <a:ea typeface="Times New Roman" pitchFamily="18" charset="0"/>
                <a:cs typeface="Arial" charset="0"/>
              </a:rPr>
              <a:t>), and University telephone numbers in Lakehead’s public directories</a:t>
            </a:r>
            <a:r>
              <a:rPr lang="en-US" kern="0" dirty="0">
                <a:solidFill>
                  <a:srgbClr val="000000"/>
                </a:solidFill>
                <a:latin typeface="Arial"/>
                <a:ea typeface="Times New Roman" pitchFamily="18" charset="0"/>
                <a:cs typeface="Arial" charset="0"/>
              </a:rPr>
              <a:t>;</a:t>
            </a:r>
          </a:p>
          <a:p>
            <a:pPr marL="0" indent="0" eaLnBrk="1" hangingPunct="1">
              <a:buNone/>
            </a:pPr>
            <a:endParaRPr lang="en-CA"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31</a:t>
            </a:fld>
            <a:endParaRPr lang="en-US"/>
          </a:p>
        </p:txBody>
      </p:sp>
    </p:spTree>
    <p:extLst>
      <p:ext uri="{BB962C8B-B14F-4D97-AF65-F5344CB8AC3E}">
        <p14:creationId xmlns:p14="http://schemas.microsoft.com/office/powerpoint/2010/main" val="1893586348"/>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609600" lvl="0" indent="-609600" defTabSz="914400" eaLnBrk="1" hangingPunct="1">
              <a:lnSpc>
                <a:spcPct val="80000"/>
              </a:lnSpc>
              <a:buFontTx/>
              <a:buAutoNum type="arabicParenR" startAt="2"/>
              <a:defRPr/>
            </a:pPr>
            <a:endParaRPr lang="en-US" sz="2800" kern="0" dirty="0">
              <a:solidFill>
                <a:srgbClr val="000000"/>
              </a:solidFill>
              <a:latin typeface="Arial"/>
              <a:ea typeface="Times New Roman" pitchFamily="18" charset="0"/>
              <a:cs typeface="Arial" charset="0"/>
            </a:endParaRPr>
          </a:p>
          <a:p>
            <a:pPr marL="609600" lvl="0" indent="-609600" defTabSz="914400" eaLnBrk="1" hangingPunct="1">
              <a:lnSpc>
                <a:spcPct val="80000"/>
              </a:lnSpc>
              <a:buNone/>
              <a:defRPr/>
            </a:pPr>
            <a:r>
              <a:rPr lang="en-CA" sz="2000" kern="0" dirty="0">
                <a:solidFill>
                  <a:srgbClr val="000000"/>
                </a:solidFill>
                <a:latin typeface="Arial"/>
                <a:ea typeface="+mn-ea"/>
              </a:rPr>
              <a:t>(2) </a:t>
            </a:r>
            <a:r>
              <a:rPr lang="en-CA" sz="2400" u="sng" kern="0" dirty="0">
                <a:solidFill>
                  <a:srgbClr val="000000"/>
                </a:solidFill>
                <a:latin typeface="Arial"/>
                <a:ea typeface="+mn-ea"/>
              </a:rPr>
              <a:t>Public Records (cont.)</a:t>
            </a:r>
            <a:r>
              <a:rPr lang="en-CA" sz="2400" kern="0" dirty="0">
                <a:solidFill>
                  <a:srgbClr val="000000"/>
                </a:solidFill>
                <a:latin typeface="Arial"/>
                <a:ea typeface="+mn-ea"/>
              </a:rPr>
              <a:t>:</a:t>
            </a:r>
          </a:p>
          <a:p>
            <a:pPr marL="609600" lvl="0" indent="-609600" defTabSz="914400" eaLnBrk="1" hangingPunct="1">
              <a:lnSpc>
                <a:spcPct val="80000"/>
              </a:lnSpc>
              <a:buNone/>
              <a:defRPr/>
            </a:pPr>
            <a:endParaRPr lang="en-US" sz="2400" kern="0" dirty="0">
              <a:solidFill>
                <a:srgbClr val="000000"/>
              </a:solidFill>
              <a:latin typeface="Arial"/>
              <a:ea typeface="Times New Roman" pitchFamily="18" charset="0"/>
              <a:cs typeface="Arial" charset="0"/>
            </a:endParaRPr>
          </a:p>
          <a:p>
            <a:pPr marL="990600" lvl="1" indent="-533400" defTabSz="914400" eaLnBrk="1" hangingPunct="1">
              <a:lnSpc>
                <a:spcPct val="80000"/>
              </a:lnSpc>
              <a:buFont typeface="Wingdings" panose="05000000000000000000" pitchFamily="2" charset="2"/>
              <a:buChar char="v"/>
              <a:defRPr/>
            </a:pPr>
            <a:r>
              <a:rPr lang="en-US" sz="2400" kern="0" dirty="0">
                <a:solidFill>
                  <a:srgbClr val="000000"/>
                </a:solidFill>
                <a:latin typeface="Arial"/>
                <a:ea typeface="Times New Roman" pitchFamily="18" charset="0"/>
                <a:cs typeface="Arial" charset="0"/>
              </a:rPr>
              <a:t>ONLY IN RELATION TO GRADUATION AND CONVOCATION: the limited PI about the University’s students traditionally included in the public record (e.g. convocation program) at convocation.</a:t>
            </a:r>
          </a:p>
          <a:p>
            <a:pPr marL="990600" lvl="1" indent="-533400" defTabSz="914400" eaLnBrk="1" hangingPunct="1">
              <a:lnSpc>
                <a:spcPct val="80000"/>
              </a:lnSpc>
              <a:buFont typeface="Wingdings" panose="05000000000000000000" pitchFamily="2" charset="2"/>
              <a:buChar char="v"/>
              <a:defRPr/>
            </a:pPr>
            <a:endParaRPr lang="en-US" sz="2400" kern="0" dirty="0">
              <a:solidFill>
                <a:srgbClr val="000000"/>
              </a:solidFill>
              <a:latin typeface="Arial"/>
              <a:ea typeface="ＭＳ Ｐゴシック" pitchFamily="34" charset="-128"/>
              <a:cs typeface="Arial" charset="0"/>
            </a:endParaRPr>
          </a:p>
          <a:p>
            <a:pPr marL="1752600" lvl="3" indent="-381000" defTabSz="914400" eaLnBrk="1" hangingPunct="1">
              <a:lnSpc>
                <a:spcPct val="80000"/>
              </a:lnSpc>
              <a:buNone/>
              <a:defRPr/>
            </a:pPr>
            <a:r>
              <a:rPr lang="en-CA" sz="2400" b="1" u="sng" kern="0" dirty="0">
                <a:solidFill>
                  <a:srgbClr val="000000"/>
                </a:solidFill>
                <a:latin typeface="Arial"/>
              </a:rPr>
              <a:t>NB</a:t>
            </a:r>
            <a:r>
              <a:rPr lang="en-CA" sz="2400" kern="0" dirty="0">
                <a:solidFill>
                  <a:srgbClr val="000000"/>
                </a:solidFill>
                <a:latin typeface="Arial"/>
              </a:rPr>
              <a:t>:  all of this information is protected </a:t>
            </a:r>
            <a:r>
              <a:rPr lang="en-CA" sz="2400" u="sng" kern="0" dirty="0">
                <a:solidFill>
                  <a:srgbClr val="000000"/>
                </a:solidFill>
                <a:latin typeface="Arial"/>
              </a:rPr>
              <a:t>prior to</a:t>
            </a:r>
            <a:r>
              <a:rPr lang="en-CA" sz="2400" kern="0" dirty="0">
                <a:solidFill>
                  <a:srgbClr val="000000"/>
                </a:solidFill>
                <a:latin typeface="Arial"/>
              </a:rPr>
              <a:t> the final graduation degree audit!</a:t>
            </a:r>
            <a:endParaRPr lang="en-US" sz="2400" b="1" u="sng" kern="0" dirty="0">
              <a:solidFill>
                <a:srgbClr val="000000"/>
              </a:solidFill>
              <a:latin typeface="Arial"/>
            </a:endParaRPr>
          </a:p>
          <a:p>
            <a:pPr marL="457200" lvl="1" indent="0" defTabSz="914400" eaLnBrk="1" hangingPunct="1">
              <a:lnSpc>
                <a:spcPct val="80000"/>
              </a:lnSpc>
              <a:buNone/>
              <a:defRPr/>
            </a:pPr>
            <a:endParaRPr lang="en-CA" sz="2400" dirty="0">
              <a:ea typeface="ＭＳ Ｐゴシック" pitchFamily="34" charset="-128"/>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32</a:t>
            </a:fld>
            <a:endParaRPr lang="en-US"/>
          </a:p>
        </p:txBody>
      </p:sp>
    </p:spTree>
    <p:extLst>
      <p:ext uri="{BB962C8B-B14F-4D97-AF65-F5344CB8AC3E}">
        <p14:creationId xmlns:p14="http://schemas.microsoft.com/office/powerpoint/2010/main" val="1200059200"/>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buFontTx/>
              <a:buAutoNum type="arabicParenR" startAt="3"/>
            </a:pPr>
            <a:r>
              <a:rPr lang="en-US" altLang="en-US" u="sng" kern="0" dirty="0">
                <a:solidFill>
                  <a:srgbClr val="000000"/>
                </a:solidFill>
                <a:latin typeface="Arial"/>
                <a:ea typeface="Times New Roman" panose="02020603050405020304" pitchFamily="18" charset="0"/>
                <a:cs typeface="Arial" panose="020B0604020202020204" pitchFamily="34" charset="0"/>
              </a:rPr>
              <a:t>Business Identity Information</a:t>
            </a:r>
            <a:r>
              <a:rPr lang="en-US" altLang="en-US" kern="0" dirty="0">
                <a:solidFill>
                  <a:srgbClr val="000000"/>
                </a:solidFill>
                <a:latin typeface="Arial"/>
                <a:ea typeface="Times New Roman" panose="02020603050405020304" pitchFamily="18" charset="0"/>
                <a:cs typeface="Arial" panose="020B0604020202020204" pitchFamily="34" charset="0"/>
              </a:rPr>
              <a:t>:  Section 2(3) says:  “</a:t>
            </a:r>
            <a:r>
              <a:rPr lang="en-CA" altLang="en-US" kern="0" dirty="0">
                <a:solidFill>
                  <a:srgbClr val="000000"/>
                </a:solidFill>
                <a:latin typeface="Arial"/>
                <a:ea typeface="Times New Roman" panose="02020603050405020304" pitchFamily="18" charset="0"/>
                <a:cs typeface="Arial" panose="020B0604020202020204" pitchFamily="34" charset="0"/>
              </a:rPr>
              <a:t>Personal information does not include the name, title, contact information or designation of an individual that identifies the individual in a business, professional or official capacity.” </a:t>
            </a: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33</a:t>
            </a:fld>
            <a:endParaRPr lang="en-US"/>
          </a:p>
        </p:txBody>
      </p:sp>
    </p:spTree>
    <p:extLst>
      <p:ext uri="{BB962C8B-B14F-4D97-AF65-F5344CB8AC3E}">
        <p14:creationId xmlns:p14="http://schemas.microsoft.com/office/powerpoint/2010/main" val="542886807"/>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buFont typeface="+mj-lt"/>
              <a:buAutoNum type="arabicParenR" startAt="4"/>
            </a:pPr>
            <a:r>
              <a:rPr lang="en-US" altLang="en-US" kern="0" dirty="0">
                <a:solidFill>
                  <a:srgbClr val="000000"/>
                </a:solidFill>
                <a:latin typeface="Arial"/>
                <a:ea typeface="Times New Roman" panose="02020603050405020304" pitchFamily="18" charset="0"/>
                <a:cs typeface="Arial" panose="020B0604020202020204" pitchFamily="34" charset="0"/>
              </a:rPr>
              <a:t>Section 2(2) says:  “</a:t>
            </a:r>
            <a:r>
              <a:rPr lang="en-CA" altLang="en-US" kern="0" dirty="0">
                <a:solidFill>
                  <a:srgbClr val="000000"/>
                </a:solidFill>
                <a:latin typeface="Arial"/>
                <a:ea typeface="Times New Roman" panose="02020603050405020304" pitchFamily="18" charset="0"/>
                <a:cs typeface="Arial" panose="020B0604020202020204" pitchFamily="34" charset="0"/>
              </a:rPr>
              <a:t>Personal information does not include information about an individual who has been dead for more than thirty years.” </a:t>
            </a: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34</a:t>
            </a:fld>
            <a:endParaRPr lang="en-US"/>
          </a:p>
        </p:txBody>
      </p:sp>
    </p:spTree>
    <p:extLst>
      <p:ext uri="{BB962C8B-B14F-4D97-AF65-F5344CB8AC3E}">
        <p14:creationId xmlns:p14="http://schemas.microsoft.com/office/powerpoint/2010/main" val="1436892763"/>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buFont typeface="+mj-lt"/>
              <a:buAutoNum type="arabicParenR" startAt="5"/>
            </a:pPr>
            <a:r>
              <a:rPr lang="en-US" altLang="en-US" kern="0" dirty="0">
                <a:solidFill>
                  <a:srgbClr val="000000"/>
                </a:solidFill>
                <a:latin typeface="Arial"/>
                <a:ea typeface="Times New Roman" panose="02020603050405020304" pitchFamily="18" charset="0"/>
                <a:cs typeface="Arial" panose="020B0604020202020204" pitchFamily="34" charset="0"/>
              </a:rPr>
              <a:t>Where the PI is used or disclosed for the purpose for which it was obtained or compiled OR for a consistent purpose.</a:t>
            </a: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35</a:t>
            </a:fld>
            <a:endParaRPr lang="en-US"/>
          </a:p>
        </p:txBody>
      </p:sp>
    </p:spTree>
    <p:extLst>
      <p:ext uri="{BB962C8B-B14F-4D97-AF65-F5344CB8AC3E}">
        <p14:creationId xmlns:p14="http://schemas.microsoft.com/office/powerpoint/2010/main" val="41040524"/>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sz="2400" u="sng" dirty="0">
                <a:latin typeface="Arial" panose="020B0604020202020204" pitchFamily="34" charset="0"/>
                <a:ea typeface="ＭＳ Ｐゴシック" pitchFamily="34" charset="-128"/>
                <a:cs typeface="Arial" panose="020B0604020202020204" pitchFamily="34" charset="0"/>
              </a:rPr>
              <a:t>Exceptions to Absolute Privacy (cont.)</a:t>
            </a:r>
            <a:r>
              <a:rPr lang="en-CA" sz="2400"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lnSpc>
                <a:spcPct val="80000"/>
              </a:lnSpc>
              <a:buFont typeface="+mj-lt"/>
              <a:buAutoNum type="arabicParenR" startAt="6"/>
              <a:defRPr/>
            </a:pPr>
            <a:r>
              <a:rPr lang="en-US" sz="2400" kern="0" dirty="0">
                <a:solidFill>
                  <a:srgbClr val="000000"/>
                </a:solidFill>
                <a:latin typeface="Arial"/>
                <a:ea typeface="Times New Roman" pitchFamily="18" charset="0"/>
                <a:cs typeface="Arial" charset="0"/>
              </a:rPr>
              <a:t>The “</a:t>
            </a:r>
            <a:r>
              <a:rPr lang="en-US" sz="2400" b="1" kern="0" dirty="0">
                <a:solidFill>
                  <a:srgbClr val="000000"/>
                </a:solidFill>
                <a:latin typeface="Arial"/>
                <a:ea typeface="Times New Roman" pitchFamily="18" charset="0"/>
                <a:cs typeface="Arial" charset="0"/>
              </a:rPr>
              <a:t>Internal Disclosure Rule</a:t>
            </a:r>
            <a:r>
              <a:rPr lang="en-US" sz="2400" kern="0" dirty="0">
                <a:solidFill>
                  <a:srgbClr val="000000"/>
                </a:solidFill>
                <a:latin typeface="Arial"/>
                <a:ea typeface="Times New Roman" pitchFamily="18" charset="0"/>
                <a:cs typeface="Arial" charset="0"/>
              </a:rPr>
              <a:t>” (section 42(1)(d)): </a:t>
            </a:r>
          </a:p>
          <a:p>
            <a:pPr marL="0" lvl="0" indent="0" defTabSz="914400" eaLnBrk="1" hangingPunct="1">
              <a:lnSpc>
                <a:spcPct val="80000"/>
              </a:lnSpc>
              <a:buNone/>
              <a:defRPr/>
            </a:pPr>
            <a:r>
              <a:rPr lang="en-US" sz="2400" kern="0" dirty="0">
                <a:solidFill>
                  <a:srgbClr val="000000"/>
                </a:solidFill>
                <a:latin typeface="Arial"/>
                <a:ea typeface="Times New Roman" pitchFamily="18" charset="0"/>
                <a:cs typeface="Arial" charset="0"/>
              </a:rPr>
              <a:t>PI may be disclosed to </a:t>
            </a:r>
            <a:r>
              <a:rPr lang="en-US" sz="2400" kern="0" dirty="0">
                <a:solidFill>
                  <a:srgbClr val="000000"/>
                </a:solidFill>
                <a:latin typeface="Arial"/>
                <a:ea typeface="+mn-ea"/>
              </a:rPr>
              <a:t>an officer, employee, consultant, or agent of the University </a:t>
            </a:r>
            <a:r>
              <a:rPr lang="en-US" sz="2400" b="1" u="sng" kern="0" dirty="0">
                <a:solidFill>
                  <a:srgbClr val="000000"/>
                </a:solidFill>
                <a:latin typeface="Arial"/>
                <a:ea typeface="+mn-ea"/>
              </a:rPr>
              <a:t>who needs the record in the performance of his or her duties</a:t>
            </a:r>
            <a:r>
              <a:rPr lang="en-US" sz="2400" kern="0" dirty="0">
                <a:solidFill>
                  <a:srgbClr val="000000"/>
                </a:solidFill>
                <a:latin typeface="Arial"/>
                <a:ea typeface="+mn-ea"/>
              </a:rPr>
              <a:t> and where disclosure is necessary and proper in the discharge of the university’s functions.</a:t>
            </a:r>
          </a:p>
          <a:p>
            <a:pPr marL="0" lvl="0" indent="0" defTabSz="914400" eaLnBrk="1" hangingPunct="1">
              <a:lnSpc>
                <a:spcPct val="80000"/>
              </a:lnSpc>
              <a:buNone/>
              <a:defRPr/>
            </a:pPr>
            <a:endParaRPr lang="en-US" sz="2400" kern="0" dirty="0">
              <a:solidFill>
                <a:srgbClr val="000000"/>
              </a:solidFill>
              <a:latin typeface="Arial"/>
              <a:ea typeface="+mn-ea"/>
            </a:endParaRPr>
          </a:p>
          <a:p>
            <a:pPr marL="990600" lvl="1" indent="-533400" defTabSz="914400" eaLnBrk="1" hangingPunct="1">
              <a:lnSpc>
                <a:spcPct val="80000"/>
              </a:lnSpc>
              <a:buFont typeface="Wingdings" panose="05000000000000000000" pitchFamily="2" charset="2"/>
              <a:buChar char="v"/>
              <a:defRPr/>
            </a:pPr>
            <a:r>
              <a:rPr lang="en-CA" sz="2000" b="1" u="sng" kern="0" dirty="0">
                <a:solidFill>
                  <a:srgbClr val="000000"/>
                </a:solidFill>
                <a:latin typeface="Arial"/>
              </a:rPr>
              <a:t>NB</a:t>
            </a:r>
            <a:r>
              <a:rPr lang="en-CA" sz="2000" kern="0" dirty="0">
                <a:solidFill>
                  <a:srgbClr val="000000"/>
                </a:solidFill>
                <a:latin typeface="Arial"/>
              </a:rPr>
              <a:t>:  “A</a:t>
            </a:r>
            <a:r>
              <a:rPr lang="en-US" sz="2000" kern="0" dirty="0">
                <a:solidFill>
                  <a:srgbClr val="000000"/>
                </a:solidFill>
                <a:latin typeface="Arial"/>
              </a:rPr>
              <a:t>gent” includes representatives and employees of companies or associations who have contracted with the University to provide services (e.g. food services, debt collection), and includes as well the teaching, administrative, and clerical staff of other institutions engaged in collaborative programs with Lakehead University.</a:t>
            </a: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36</a:t>
            </a:fld>
            <a:endParaRPr lang="en-US"/>
          </a:p>
        </p:txBody>
      </p:sp>
    </p:spTree>
    <p:extLst>
      <p:ext uri="{BB962C8B-B14F-4D97-AF65-F5344CB8AC3E}">
        <p14:creationId xmlns:p14="http://schemas.microsoft.com/office/powerpoint/2010/main" val="2320133679"/>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62579"/>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lnSpc>
                <a:spcPct val="90000"/>
              </a:lnSpc>
              <a:buFont typeface="+mj-lt"/>
              <a:buAutoNum type="arabicParenR" startAt="7"/>
              <a:defRPr/>
            </a:pPr>
            <a:r>
              <a:rPr lang="en-US" sz="2800" kern="0" dirty="0">
                <a:solidFill>
                  <a:srgbClr val="000000"/>
                </a:solidFill>
                <a:latin typeface="Arial"/>
                <a:ea typeface="+mn-ea"/>
              </a:rPr>
              <a:t>Disclosure to the federal or Ontario governments or their agencies for the purpose of complying with statutes or associated treaties, agreements or arrangements (section 42(1)(e))</a:t>
            </a:r>
          </a:p>
          <a:p>
            <a:pPr marL="609600" lvl="0" indent="-609600" defTabSz="914400" eaLnBrk="1" hangingPunct="1">
              <a:lnSpc>
                <a:spcPct val="90000"/>
              </a:lnSpc>
              <a:buNone/>
              <a:defRPr/>
            </a:pPr>
            <a:endParaRPr lang="en-US" sz="2800" kern="0" dirty="0">
              <a:solidFill>
                <a:srgbClr val="000000"/>
              </a:solidFill>
              <a:latin typeface="Arial"/>
              <a:ea typeface="+mn-ea"/>
            </a:endParaRPr>
          </a:p>
          <a:p>
            <a:pPr marL="990600" lvl="1" indent="-533400" defTabSz="914400" eaLnBrk="1" hangingPunct="1">
              <a:lnSpc>
                <a:spcPct val="90000"/>
              </a:lnSpc>
              <a:buFont typeface="Wingdings" panose="05000000000000000000" pitchFamily="2" charset="2"/>
              <a:buChar char="v"/>
              <a:defRPr/>
            </a:pPr>
            <a:r>
              <a:rPr lang="en-US" sz="2400" kern="0" dirty="0">
                <a:solidFill>
                  <a:srgbClr val="000000"/>
                </a:solidFill>
                <a:latin typeface="Arial"/>
              </a:rPr>
              <a:t>Example:  disclosure of data whose submission is mandated by the Ontario and federal governments for enrolment and statistical analysis.</a:t>
            </a: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37</a:t>
            </a:fld>
            <a:endParaRPr lang="en-US"/>
          </a:p>
        </p:txBody>
      </p:sp>
    </p:spTree>
    <p:extLst>
      <p:ext uri="{BB962C8B-B14F-4D97-AF65-F5344CB8AC3E}">
        <p14:creationId xmlns:p14="http://schemas.microsoft.com/office/powerpoint/2010/main" val="3905117413"/>
      </p:ext>
    </p:ext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1600" dirty="0">
              <a:ea typeface="ＭＳ Ｐゴシック" pitchFamily="34" charset="-128"/>
            </a:endParaRPr>
          </a:p>
          <a:p>
            <a:pPr marL="609600" lvl="0" indent="-609600" defTabSz="914400" eaLnBrk="1" hangingPunct="1">
              <a:lnSpc>
                <a:spcPct val="90000"/>
              </a:lnSpc>
              <a:buFont typeface="+mj-lt"/>
              <a:buAutoNum type="arabicParenR" startAt="8"/>
              <a:defRPr/>
            </a:pPr>
            <a:r>
              <a:rPr lang="en-US" sz="1600" kern="0" dirty="0">
                <a:solidFill>
                  <a:srgbClr val="000000"/>
                </a:solidFill>
                <a:latin typeface="Arial"/>
                <a:ea typeface="+mn-ea"/>
              </a:rPr>
              <a:t>Disclosure for law enforcement purposes (section 42(1)(g)): </a:t>
            </a:r>
          </a:p>
          <a:p>
            <a:pPr marL="0" lvl="0" indent="0" defTabSz="914400" eaLnBrk="1" hangingPunct="1">
              <a:lnSpc>
                <a:spcPct val="90000"/>
              </a:lnSpc>
              <a:buNone/>
              <a:defRPr/>
            </a:pPr>
            <a:r>
              <a:rPr lang="en-US" sz="1600" kern="0" dirty="0">
                <a:solidFill>
                  <a:srgbClr val="000000"/>
                </a:solidFill>
                <a:latin typeface="Arial"/>
                <a:ea typeface="+mn-ea"/>
              </a:rPr>
              <a:t> </a:t>
            </a:r>
          </a:p>
          <a:p>
            <a:pPr marL="0" lvl="0" indent="0" defTabSz="914400" eaLnBrk="1" hangingPunct="1">
              <a:lnSpc>
                <a:spcPct val="90000"/>
              </a:lnSpc>
              <a:buNone/>
              <a:defRPr/>
            </a:pPr>
            <a:r>
              <a:rPr lang="en-US" sz="1200" kern="0" dirty="0">
                <a:solidFill>
                  <a:srgbClr val="000000"/>
                </a:solidFill>
                <a:latin typeface="Arial"/>
                <a:ea typeface="+mn-ea"/>
              </a:rPr>
              <a:t>	</a:t>
            </a:r>
            <a:r>
              <a:rPr lang="en-US" sz="1600" kern="0" dirty="0">
                <a:solidFill>
                  <a:srgbClr val="000000"/>
                </a:solidFill>
                <a:latin typeface="Arial"/>
                <a:ea typeface="+mn-ea"/>
              </a:rPr>
              <a:t>Disclosure of PI “to an institution or a law enforcement agency in Canada if,</a:t>
            </a:r>
          </a:p>
          <a:p>
            <a:pPr marL="609600" lvl="0" indent="-609600" defTabSz="914400" eaLnBrk="1" hangingPunct="1">
              <a:lnSpc>
                <a:spcPct val="90000"/>
              </a:lnSpc>
              <a:buFont typeface="+mj-lt"/>
              <a:buAutoNum type="arabicParenR" startAt="8"/>
              <a:defRPr/>
            </a:pPr>
            <a:endParaRPr lang="en-US" sz="1600" kern="0" dirty="0">
              <a:solidFill>
                <a:srgbClr val="000000"/>
              </a:solidFill>
              <a:latin typeface="Arial"/>
              <a:ea typeface="+mn-ea"/>
            </a:endParaRPr>
          </a:p>
          <a:p>
            <a:pPr marL="1200150" lvl="2" indent="-400050" defTabSz="914400" eaLnBrk="1" hangingPunct="1">
              <a:lnSpc>
                <a:spcPct val="90000"/>
              </a:lnSpc>
              <a:buAutoNum type="romanLcParenBoth"/>
              <a:defRPr/>
            </a:pPr>
            <a:r>
              <a:rPr lang="en-US" sz="1600" kern="0" dirty="0">
                <a:solidFill>
                  <a:srgbClr val="000000"/>
                </a:solidFill>
                <a:latin typeface="Arial"/>
                <a:ea typeface="+mn-ea"/>
              </a:rPr>
              <a:t>the disclosure is to aid in an investigation undertaken by the institution or the agency with a view to a law enforcement proceeding, or</a:t>
            </a:r>
          </a:p>
          <a:p>
            <a:pPr marL="1200150" lvl="2" indent="-400050" defTabSz="914400" eaLnBrk="1" hangingPunct="1">
              <a:lnSpc>
                <a:spcPct val="90000"/>
              </a:lnSpc>
              <a:buAutoNum type="romanLcParenBoth"/>
              <a:defRPr/>
            </a:pPr>
            <a:endParaRPr lang="en-US" sz="1600" kern="0" dirty="0">
              <a:solidFill>
                <a:srgbClr val="000000"/>
              </a:solidFill>
              <a:latin typeface="Arial"/>
              <a:ea typeface="+mn-ea"/>
            </a:endParaRPr>
          </a:p>
          <a:p>
            <a:pPr marL="1200150" lvl="2" indent="-400050" defTabSz="914400" eaLnBrk="1" hangingPunct="1">
              <a:lnSpc>
                <a:spcPct val="90000"/>
              </a:lnSpc>
              <a:buAutoNum type="romanLcParenBoth"/>
              <a:defRPr/>
            </a:pPr>
            <a:r>
              <a:rPr lang="en-US" sz="1600" kern="0" dirty="0">
                <a:solidFill>
                  <a:srgbClr val="000000"/>
                </a:solidFill>
                <a:latin typeface="Arial"/>
                <a:ea typeface="+mn-ea"/>
              </a:rPr>
              <a:t>there is a reasonable basis to believe that an offence may have been committed and the disclosure is to enable the institution or the agency to determine whether to conduct such an investigation.” (section 42(1)(g)).</a:t>
            </a:r>
          </a:p>
          <a:p>
            <a:pPr marL="609600" lvl="0" indent="-609600" defTabSz="914400" eaLnBrk="1" hangingPunct="1">
              <a:lnSpc>
                <a:spcPct val="90000"/>
              </a:lnSpc>
              <a:buNone/>
              <a:defRPr/>
            </a:pPr>
            <a:endParaRPr lang="en-US" sz="2400" kern="0" dirty="0">
              <a:solidFill>
                <a:srgbClr val="000000"/>
              </a:solidFill>
              <a:latin typeface="Arial"/>
              <a:ea typeface="+mn-ea"/>
            </a:endParaRPr>
          </a:p>
          <a:p>
            <a:pPr marL="990600" lvl="1" indent="-533400" defTabSz="914400" eaLnBrk="1" hangingPunct="1">
              <a:lnSpc>
                <a:spcPct val="90000"/>
              </a:lnSpc>
              <a:buFont typeface="Wingdings" panose="05000000000000000000" pitchFamily="2" charset="2"/>
              <a:buChar char="v"/>
              <a:defRPr/>
            </a:pPr>
            <a:r>
              <a:rPr lang="en-US" sz="1400" kern="0" dirty="0">
                <a:solidFill>
                  <a:srgbClr val="000000"/>
                </a:solidFill>
                <a:latin typeface="Arial"/>
              </a:rPr>
              <a:t>In such a case, the agency representative </a:t>
            </a:r>
            <a:r>
              <a:rPr lang="en-US" sz="1400" u="sng" kern="0" dirty="0">
                <a:solidFill>
                  <a:srgbClr val="000000"/>
                </a:solidFill>
                <a:latin typeface="Arial"/>
              </a:rPr>
              <a:t>must produce written confirmation</a:t>
            </a:r>
            <a:r>
              <a:rPr lang="en-US" sz="1400" kern="0" dirty="0">
                <a:solidFill>
                  <a:srgbClr val="000000"/>
                </a:solidFill>
                <a:latin typeface="Arial"/>
              </a:rPr>
              <a:t>, with supporting contact information of an official authority within the agency, that such an investigation in underway, or that such a proceeding is likely to occur.</a:t>
            </a: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38</a:t>
            </a:fld>
            <a:endParaRPr lang="en-US"/>
          </a:p>
        </p:txBody>
      </p:sp>
    </p:spTree>
    <p:extLst>
      <p:ext uri="{BB962C8B-B14F-4D97-AF65-F5344CB8AC3E}">
        <p14:creationId xmlns:p14="http://schemas.microsoft.com/office/powerpoint/2010/main" val="3760913531"/>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u="sng" dirty="0">
                <a:latin typeface="Arial" panose="020B0604020202020204" pitchFamily="34" charset="0"/>
                <a:ea typeface="ＭＳ Ｐゴシック" pitchFamily="34" charset="-128"/>
                <a:cs typeface="Arial" panose="020B0604020202020204" pitchFamily="34" charset="0"/>
              </a:rPr>
              <a:t>Exceptions to Absolute Privacy (cont.)</a:t>
            </a:r>
            <a:r>
              <a:rPr lang="en-CA"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lnSpc>
                <a:spcPct val="90000"/>
              </a:lnSpc>
              <a:buFont typeface="+mj-lt"/>
              <a:buAutoNum type="arabicParenR" startAt="9"/>
            </a:pPr>
            <a:r>
              <a:rPr lang="en-US" altLang="en-US" sz="2800" kern="0" dirty="0">
                <a:solidFill>
                  <a:srgbClr val="000000"/>
                </a:solidFill>
                <a:latin typeface="Arial"/>
                <a:ea typeface="+mn-ea"/>
              </a:rPr>
              <a:t>Disclosure of PI “in compelling circumstances affecting the health or safety of an individual if upon disclosure notification thereof is mailed to the last known address of the individual to whom the information relates” (section 42(1)(h)).</a:t>
            </a:r>
          </a:p>
          <a:p>
            <a:pPr marL="457200" lvl="1" indent="0" defTabSz="914400" eaLnBrk="1" hangingPunct="1">
              <a:buNone/>
            </a:pPr>
            <a:r>
              <a:rPr lang="en-US" altLang="en-US" u="sng" kern="0" dirty="0">
                <a:solidFill>
                  <a:srgbClr val="000000"/>
                </a:solidFill>
                <a:latin typeface="Arial"/>
              </a:rPr>
              <a:t>General Rule</a:t>
            </a:r>
            <a:r>
              <a:rPr lang="en-US" altLang="en-US" kern="0" dirty="0">
                <a:solidFill>
                  <a:srgbClr val="000000"/>
                </a:solidFill>
                <a:latin typeface="Arial"/>
              </a:rPr>
              <a:t>:  SAFETY ALWAYS TRUMPS PRIVACY!</a:t>
            </a:r>
            <a:endParaRPr lang="en-US" altLang="en-US" u="sng" kern="0" dirty="0">
              <a:solidFill>
                <a:srgbClr val="000000"/>
              </a:solidFill>
              <a:latin typeface="Arial"/>
            </a:endParaRP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39</a:t>
            </a:fld>
            <a:endParaRPr lang="en-US"/>
          </a:p>
        </p:txBody>
      </p:sp>
    </p:spTree>
    <p:extLst>
      <p:ext uri="{BB962C8B-B14F-4D97-AF65-F5344CB8AC3E}">
        <p14:creationId xmlns:p14="http://schemas.microsoft.com/office/powerpoint/2010/main" val="2269731583"/>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508000" y="1355725"/>
            <a:ext cx="8188325" cy="4686300"/>
          </a:xfrm>
        </p:spPr>
        <p:txBody>
          <a:bodyPr/>
          <a:lstStyle/>
          <a:p>
            <a:pPr eaLnBrk="1" hangingPunct="1">
              <a:buClrTx/>
              <a:buSzTx/>
              <a:buFont typeface="Wingdings" panose="05000000000000000000" pitchFamily="2" charset="2"/>
              <a:buNone/>
            </a:pPr>
            <a:r>
              <a:rPr lang="en-CA" altLang="en-US" sz="2400" i="1" dirty="0">
                <a:solidFill>
                  <a:srgbClr val="000000"/>
                </a:solidFill>
                <a:latin typeface="Arial" panose="020B0604020202020204" pitchFamily="34" charset="0"/>
                <a:cs typeface="Arial" panose="020B0604020202020204" pitchFamily="34" charset="0"/>
              </a:rPr>
              <a:t>FIPPA</a:t>
            </a:r>
            <a:r>
              <a:rPr lang="en-CA" altLang="en-US" sz="2400" dirty="0">
                <a:solidFill>
                  <a:srgbClr val="000000"/>
                </a:solidFill>
                <a:latin typeface="Arial" panose="020B0604020202020204" pitchFamily="34" charset="0"/>
                <a:cs typeface="Arial" panose="020B0604020202020204" pitchFamily="34" charset="0"/>
              </a:rPr>
              <a:t> </a:t>
            </a:r>
          </a:p>
          <a:p>
            <a:pPr eaLnBrk="1" hangingPunct="1">
              <a:buClrTx/>
              <a:buSzTx/>
              <a:buFont typeface="Wingdings" panose="05000000000000000000" pitchFamily="2" charset="2"/>
              <a:buNone/>
            </a:pPr>
            <a:endParaRPr lang="en-CA" altLang="en-US" sz="2400" dirty="0">
              <a:solidFill>
                <a:srgbClr val="000000"/>
              </a:solidFill>
              <a:latin typeface="Arial" panose="020B0604020202020204" pitchFamily="34" charset="0"/>
              <a:cs typeface="Arial" panose="020B0604020202020204" pitchFamily="34" charset="0"/>
            </a:endParaRPr>
          </a:p>
          <a:p>
            <a:pPr eaLnBrk="1" hangingPunct="1">
              <a:buClr>
                <a:srgbClr val="000000"/>
              </a:buClr>
              <a:buSzTx/>
              <a:buFont typeface="Wingdings" panose="05000000000000000000" pitchFamily="2" charset="2"/>
              <a:buChar char="v"/>
            </a:pPr>
            <a:r>
              <a:rPr lang="en-CA" altLang="en-US" sz="2400" dirty="0">
                <a:solidFill>
                  <a:srgbClr val="000000"/>
                </a:solidFill>
                <a:latin typeface="Arial" panose="020B0604020202020204" pitchFamily="34" charset="0"/>
                <a:cs typeface="Arial" panose="020B0604020202020204" pitchFamily="34" charset="0"/>
              </a:rPr>
              <a:t> has virtually NO application to </a:t>
            </a:r>
            <a:r>
              <a:rPr lang="en-CA" altLang="en-US" sz="2400" u="sng" dirty="0">
                <a:solidFill>
                  <a:srgbClr val="000000"/>
                </a:solidFill>
                <a:latin typeface="Arial" panose="020B0604020202020204" pitchFamily="34" charset="0"/>
                <a:cs typeface="Arial" panose="020B0604020202020204" pitchFamily="34" charset="0"/>
              </a:rPr>
              <a:t>unrecorded</a:t>
            </a:r>
            <a:r>
              <a:rPr lang="en-CA" altLang="en-US" sz="2400" dirty="0">
                <a:solidFill>
                  <a:srgbClr val="000000"/>
                </a:solidFill>
                <a:latin typeface="Arial" panose="020B0604020202020204" pitchFamily="34" charset="0"/>
                <a:cs typeface="Arial" panose="020B0604020202020204" pitchFamily="34" charset="0"/>
              </a:rPr>
              <a:t> information, and</a:t>
            </a:r>
          </a:p>
          <a:p>
            <a:pPr eaLnBrk="1" hangingPunct="1">
              <a:buClr>
                <a:srgbClr val="000000"/>
              </a:buClr>
              <a:buSzTx/>
              <a:buFont typeface="Wingdings" panose="05000000000000000000" pitchFamily="2" charset="2"/>
              <a:buNone/>
            </a:pPr>
            <a:endParaRPr lang="en-CA" altLang="en-US" sz="2400" dirty="0">
              <a:solidFill>
                <a:srgbClr val="000000"/>
              </a:solidFill>
              <a:latin typeface="Arial" panose="020B0604020202020204" pitchFamily="34" charset="0"/>
              <a:cs typeface="Arial" panose="020B0604020202020204" pitchFamily="34" charset="0"/>
            </a:endParaRPr>
          </a:p>
          <a:p>
            <a:pPr eaLnBrk="1" hangingPunct="1">
              <a:buClr>
                <a:srgbClr val="000000"/>
              </a:buClr>
              <a:buSzTx/>
              <a:buFont typeface="Wingdings" panose="05000000000000000000" pitchFamily="2" charset="2"/>
              <a:buChar char="v"/>
            </a:pPr>
            <a:r>
              <a:rPr lang="en-CA" altLang="en-US" sz="2400" dirty="0">
                <a:solidFill>
                  <a:srgbClr val="000000"/>
                </a:solidFill>
                <a:latin typeface="Arial" panose="020B0604020202020204" pitchFamily="34" charset="0"/>
                <a:cs typeface="Arial" panose="020B0604020202020204" pitchFamily="34" charset="0"/>
              </a:rPr>
              <a:t> imposes NO obligation on the University to create a record where one doesn’t exist.</a:t>
            </a:r>
          </a:p>
          <a:p>
            <a:pPr marL="0" indent="0" eaLnBrk="1" hangingPunct="1">
              <a:buClr>
                <a:srgbClr val="000000"/>
              </a:buClr>
              <a:buSzTx/>
              <a:buNone/>
            </a:pPr>
            <a:endParaRPr lang="en-CA" altLang="en-US" sz="2400" dirty="0">
              <a:solidFill>
                <a:srgbClr val="000000"/>
              </a:solidFill>
              <a:latin typeface="Arial" panose="020B0604020202020204" pitchFamily="34" charset="0"/>
              <a:cs typeface="Arial" panose="020B0604020202020204" pitchFamily="34" charset="0"/>
            </a:endParaRPr>
          </a:p>
          <a:p>
            <a:pPr lvl="1" eaLnBrk="1" hangingPunct="1">
              <a:buClr>
                <a:srgbClr val="000000"/>
              </a:buClr>
              <a:buFont typeface="Wingdings" panose="05000000000000000000" pitchFamily="2" charset="2"/>
              <a:buChar char="v"/>
            </a:pPr>
            <a:r>
              <a:rPr lang="en-CA" altLang="en-US" sz="2000" u="sng" dirty="0">
                <a:solidFill>
                  <a:srgbClr val="000000"/>
                </a:solidFill>
                <a:latin typeface="Arial" panose="020B0604020202020204" pitchFamily="34" charset="0"/>
                <a:cs typeface="Arial" panose="020B0604020202020204" pitchFamily="34" charset="0"/>
              </a:rPr>
              <a:t>Exception</a:t>
            </a:r>
            <a:r>
              <a:rPr lang="en-CA" altLang="en-US" sz="2000" dirty="0">
                <a:solidFill>
                  <a:srgbClr val="000000"/>
                </a:solidFill>
                <a:latin typeface="Arial" panose="020B0604020202020204" pitchFamily="34" charset="0"/>
                <a:cs typeface="Arial" panose="020B0604020202020204" pitchFamily="34" charset="0"/>
              </a:rPr>
              <a:t>:  In light of FIPPA’s reference to “machine readable records” in section 2, an access request may oblige the University to extract digital data from its databases and re-organize it in essentially new records.</a:t>
            </a:r>
            <a:endParaRPr lang="en-US" altLang="en-US" sz="2000" u="sng" dirty="0">
              <a:solidFill>
                <a:srgbClr val="000000"/>
              </a:solidFill>
              <a:latin typeface="Arial" panose="020B0604020202020204" pitchFamily="34" charset="0"/>
              <a:cs typeface="Arial" panose="020B0604020202020204" pitchFamily="34" charset="0"/>
            </a:endParaRPr>
          </a:p>
          <a:p>
            <a:pPr marL="0" indent="0" eaLnBrk="1" hangingPunct="1">
              <a:buNone/>
            </a:pPr>
            <a:endParaRPr lang="en-CA" sz="2800" dirty="0">
              <a:latin typeface="Arial" panose="020B0604020202020204" pitchFamily="34" charset="0"/>
              <a:ea typeface="ＭＳ Ｐゴシック" pitchFamily="34" charset="-128"/>
              <a:cs typeface="Arial" panose="020B0604020202020204" pitchFamily="34" charset="0"/>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a:t>
            </a:fld>
            <a:endParaRPr lang="en-US"/>
          </a:p>
        </p:txBody>
      </p:sp>
    </p:spTree>
    <p:extLst>
      <p:ext uri="{BB962C8B-B14F-4D97-AF65-F5344CB8AC3E}">
        <p14:creationId xmlns:p14="http://schemas.microsoft.com/office/powerpoint/2010/main" val="832423893"/>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sz="2800" u="sng" dirty="0">
                <a:latin typeface="Arial" panose="020B0604020202020204" pitchFamily="34" charset="0"/>
                <a:ea typeface="ＭＳ Ｐゴシック" pitchFamily="34" charset="-128"/>
                <a:cs typeface="Arial" panose="020B0604020202020204" pitchFamily="34" charset="0"/>
              </a:rPr>
              <a:t>Exceptions to Absolute Privacy (cont.)</a:t>
            </a:r>
            <a:r>
              <a:rPr lang="en-CA" sz="2800"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609600" lvl="0" indent="-609600" defTabSz="914400" eaLnBrk="1" hangingPunct="1">
              <a:buFont typeface="+mj-lt"/>
              <a:buAutoNum type="arabicParenR" startAt="10"/>
            </a:pPr>
            <a:r>
              <a:rPr lang="en-US" altLang="en-US" sz="2800" kern="0" dirty="0">
                <a:solidFill>
                  <a:srgbClr val="000000"/>
                </a:solidFill>
                <a:latin typeface="Arial"/>
                <a:ea typeface="+mn-ea"/>
              </a:rPr>
              <a:t>Disclosure of PI “</a:t>
            </a:r>
            <a:r>
              <a:rPr lang="en-US" altLang="en-US" sz="2800" kern="0" dirty="0">
                <a:solidFill>
                  <a:srgbClr val="000000"/>
                </a:solidFill>
                <a:latin typeface="Arial"/>
                <a:ea typeface="Times New Roman" panose="02020603050405020304" pitchFamily="18" charset="0"/>
                <a:cs typeface="Arial" panose="020B0604020202020204" pitchFamily="34" charset="0"/>
              </a:rPr>
              <a:t>in compassionate circumstances, to facilitate contact with the spouse, a close relative or a friend of an individual who is injured, ill or deceased” </a:t>
            </a:r>
            <a:r>
              <a:rPr lang="en-US" altLang="en-US" sz="2800" kern="0" dirty="0">
                <a:solidFill>
                  <a:srgbClr val="000000"/>
                </a:solidFill>
                <a:latin typeface="Arial"/>
                <a:ea typeface="+mn-ea"/>
              </a:rPr>
              <a:t>(section 42(1)(</a:t>
            </a:r>
            <a:r>
              <a:rPr lang="en-US" altLang="en-US" sz="2800" kern="0" dirty="0" err="1">
                <a:solidFill>
                  <a:srgbClr val="000000"/>
                </a:solidFill>
                <a:latin typeface="Arial"/>
                <a:ea typeface="+mn-ea"/>
              </a:rPr>
              <a:t>i</a:t>
            </a:r>
            <a:r>
              <a:rPr lang="en-US" altLang="en-US" sz="2800" kern="0" dirty="0">
                <a:solidFill>
                  <a:srgbClr val="000000"/>
                </a:solidFill>
                <a:latin typeface="Arial"/>
                <a:ea typeface="+mn-ea"/>
              </a:rPr>
              <a:t>)).</a:t>
            </a: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40</a:t>
            </a:fld>
            <a:endParaRPr lang="en-US"/>
          </a:p>
        </p:txBody>
      </p:sp>
    </p:spTree>
    <p:extLst>
      <p:ext uri="{BB962C8B-B14F-4D97-AF65-F5344CB8AC3E}">
        <p14:creationId xmlns:p14="http://schemas.microsoft.com/office/powerpoint/2010/main" val="4239578661"/>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indent="0" eaLnBrk="1" hangingPunct="1">
              <a:buNone/>
            </a:pPr>
            <a:r>
              <a:rPr lang="en-CA" sz="2800" u="sng" dirty="0">
                <a:latin typeface="Arial" panose="020B0604020202020204" pitchFamily="34" charset="0"/>
                <a:ea typeface="ＭＳ Ｐゴシック" pitchFamily="34" charset="-128"/>
                <a:cs typeface="Arial" panose="020B0604020202020204" pitchFamily="34" charset="0"/>
              </a:rPr>
              <a:t>Exceptions to Absolute Privacy (cont.)</a:t>
            </a:r>
            <a:r>
              <a:rPr lang="en-CA" sz="2800" dirty="0">
                <a:latin typeface="Arial" panose="020B0604020202020204" pitchFamily="34" charset="0"/>
                <a:ea typeface="ＭＳ Ｐゴシック" pitchFamily="34" charset="-128"/>
                <a:cs typeface="Arial" panose="020B0604020202020204" pitchFamily="34" charset="0"/>
              </a:rPr>
              <a:t>:</a:t>
            </a:r>
          </a:p>
          <a:p>
            <a:pPr marL="0" lvl="0" indent="0" defTabSz="914400" eaLnBrk="1" hangingPunct="1">
              <a:lnSpc>
                <a:spcPct val="80000"/>
              </a:lnSpc>
              <a:buNone/>
              <a:defRPr/>
            </a:pPr>
            <a:endParaRPr lang="en-CA" sz="2400" dirty="0">
              <a:ea typeface="ＭＳ Ｐゴシック" pitchFamily="34" charset="-128"/>
            </a:endParaRPr>
          </a:p>
          <a:p>
            <a:pPr marL="514350" lvl="0" indent="-514350" defTabSz="914400" eaLnBrk="1" hangingPunct="1">
              <a:buFont typeface="+mj-lt"/>
              <a:buAutoNum type="arabicParenR" startAt="11"/>
            </a:pPr>
            <a:r>
              <a:rPr lang="en-US" altLang="en-US" sz="2800" kern="0" dirty="0">
                <a:solidFill>
                  <a:srgbClr val="000000"/>
                </a:solidFill>
                <a:latin typeface="Arial"/>
                <a:ea typeface="+mn-ea"/>
              </a:rPr>
              <a:t>If a person is </a:t>
            </a:r>
            <a:r>
              <a:rPr lang="en-US" altLang="en-US" sz="2800" b="1" u="sng" kern="0" dirty="0">
                <a:solidFill>
                  <a:srgbClr val="000000"/>
                </a:solidFill>
                <a:latin typeface="Arial"/>
                <a:ea typeface="+mn-ea"/>
              </a:rPr>
              <a:t>under 16 years of age</a:t>
            </a:r>
            <a:r>
              <a:rPr lang="en-US" altLang="en-US" sz="2800" kern="0" dirty="0">
                <a:solidFill>
                  <a:srgbClr val="000000"/>
                </a:solidFill>
                <a:latin typeface="Arial"/>
                <a:ea typeface="+mn-ea"/>
              </a:rPr>
              <a:t>, whoever has lawful custody of the child has full access to their PI (section 66(c)) (so, if the child is 16 or older, his/her parents can have access only with, and to the extent of, the child’s written consent).</a:t>
            </a: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Use and Disclosure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41</a:t>
            </a:fld>
            <a:endParaRPr lang="en-US"/>
          </a:p>
        </p:txBody>
      </p:sp>
    </p:spTree>
    <p:extLst>
      <p:ext uri="{BB962C8B-B14F-4D97-AF65-F5344CB8AC3E}">
        <p14:creationId xmlns:p14="http://schemas.microsoft.com/office/powerpoint/2010/main" val="1107572277"/>
      </p:ext>
    </p:extLst>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035050" lvl="1" indent="-577850" defTabSz="914400" eaLnBrk="1" hangingPunct="1">
              <a:lnSpc>
                <a:spcPct val="80000"/>
              </a:lnSpc>
              <a:buNone/>
            </a:pPr>
            <a:endParaRPr lang="en-CA" altLang="en-US" sz="2400" i="1" kern="0" dirty="0">
              <a:solidFill>
                <a:srgbClr val="000000"/>
              </a:solidFill>
              <a:latin typeface="Arial"/>
            </a:endParaRPr>
          </a:p>
          <a:p>
            <a:pPr marL="1035050" lvl="1" indent="-577850" defTabSz="914400" eaLnBrk="1" hangingPunct="1">
              <a:lnSpc>
                <a:spcPct val="80000"/>
              </a:lnSpc>
              <a:buNone/>
            </a:pPr>
            <a:r>
              <a:rPr lang="en-CA" altLang="en-US" i="1" kern="0" dirty="0">
                <a:solidFill>
                  <a:srgbClr val="000000"/>
                </a:solidFill>
                <a:latin typeface="Arial"/>
              </a:rPr>
              <a:t>FIPPA </a:t>
            </a:r>
            <a:r>
              <a:rPr lang="en-CA" altLang="en-US" kern="0" dirty="0">
                <a:solidFill>
                  <a:srgbClr val="000000"/>
                </a:solidFill>
                <a:latin typeface="Arial"/>
              </a:rPr>
              <a:t>requires everyone responsible for records of personal information to keep them reasonably secure from intrusion and/or damage.  So:</a:t>
            </a:r>
          </a:p>
          <a:p>
            <a:pPr marL="1035050" lvl="1" indent="-577850" defTabSz="914400" eaLnBrk="1" hangingPunct="1">
              <a:lnSpc>
                <a:spcPct val="80000"/>
              </a:lnSpc>
              <a:buNone/>
            </a:pPr>
            <a:endParaRPr lang="en-CA" altLang="en-US" kern="0" dirty="0">
              <a:solidFill>
                <a:srgbClr val="000000"/>
              </a:solidFill>
              <a:latin typeface="Arial"/>
            </a:endParaRPr>
          </a:p>
          <a:p>
            <a:pPr marL="1409700" lvl="2" indent="-495300" defTabSz="914400" eaLnBrk="1" hangingPunct="1">
              <a:lnSpc>
                <a:spcPct val="80000"/>
              </a:lnSpc>
              <a:buFontTx/>
              <a:buAutoNum type="alphaLcParenR"/>
            </a:pPr>
            <a:r>
              <a:rPr lang="en-US" altLang="en-US" sz="2800" kern="0" dirty="0">
                <a:solidFill>
                  <a:srgbClr val="000000"/>
                </a:solidFill>
                <a:latin typeface="Arial"/>
              </a:rPr>
              <a:t>Ensure that records with sensitive information are not visible to visitors to your office or to anyone else who should not have access to them, whether the records are piled on your desk or apparent on your computer screen;</a:t>
            </a: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42</a:t>
            </a:fld>
            <a:endParaRPr lang="en-US"/>
          </a:p>
        </p:txBody>
      </p:sp>
    </p:spTree>
    <p:extLst>
      <p:ext uri="{BB962C8B-B14F-4D97-AF65-F5344CB8AC3E}">
        <p14:creationId xmlns:p14="http://schemas.microsoft.com/office/powerpoint/2010/main" val="2366844609"/>
      </p:ext>
    </p:extLst>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035050" lvl="1" indent="-577850" defTabSz="914400" eaLnBrk="1" hangingPunct="1">
              <a:lnSpc>
                <a:spcPct val="80000"/>
              </a:lnSpc>
              <a:buNone/>
            </a:pPr>
            <a:endParaRPr lang="en-CA" altLang="en-US" sz="2400" i="1" kern="0" dirty="0">
              <a:solidFill>
                <a:srgbClr val="000000"/>
              </a:solidFill>
              <a:latin typeface="Arial"/>
            </a:endParaRPr>
          </a:p>
          <a:p>
            <a:pPr marL="914400" indent="-914400" defTabSz="914400" eaLnBrk="1" hangingPunct="1">
              <a:lnSpc>
                <a:spcPct val="80000"/>
              </a:lnSpc>
              <a:buFont typeface="+mj-lt"/>
              <a:buAutoNum type="alphaLcParenR" startAt="2"/>
              <a:defRPr/>
            </a:pPr>
            <a:r>
              <a:rPr lang="en-US" altLang="en-US" sz="4800" dirty="0">
                <a:latin typeface="Arial" panose="020B0604020202020204" pitchFamily="34" charset="0"/>
                <a:cs typeface="Arial" panose="020B0604020202020204" pitchFamily="34" charset="0"/>
              </a:rPr>
              <a:t>Keep your sensitive hard copy documents in a filing cabinet that can be locked when you are absent;</a:t>
            </a:r>
          </a:p>
          <a:p>
            <a:pPr marL="0" lvl="0" indent="0" defTabSz="914400" eaLnBrk="1" hangingPunct="1">
              <a:lnSpc>
                <a:spcPct val="80000"/>
              </a:lnSpc>
              <a:buNone/>
              <a:defRPr/>
            </a:pPr>
            <a:endParaRPr lang="en-US" sz="4800" kern="0" dirty="0">
              <a:solidFill>
                <a:srgbClr val="000000"/>
              </a:solidFill>
              <a:latin typeface="Arial" panose="020B0604020202020204" pitchFamily="34" charset="0"/>
              <a:ea typeface="Times New Roman" pitchFamily="18"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43</a:t>
            </a:fld>
            <a:endParaRPr lang="en-US"/>
          </a:p>
        </p:txBody>
      </p:sp>
    </p:spTree>
    <p:extLst>
      <p:ext uri="{BB962C8B-B14F-4D97-AF65-F5344CB8AC3E}">
        <p14:creationId xmlns:p14="http://schemas.microsoft.com/office/powerpoint/2010/main" val="1562308435"/>
      </p:ext>
    </p:extLst>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035050" lvl="1" indent="-577850" defTabSz="914400" eaLnBrk="1" hangingPunct="1">
              <a:lnSpc>
                <a:spcPct val="80000"/>
              </a:lnSpc>
              <a:buNone/>
            </a:pPr>
            <a:endParaRPr lang="en-CA" altLang="en-US" sz="2400" i="1" kern="0" dirty="0">
              <a:solidFill>
                <a:srgbClr val="000000"/>
              </a:solidFill>
              <a:latin typeface="Arial"/>
            </a:endParaRPr>
          </a:p>
          <a:p>
            <a:pPr marL="914400" indent="-914400" defTabSz="914400" eaLnBrk="1" hangingPunct="1">
              <a:lnSpc>
                <a:spcPct val="80000"/>
              </a:lnSpc>
              <a:buFont typeface="+mj-lt"/>
              <a:buAutoNum type="alphaLcParenR" startAt="3"/>
              <a:defRPr/>
            </a:pPr>
            <a:r>
              <a:rPr lang="en-US" altLang="en-US" sz="4800" dirty="0"/>
              <a:t>If you have sensitive records in your computer, make sure that you have adequate virus, spyware, and spam protection, and that you back up your records.</a:t>
            </a:r>
          </a:p>
          <a:p>
            <a:pPr marL="0" lvl="0" indent="0" defTabSz="914400" eaLnBrk="1" hangingPunct="1">
              <a:lnSpc>
                <a:spcPct val="80000"/>
              </a:lnSpc>
              <a:buNone/>
              <a:defRPr/>
            </a:pPr>
            <a:endParaRPr lang="en-US" sz="4800" kern="0" dirty="0">
              <a:solidFill>
                <a:srgbClr val="000000"/>
              </a:solidFill>
              <a:latin typeface="Arial" panose="020B0604020202020204" pitchFamily="34" charset="0"/>
              <a:ea typeface="Times New Roman" pitchFamily="18"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44</a:t>
            </a:fld>
            <a:endParaRPr lang="en-US"/>
          </a:p>
        </p:txBody>
      </p:sp>
    </p:spTree>
    <p:extLst>
      <p:ext uri="{BB962C8B-B14F-4D97-AF65-F5344CB8AC3E}">
        <p14:creationId xmlns:p14="http://schemas.microsoft.com/office/powerpoint/2010/main" val="2582074044"/>
      </p:ext>
    </p:extLst>
  </p:cSld>
  <p:clrMapOvr>
    <a:masterClrMapping/>
  </p:clrMapOvr>
  <p:transitio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035050" lvl="1" indent="-577850" defTabSz="914400" eaLnBrk="1" hangingPunct="1">
              <a:lnSpc>
                <a:spcPct val="80000"/>
              </a:lnSpc>
              <a:buNone/>
            </a:pPr>
            <a:endParaRPr lang="en-CA" altLang="en-US" sz="2400" i="1" kern="0" dirty="0">
              <a:solidFill>
                <a:srgbClr val="000000"/>
              </a:solidFill>
              <a:latin typeface="Arial"/>
            </a:endParaRPr>
          </a:p>
          <a:p>
            <a:pPr marL="914400" indent="-914400" defTabSz="914400" eaLnBrk="1" hangingPunct="1">
              <a:lnSpc>
                <a:spcPct val="80000"/>
              </a:lnSpc>
              <a:buFont typeface="+mj-lt"/>
              <a:buAutoNum type="alphaLcParenR" startAt="4"/>
              <a:defRPr/>
            </a:pPr>
            <a:r>
              <a:rPr lang="en-US" altLang="en-US" sz="4800" dirty="0"/>
              <a:t>You should password protect your computer – so that only you (and the officer to whom you report) can access it.</a:t>
            </a:r>
            <a:endParaRPr lang="en-US" sz="4800" kern="0" dirty="0">
              <a:solidFill>
                <a:srgbClr val="000000"/>
              </a:solidFill>
              <a:latin typeface="Arial" panose="020B0604020202020204" pitchFamily="34" charset="0"/>
              <a:ea typeface="Times New Roman" pitchFamily="18"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45</a:t>
            </a:fld>
            <a:endParaRPr lang="en-US"/>
          </a:p>
        </p:txBody>
      </p:sp>
    </p:spTree>
    <p:extLst>
      <p:ext uri="{BB962C8B-B14F-4D97-AF65-F5344CB8AC3E}">
        <p14:creationId xmlns:p14="http://schemas.microsoft.com/office/powerpoint/2010/main" val="2924408030"/>
      </p:ext>
    </p:extLst>
  </p:cSld>
  <p:clrMapOvr>
    <a:masterClrMapping/>
  </p:clrMapOvr>
  <p:transitio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428750" lvl="4" indent="-514350" defTabSz="914400">
              <a:buFont typeface="+mj-lt"/>
              <a:buAutoNum type="alphaLcParenR" startAt="5"/>
            </a:pPr>
            <a:r>
              <a:rPr lang="en-US" altLang="en-US" sz="3200" kern="0" dirty="0">
                <a:solidFill>
                  <a:srgbClr val="000000"/>
                </a:solidFill>
                <a:latin typeface="Arial"/>
              </a:rPr>
              <a:t>Make sure that you log out of your computer, or at least out of your applications giving access to sensitive information, if you will be leaving it unattended for any significant period of time, and that you lock the door to your office when you leave. </a:t>
            </a:r>
          </a:p>
          <a:p>
            <a:pPr marL="1035050" lvl="1" indent="-577850" defTabSz="914400" eaLnBrk="1" hangingPunct="1">
              <a:lnSpc>
                <a:spcPct val="80000"/>
              </a:lnSpc>
              <a:buNone/>
            </a:pPr>
            <a:endParaRPr lang="en-CA" altLang="en-US" sz="2400" i="1"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46</a:t>
            </a:fld>
            <a:endParaRPr lang="en-US"/>
          </a:p>
        </p:txBody>
      </p:sp>
    </p:spTree>
    <p:extLst>
      <p:ext uri="{BB962C8B-B14F-4D97-AF65-F5344CB8AC3E}">
        <p14:creationId xmlns:p14="http://schemas.microsoft.com/office/powerpoint/2010/main" val="2638435949"/>
      </p:ext>
    </p:extLst>
  </p:cSld>
  <p:clrMapOvr>
    <a:masterClrMapping/>
  </p:clrMapOvr>
  <p:transition spd="med">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428750" lvl="4" indent="-514350" defTabSz="914400">
              <a:buFont typeface="+mj-lt"/>
              <a:buAutoNum type="alphaLcParenR" startAt="6"/>
            </a:pPr>
            <a:r>
              <a:rPr lang="en-US" altLang="en-US" sz="3200" kern="0" dirty="0">
                <a:solidFill>
                  <a:srgbClr val="000000"/>
                </a:solidFill>
                <a:latin typeface="Arial"/>
              </a:rPr>
              <a:t>Follow your office protocol for disclosing PI over the telephone. </a:t>
            </a:r>
            <a:r>
              <a:rPr lang="en-US" altLang="en-US" sz="3200" b="1" u="sng" kern="0" dirty="0">
                <a:solidFill>
                  <a:srgbClr val="000000"/>
                </a:solidFill>
                <a:latin typeface="Arial"/>
              </a:rPr>
              <a:t>Don’t</a:t>
            </a:r>
            <a:r>
              <a:rPr lang="en-US" altLang="en-US" sz="3200" kern="0" dirty="0">
                <a:solidFill>
                  <a:srgbClr val="000000"/>
                </a:solidFill>
                <a:latin typeface="Arial"/>
              </a:rPr>
              <a:t> give out PI about an individual unless you are sure </a:t>
            </a:r>
          </a:p>
          <a:p>
            <a:pPr marL="1943100" lvl="5" indent="-571500" defTabSz="914400">
              <a:buFont typeface="+mj-lt"/>
              <a:buAutoNum type="romanLcPeriod"/>
            </a:pPr>
            <a:r>
              <a:rPr lang="en-US" altLang="en-US" sz="3200" kern="0" dirty="0">
                <a:solidFill>
                  <a:srgbClr val="000000"/>
                </a:solidFill>
                <a:latin typeface="Arial"/>
              </a:rPr>
              <a:t>The person to whom you are speaking really is who they say they are, and then </a:t>
            </a:r>
          </a:p>
          <a:p>
            <a:pPr marL="1943100" lvl="5" indent="-571500" defTabSz="914400">
              <a:buFont typeface="+mj-lt"/>
              <a:buAutoNum type="romanLcPeriod"/>
            </a:pPr>
            <a:r>
              <a:rPr lang="en-US" altLang="en-US" sz="3200" kern="0" dirty="0">
                <a:solidFill>
                  <a:srgbClr val="000000"/>
                </a:solidFill>
                <a:latin typeface="Arial"/>
              </a:rPr>
              <a:t>That that individual has a right to access the PI they’re seeking.</a:t>
            </a:r>
            <a:endParaRPr lang="en-CA" altLang="en-US" sz="2400" i="1"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47</a:t>
            </a:fld>
            <a:endParaRPr lang="en-US"/>
          </a:p>
        </p:txBody>
      </p:sp>
    </p:spTree>
    <p:extLst>
      <p:ext uri="{BB962C8B-B14F-4D97-AF65-F5344CB8AC3E}">
        <p14:creationId xmlns:p14="http://schemas.microsoft.com/office/powerpoint/2010/main" val="3770544450"/>
      </p:ext>
    </p:extLst>
  </p:cSld>
  <p:clrMapOvr>
    <a:masterClrMapping/>
  </p:clrMapOvr>
  <p:transition spd="med">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1035050" lvl="1" indent="-577850" defTabSz="914400" eaLnBrk="1" hangingPunct="1">
              <a:lnSpc>
                <a:spcPct val="80000"/>
              </a:lnSpc>
              <a:buFont typeface="+mj-lt"/>
              <a:buAutoNum type="alphaLcParenR" startAt="7"/>
            </a:pPr>
            <a:r>
              <a:rPr lang="en-CA" altLang="en-US" sz="3200" u="sng" dirty="0">
                <a:latin typeface="Arial" panose="020B0604020202020204" pitchFamily="34" charset="0"/>
                <a:cs typeface="Arial" panose="020B0604020202020204" pitchFamily="34" charset="0"/>
              </a:rPr>
              <a:t>Transporting records with PI</a:t>
            </a:r>
            <a:r>
              <a:rPr lang="en-CA" altLang="en-US" sz="3200" dirty="0">
                <a:latin typeface="Arial" panose="020B0604020202020204" pitchFamily="34" charset="0"/>
                <a:cs typeface="Arial" panose="020B0604020202020204" pitchFamily="34" charset="0"/>
              </a:rPr>
              <a:t>:  </a:t>
            </a:r>
          </a:p>
          <a:p>
            <a:pPr marL="1035050" lvl="1" indent="-577850" defTabSz="914400" eaLnBrk="1" hangingPunct="1">
              <a:lnSpc>
                <a:spcPct val="80000"/>
              </a:lnSpc>
              <a:buFont typeface="+mj-lt"/>
              <a:buAutoNum type="alphaLcParenR" startAt="7"/>
            </a:pPr>
            <a:endParaRPr lang="en-CA" altLang="en-US" sz="3200" dirty="0">
              <a:latin typeface="Arial" panose="020B0604020202020204" pitchFamily="34" charset="0"/>
              <a:cs typeface="Arial" panose="020B0604020202020204" pitchFamily="34" charset="0"/>
            </a:endParaRPr>
          </a:p>
          <a:p>
            <a:pPr marL="857250" lvl="2" indent="0" defTabSz="914400" eaLnBrk="1" hangingPunct="1">
              <a:lnSpc>
                <a:spcPct val="80000"/>
              </a:lnSpc>
              <a:buNone/>
            </a:pPr>
            <a:r>
              <a:rPr lang="en-US" altLang="en-US" sz="3200" dirty="0">
                <a:latin typeface="Arial" panose="020B0604020202020204" pitchFamily="34" charset="0"/>
                <a:cs typeface="Arial" panose="020B0604020202020204" pitchFamily="34" charset="0"/>
              </a:rPr>
              <a:t>Try to avoid taking records bearing personal information out of their secure campus locations, but if you have to, make sure that you keep them secure both in their transportation and in their destination:</a:t>
            </a:r>
          </a:p>
          <a:p>
            <a:pPr marL="1035050" lvl="1" indent="-577850" defTabSz="914400" eaLnBrk="1" hangingPunct="1">
              <a:lnSpc>
                <a:spcPct val="80000"/>
              </a:lnSpc>
              <a:buNone/>
            </a:pPr>
            <a:endParaRPr lang="en-CA" altLang="en-US" sz="2400" i="1"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48</a:t>
            </a:fld>
            <a:endParaRPr lang="en-US"/>
          </a:p>
        </p:txBody>
      </p:sp>
    </p:spTree>
    <p:extLst>
      <p:ext uri="{BB962C8B-B14F-4D97-AF65-F5344CB8AC3E}">
        <p14:creationId xmlns:p14="http://schemas.microsoft.com/office/powerpoint/2010/main" val="2214379923"/>
      </p:ext>
    </p:extLst>
  </p:cSld>
  <p:clrMapOvr>
    <a:masterClrMapping/>
  </p:clrMapOvr>
  <p:transition spd="med">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990600" lvl="1" indent="-533400" eaLnBrk="1" hangingPunct="1">
              <a:lnSpc>
                <a:spcPct val="90000"/>
              </a:lnSpc>
              <a:buFont typeface="+mj-lt"/>
              <a:buAutoNum type="alphaLcParenR" startAt="7"/>
            </a:pPr>
            <a:r>
              <a:rPr lang="en-CA" altLang="en-US" sz="2000" u="sng" dirty="0">
                <a:latin typeface="Arial" panose="020B0604020202020204" pitchFamily="34" charset="0"/>
                <a:cs typeface="Arial" panose="020B0604020202020204" pitchFamily="34" charset="0"/>
              </a:rPr>
              <a:t>Transporting records with PI</a:t>
            </a:r>
            <a:r>
              <a:rPr lang="en-CA" altLang="en-US" sz="2000" dirty="0">
                <a:latin typeface="Arial" panose="020B0604020202020204" pitchFamily="34" charset="0"/>
                <a:cs typeface="Arial" panose="020B0604020202020204" pitchFamily="34" charset="0"/>
              </a:rPr>
              <a:t> (cont.):</a:t>
            </a:r>
          </a:p>
          <a:p>
            <a:pPr marL="990600" lvl="1" indent="-533400" eaLnBrk="1" hangingPunct="1">
              <a:lnSpc>
                <a:spcPct val="90000"/>
              </a:lnSpc>
              <a:buFontTx/>
              <a:buAutoNum type="alphaLcParenR" startAt="7"/>
            </a:pPr>
            <a:endParaRPr lang="en-CA" altLang="en-US" sz="2000" dirty="0">
              <a:latin typeface="Arial" panose="020B0604020202020204" pitchFamily="34" charset="0"/>
              <a:cs typeface="Arial" panose="020B0604020202020204" pitchFamily="34" charset="0"/>
            </a:endParaRPr>
          </a:p>
          <a:p>
            <a:pPr marL="914400" lvl="2" indent="0" eaLnBrk="1" hangingPunct="1">
              <a:lnSpc>
                <a:spcPct val="90000"/>
              </a:lnSpc>
              <a:buNone/>
            </a:pPr>
            <a:r>
              <a:rPr lang="en-US" altLang="en-US" sz="2000" dirty="0">
                <a:latin typeface="Arial" panose="020B0604020202020204" pitchFamily="34" charset="0"/>
                <a:cs typeface="Arial" panose="020B0604020202020204" pitchFamily="34" charset="0"/>
              </a:rPr>
              <a:t>There are horror stories about laptop computers full of personal information stolen from cars or hotel rooms (an egregious example:  a physician’s laptop which was carrying the personal health information of some 2900 patients from the Hospital for Sick Children in Toronto (see http://decisions.ipc.on.ca/ipc-cipvp/phipa/en/item/135025/index.do).  </a:t>
            </a:r>
          </a:p>
          <a:p>
            <a:pPr marL="914400" lvl="2" indent="0" eaLnBrk="1" hangingPunct="1">
              <a:lnSpc>
                <a:spcPct val="90000"/>
              </a:lnSpc>
              <a:buNone/>
            </a:pPr>
            <a:endParaRPr lang="en-US" altLang="en-US" sz="2000" dirty="0">
              <a:latin typeface="Arial" panose="020B0604020202020204" pitchFamily="34" charset="0"/>
              <a:cs typeface="Arial" panose="020B0604020202020204" pitchFamily="34" charset="0"/>
            </a:endParaRPr>
          </a:p>
          <a:p>
            <a:pPr lvl="2" eaLnBrk="1" hangingPunct="1">
              <a:lnSpc>
                <a:spcPct val="90000"/>
              </a:lnSpc>
              <a:buFont typeface="Wingdings" panose="05000000000000000000" pitchFamily="2" charset="2"/>
              <a:buChar char="v"/>
            </a:pPr>
            <a:r>
              <a:rPr lang="en-US" altLang="en-US" sz="2000" dirty="0">
                <a:latin typeface="Arial" panose="020B0604020202020204" pitchFamily="34" charset="0"/>
                <a:cs typeface="Arial" panose="020B0604020202020204" pitchFamily="34" charset="0"/>
              </a:rPr>
              <a:t>The best practice when transporting sensitive records in such portable data storage devices is to encrypt them – passwords don’t offer sufficient protection.  Contact TSC for further information.</a:t>
            </a:r>
          </a:p>
          <a:p>
            <a:pPr marL="1035050" lvl="1" indent="-577850" defTabSz="914400" eaLnBrk="1" hangingPunct="1">
              <a:lnSpc>
                <a:spcPct val="80000"/>
              </a:lnSpc>
              <a:buNone/>
            </a:pPr>
            <a:endParaRPr lang="en-CA" altLang="en-US" sz="2000" i="1" kern="0" dirty="0">
              <a:solidFill>
                <a:srgbClr val="000000"/>
              </a:solidFill>
              <a:latin typeface="Arial" panose="020B0604020202020204" pitchFamily="34" charset="0"/>
              <a:cs typeface="Arial" panose="020B0604020202020204" pitchFamily="34" charset="0"/>
            </a:endParaRPr>
          </a:p>
        </p:txBody>
      </p:sp>
      <p:sp>
        <p:nvSpPr>
          <p:cNvPr id="4" name="Title 3"/>
          <p:cNvSpPr>
            <a:spLocks noGrp="1"/>
          </p:cNvSpPr>
          <p:nvPr>
            <p:ph type="title"/>
          </p:nvPr>
        </p:nvSpPr>
        <p:spPr>
          <a:xfrm>
            <a:off x="498475" y="29368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49</a:t>
            </a:fld>
            <a:endParaRPr lang="en-US"/>
          </a:p>
        </p:txBody>
      </p:sp>
    </p:spTree>
    <p:extLst>
      <p:ext uri="{BB962C8B-B14F-4D97-AF65-F5344CB8AC3E}">
        <p14:creationId xmlns:p14="http://schemas.microsoft.com/office/powerpoint/2010/main" val="3416294577"/>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508000" y="1355725"/>
            <a:ext cx="8188325" cy="4686300"/>
          </a:xfrm>
        </p:spPr>
        <p:txBody>
          <a:bodyPr/>
          <a:lstStyle/>
          <a:p>
            <a:pPr marL="609600" lvl="0" indent="-609600" defTabSz="914400" eaLnBrk="1" hangingPunct="1">
              <a:spcBef>
                <a:spcPct val="0"/>
              </a:spcBef>
              <a:buNone/>
              <a:defRPr/>
            </a:pPr>
            <a:endParaRPr lang="en-CA" sz="2800" i="1" kern="0" dirty="0">
              <a:solidFill>
                <a:srgbClr val="000000"/>
              </a:solidFill>
              <a:latin typeface="Arial"/>
              <a:ea typeface="+mn-ea"/>
            </a:endParaRPr>
          </a:p>
          <a:p>
            <a:pPr marL="609600" lvl="0" indent="-609600" defTabSz="914400" eaLnBrk="1" hangingPunct="1">
              <a:spcBef>
                <a:spcPct val="0"/>
              </a:spcBef>
              <a:buNone/>
              <a:defRPr/>
            </a:pPr>
            <a:r>
              <a:rPr lang="en-CA" i="1" kern="0" dirty="0">
                <a:solidFill>
                  <a:srgbClr val="000000"/>
                </a:solidFill>
                <a:latin typeface="Arial"/>
                <a:ea typeface="+mn-ea"/>
              </a:rPr>
              <a:t>FIPPA </a:t>
            </a:r>
            <a:r>
              <a:rPr lang="en-CA" kern="0" dirty="0">
                <a:solidFill>
                  <a:srgbClr val="000000"/>
                </a:solidFill>
                <a:latin typeface="Arial"/>
                <a:ea typeface="+mn-ea"/>
              </a:rPr>
              <a:t>divides “recorded information” into two subcategories:</a:t>
            </a:r>
          </a:p>
          <a:p>
            <a:pPr marL="609600" lvl="0" indent="-609600" defTabSz="914400" eaLnBrk="1" hangingPunct="1">
              <a:spcBef>
                <a:spcPct val="0"/>
              </a:spcBef>
              <a:buNone/>
              <a:defRPr/>
            </a:pPr>
            <a:endParaRPr lang="en-CA" kern="0" dirty="0">
              <a:solidFill>
                <a:srgbClr val="000000"/>
              </a:solidFill>
              <a:latin typeface="Arial"/>
              <a:ea typeface="+mn-ea"/>
            </a:endParaRPr>
          </a:p>
          <a:p>
            <a:pPr marL="609600" lvl="0" indent="-609600" defTabSz="914400" eaLnBrk="1" hangingPunct="1">
              <a:spcBef>
                <a:spcPct val="0"/>
              </a:spcBef>
              <a:buFontTx/>
              <a:buAutoNum type="arabicParenR"/>
              <a:defRPr/>
            </a:pPr>
            <a:r>
              <a:rPr lang="en-CA" kern="0" dirty="0">
                <a:solidFill>
                  <a:srgbClr val="000000"/>
                </a:solidFill>
                <a:latin typeface="Arial"/>
                <a:ea typeface="+mn-ea"/>
              </a:rPr>
              <a:t>records of </a:t>
            </a:r>
            <a:r>
              <a:rPr lang="en-CA" b="1" u="sng" kern="0" dirty="0">
                <a:solidFill>
                  <a:srgbClr val="000000"/>
                </a:solidFill>
                <a:latin typeface="Arial"/>
                <a:ea typeface="+mn-ea"/>
              </a:rPr>
              <a:t>non-personal</a:t>
            </a:r>
            <a:r>
              <a:rPr lang="en-CA" kern="0" dirty="0">
                <a:solidFill>
                  <a:srgbClr val="000000"/>
                </a:solidFill>
                <a:latin typeface="Arial"/>
                <a:ea typeface="+mn-ea"/>
              </a:rPr>
              <a:t>, often called general, information, and</a:t>
            </a:r>
          </a:p>
          <a:p>
            <a:pPr marL="609600" lvl="0" indent="-609600" defTabSz="914400" eaLnBrk="1" hangingPunct="1">
              <a:spcBef>
                <a:spcPct val="0"/>
              </a:spcBef>
              <a:buFontTx/>
              <a:buAutoNum type="arabicParenR"/>
              <a:defRPr/>
            </a:pPr>
            <a:endParaRPr lang="en-CA" kern="0" dirty="0">
              <a:solidFill>
                <a:srgbClr val="000000"/>
              </a:solidFill>
              <a:latin typeface="Arial"/>
              <a:ea typeface="+mn-ea"/>
            </a:endParaRPr>
          </a:p>
          <a:p>
            <a:pPr marL="609600" lvl="0" indent="-609600" defTabSz="914400" eaLnBrk="1" hangingPunct="1">
              <a:spcBef>
                <a:spcPct val="0"/>
              </a:spcBef>
              <a:buFontTx/>
              <a:buAutoNum type="arabicParenR"/>
              <a:defRPr/>
            </a:pPr>
            <a:r>
              <a:rPr lang="en-CA" kern="0" dirty="0">
                <a:solidFill>
                  <a:srgbClr val="000000"/>
                </a:solidFill>
                <a:latin typeface="Arial"/>
                <a:ea typeface="+mn-ea"/>
              </a:rPr>
              <a:t>records of </a:t>
            </a:r>
            <a:r>
              <a:rPr lang="en-CA" b="1" u="sng" kern="0" dirty="0">
                <a:solidFill>
                  <a:srgbClr val="000000"/>
                </a:solidFill>
                <a:latin typeface="Arial"/>
                <a:ea typeface="+mn-ea"/>
              </a:rPr>
              <a:t>personal</a:t>
            </a:r>
            <a:r>
              <a:rPr lang="en-CA" kern="0" dirty="0">
                <a:solidFill>
                  <a:srgbClr val="000000"/>
                </a:solidFill>
                <a:latin typeface="Arial"/>
                <a:ea typeface="+mn-ea"/>
              </a:rPr>
              <a:t> information</a:t>
            </a:r>
            <a:endParaRPr lang="en-US"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a:t>
            </a:fld>
            <a:endParaRPr lang="en-US"/>
          </a:p>
        </p:txBody>
      </p:sp>
    </p:spTree>
    <p:extLst>
      <p:ext uri="{BB962C8B-B14F-4D97-AF65-F5344CB8AC3E}">
        <p14:creationId xmlns:p14="http://schemas.microsoft.com/office/powerpoint/2010/main" val="743415635"/>
      </p:ext>
    </p:extLst>
  </p:cSld>
  <p:clrMapOvr>
    <a:masterClrMapping/>
  </p:clrMapOvr>
  <p:transition spd="med">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971550" lvl="1" indent="-514350" eaLnBrk="1" hangingPunct="1">
              <a:lnSpc>
                <a:spcPct val="90000"/>
              </a:lnSpc>
              <a:buFont typeface="+mj-lt"/>
              <a:buAutoNum type="alphaLcParenR" startAt="7"/>
            </a:pPr>
            <a:r>
              <a:rPr lang="en-CA" altLang="en-US" u="sng" dirty="0">
                <a:latin typeface="Arial" panose="020B0604020202020204" pitchFamily="34" charset="0"/>
                <a:cs typeface="Arial" panose="020B0604020202020204" pitchFamily="34" charset="0"/>
              </a:rPr>
              <a:t>Transporting records with PI </a:t>
            </a:r>
            <a:r>
              <a:rPr lang="en-CA" altLang="en-US" dirty="0">
                <a:latin typeface="Arial" panose="020B0604020202020204" pitchFamily="34" charset="0"/>
                <a:cs typeface="Arial" panose="020B0604020202020204" pitchFamily="34" charset="0"/>
              </a:rPr>
              <a:t>(cont.):</a:t>
            </a:r>
          </a:p>
          <a:p>
            <a:pPr marL="990600" lvl="1" indent="-533400" eaLnBrk="1" hangingPunct="1">
              <a:lnSpc>
                <a:spcPct val="90000"/>
              </a:lnSpc>
              <a:buFont typeface="+mj-lt"/>
              <a:buAutoNum type="alphaLcParenR" startAt="6"/>
            </a:pPr>
            <a:endParaRPr lang="en-CA" altLang="en-US" dirty="0">
              <a:latin typeface="Arial" panose="020B0604020202020204" pitchFamily="34" charset="0"/>
              <a:cs typeface="Arial" panose="020B0604020202020204" pitchFamily="34" charset="0"/>
            </a:endParaRPr>
          </a:p>
          <a:p>
            <a:pPr marL="1371600" lvl="2" indent="-457200" defTabSz="914400" eaLnBrk="1" hangingPunct="1">
              <a:buFont typeface="Wingdings" panose="05000000000000000000" pitchFamily="2" charset="2"/>
              <a:buChar char="v"/>
            </a:pPr>
            <a:r>
              <a:rPr lang="en-US" altLang="en-US" sz="2800" kern="0" dirty="0">
                <a:solidFill>
                  <a:srgbClr val="000000"/>
                </a:solidFill>
                <a:latin typeface="Arial"/>
              </a:rPr>
              <a:t>Both your hard copy documents and portable data storage devices should be locked in your car trunk, not left in the cabin which can be easily broken into.</a:t>
            </a:r>
          </a:p>
          <a:p>
            <a:pPr marL="1371600" lvl="2" indent="-457200" defTabSz="914400" eaLnBrk="1" hangingPunct="1">
              <a:buFont typeface="Wingdings" panose="05000000000000000000" pitchFamily="2" charset="2"/>
              <a:buChar char="v"/>
            </a:pPr>
            <a:endParaRPr lang="en-US" altLang="en-US" sz="2800" kern="0" dirty="0">
              <a:solidFill>
                <a:srgbClr val="000000"/>
              </a:solidFill>
              <a:latin typeface="Arial"/>
            </a:endParaRPr>
          </a:p>
          <a:p>
            <a:pPr marL="1371600" lvl="2" indent="-457200" defTabSz="914400" eaLnBrk="1" hangingPunct="1">
              <a:buFont typeface="Wingdings" panose="05000000000000000000" pitchFamily="2" charset="2"/>
              <a:buChar char="v"/>
            </a:pPr>
            <a:r>
              <a:rPr lang="en-US" altLang="en-US" sz="2800" kern="0" dirty="0">
                <a:solidFill>
                  <a:srgbClr val="000000"/>
                </a:solidFill>
                <a:latin typeface="Arial"/>
              </a:rPr>
              <a:t>No records of personal information should be left in a vehicle overnight.</a:t>
            </a:r>
          </a:p>
          <a:p>
            <a:pPr marL="990600" lvl="1" indent="-533400" eaLnBrk="1" hangingPunct="1">
              <a:lnSpc>
                <a:spcPct val="90000"/>
              </a:lnSpc>
              <a:buFontTx/>
              <a:buAutoNum type="alphaLcParenR" startAt="6"/>
            </a:pPr>
            <a:endParaRPr lang="en-CA" alt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50</a:t>
            </a:fld>
            <a:endParaRPr lang="en-US"/>
          </a:p>
        </p:txBody>
      </p:sp>
    </p:spTree>
    <p:extLst>
      <p:ext uri="{BB962C8B-B14F-4D97-AF65-F5344CB8AC3E}">
        <p14:creationId xmlns:p14="http://schemas.microsoft.com/office/powerpoint/2010/main" val="3698419280"/>
      </p:ext>
    </p:extLst>
  </p:cSld>
  <p:clrMapOvr>
    <a:masterClrMapping/>
  </p:clrMapOvr>
  <p:transition spd="med">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990600" lvl="1" indent="-533400" defTabSz="914400" eaLnBrk="1" hangingPunct="1">
              <a:lnSpc>
                <a:spcPct val="90000"/>
              </a:lnSpc>
              <a:buFont typeface="+mj-lt"/>
              <a:buAutoNum type="alphaLcParenR" startAt="8"/>
            </a:pPr>
            <a:r>
              <a:rPr lang="en-US" altLang="en-US" sz="2400" u="sng" kern="0" dirty="0">
                <a:solidFill>
                  <a:srgbClr val="000000"/>
                </a:solidFill>
                <a:latin typeface="Arial"/>
              </a:rPr>
              <a:t>If PI Records Are Illegally Accessed, Damaged or Corrupted, or Lost or Stolen</a:t>
            </a:r>
            <a:r>
              <a:rPr lang="en-US" altLang="en-US" sz="2400" kern="0" dirty="0">
                <a:solidFill>
                  <a:srgbClr val="000000"/>
                </a:solidFill>
                <a:latin typeface="Arial"/>
              </a:rPr>
              <a:t>:  </a:t>
            </a:r>
          </a:p>
          <a:p>
            <a:pPr marL="457200" lvl="1" indent="0" defTabSz="914400" eaLnBrk="1" hangingPunct="1">
              <a:lnSpc>
                <a:spcPct val="90000"/>
              </a:lnSpc>
              <a:buNone/>
            </a:pPr>
            <a:endParaRPr lang="en-US" altLang="en-US" sz="2400" kern="0" dirty="0">
              <a:solidFill>
                <a:srgbClr val="000000"/>
              </a:solidFill>
              <a:latin typeface="Arial"/>
            </a:endParaRPr>
          </a:p>
          <a:p>
            <a:pPr marL="990600" lvl="1" indent="-533400" defTabSz="914400" eaLnBrk="1" hangingPunct="1">
              <a:lnSpc>
                <a:spcPct val="90000"/>
              </a:lnSpc>
              <a:buNone/>
            </a:pPr>
            <a:r>
              <a:rPr lang="en-US" altLang="en-US" sz="2400" kern="0" dirty="0">
                <a:solidFill>
                  <a:srgbClr val="000000"/>
                </a:solidFill>
                <a:latin typeface="Arial"/>
              </a:rPr>
              <a:t>	As soon as possible, complete the form at </a:t>
            </a:r>
            <a:r>
              <a:rPr lang="en-US" altLang="en-US" sz="2400" kern="0" dirty="0">
                <a:solidFill>
                  <a:srgbClr val="000000"/>
                </a:solidFill>
                <a:latin typeface="Arial"/>
                <a:hlinkClick r:id="rId2"/>
              </a:rPr>
              <a:t>https://www.lakeheadu.ca/sites/default/files/forms/Privacy-Breach-FF-December-17-15.pdf</a:t>
            </a:r>
            <a:r>
              <a:rPr lang="en-US" altLang="en-US" sz="2400" kern="0" dirty="0">
                <a:solidFill>
                  <a:srgbClr val="000000"/>
                </a:solidFill>
                <a:latin typeface="Arial"/>
              </a:rPr>
              <a:t> and submit it to the Director of Risk Management and Access to Information.  Standard practice is for all universities to report all significant privacy breaches to Ontario’s Information and Privacy Commissioner.</a:t>
            </a:r>
          </a:p>
          <a:p>
            <a:pPr marL="457200" lvl="1" indent="0" eaLnBrk="1" hangingPunct="1">
              <a:lnSpc>
                <a:spcPct val="90000"/>
              </a:lnSpc>
              <a:buNone/>
            </a:pPr>
            <a:endParaRPr lang="en-CA" alt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VIII.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Security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51</a:t>
            </a:fld>
            <a:endParaRPr lang="en-US"/>
          </a:p>
        </p:txBody>
      </p:sp>
    </p:spTree>
    <p:extLst>
      <p:ext uri="{BB962C8B-B14F-4D97-AF65-F5344CB8AC3E}">
        <p14:creationId xmlns:p14="http://schemas.microsoft.com/office/powerpoint/2010/main" val="4103019980"/>
      </p:ext>
    </p:extLst>
  </p:cSld>
  <p:clrMapOvr>
    <a:masterClrMapping/>
  </p:clrMapOvr>
  <p:transition spd="med">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1800" b="1" kern="0" dirty="0">
                <a:solidFill>
                  <a:srgbClr val="000000"/>
                </a:solidFill>
                <a:latin typeface="Arial"/>
              </a:rPr>
              <a:t>Email</a:t>
            </a:r>
            <a:r>
              <a:rPr lang="en-US" altLang="en-US" sz="1800" kern="0" dirty="0">
                <a:solidFill>
                  <a:srgbClr val="000000"/>
                </a:solidFill>
                <a:latin typeface="Arial"/>
              </a:rPr>
              <a:t> offers a fast and convenient way to communicate, but should be used with caution:</a:t>
            </a:r>
          </a:p>
          <a:p>
            <a:pPr marL="457200" lvl="1" indent="0" defTabSz="914400">
              <a:buNone/>
            </a:pPr>
            <a:endParaRPr lang="en-US" altLang="en-US" sz="1800" kern="0" dirty="0">
              <a:solidFill>
                <a:srgbClr val="000000"/>
              </a:solidFill>
              <a:latin typeface="Arial"/>
            </a:endParaRPr>
          </a:p>
          <a:p>
            <a:pPr marL="1371600" lvl="2" indent="-457200" defTabSz="914400">
              <a:buFont typeface="Wingdings" panose="05000000000000000000" pitchFamily="2" charset="2"/>
              <a:buChar char="v"/>
            </a:pPr>
            <a:r>
              <a:rPr lang="en-US" altLang="en-US" sz="1800" kern="0" dirty="0">
                <a:solidFill>
                  <a:srgbClr val="000000"/>
                </a:solidFill>
                <a:latin typeface="Arial"/>
              </a:rPr>
              <a:t>By the very nature of the technology, email communication, unless it’s been encrypted, is fundamentally insecure:  once it’s been sent, it can be hacked into, copied, cached, and forwarded in altered form without your knowledge.</a:t>
            </a:r>
          </a:p>
          <a:p>
            <a:pPr marL="1371600" lvl="3" indent="0" defTabSz="914400">
              <a:buNone/>
            </a:pPr>
            <a:endParaRPr lang="en-US" altLang="en-US" sz="1800" kern="0" dirty="0">
              <a:solidFill>
                <a:srgbClr val="000000"/>
              </a:solidFill>
              <a:latin typeface="Arial"/>
            </a:endParaRPr>
          </a:p>
          <a:p>
            <a:pPr marL="1371600" lvl="2" indent="-457200" defTabSz="914400">
              <a:buFont typeface="Wingdings" panose="05000000000000000000" pitchFamily="2" charset="2"/>
              <a:buChar char="v"/>
            </a:pPr>
            <a:r>
              <a:rPr lang="en-US" altLang="en-US" sz="1800" kern="0" dirty="0">
                <a:solidFill>
                  <a:srgbClr val="000000"/>
                </a:solidFill>
                <a:latin typeface="Arial"/>
              </a:rPr>
              <a:t>It’s often been compared to sending a postcard by mail.</a:t>
            </a:r>
          </a:p>
          <a:p>
            <a:pPr marL="1371600" lvl="3" indent="0" defTabSz="914400">
              <a:buNone/>
            </a:pPr>
            <a:endParaRPr lang="en-US" altLang="en-US" sz="1800" kern="0" dirty="0">
              <a:solidFill>
                <a:srgbClr val="000000"/>
              </a:solidFill>
              <a:latin typeface="Arial"/>
            </a:endParaRPr>
          </a:p>
          <a:p>
            <a:pPr marL="1371600" lvl="2" indent="-457200" defTabSz="914400">
              <a:buFont typeface="Wingdings" panose="05000000000000000000" pitchFamily="2" charset="2"/>
              <a:buChar char="v"/>
            </a:pPr>
            <a:r>
              <a:rPr lang="en-US" altLang="en-US" sz="1800" kern="0" dirty="0">
                <a:solidFill>
                  <a:srgbClr val="000000"/>
                </a:solidFill>
                <a:latin typeface="Arial"/>
              </a:rPr>
              <a:t>It is very easy to send email to the wrong address.  Recommendation:  Go into “Settings” in your Lakehead email account and enable “Undo Send” for a duration of at least 20 seconds. </a:t>
            </a:r>
          </a:p>
          <a:p>
            <a:pPr marL="457200" lvl="1" indent="0" eaLnBrk="1" hangingPunct="1">
              <a:lnSpc>
                <a:spcPct val="90000"/>
              </a:lnSpc>
              <a:buNone/>
            </a:pPr>
            <a:endParaRPr lang="en-CA" altLang="en-US" sz="18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Emails</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52</a:t>
            </a:fld>
            <a:endParaRPr lang="en-US"/>
          </a:p>
        </p:txBody>
      </p:sp>
    </p:spTree>
    <p:extLst>
      <p:ext uri="{BB962C8B-B14F-4D97-AF65-F5344CB8AC3E}">
        <p14:creationId xmlns:p14="http://schemas.microsoft.com/office/powerpoint/2010/main" val="2302021048"/>
      </p:ext>
    </p:extLst>
  </p:cSld>
  <p:clrMapOvr>
    <a:masterClrMapping/>
  </p:clrMapOvr>
  <p:transition spd="med">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000" b="1" kern="0" dirty="0">
                <a:solidFill>
                  <a:srgbClr val="000000"/>
                </a:solidFill>
                <a:latin typeface="Arial"/>
              </a:rPr>
              <a:t>Email (cont.):</a:t>
            </a:r>
          </a:p>
          <a:p>
            <a:pPr marL="857250" lvl="2" indent="0" defTabSz="914400">
              <a:buNone/>
            </a:pPr>
            <a:endParaRPr lang="en-US" altLang="en-US" sz="1800" b="1" kern="0" dirty="0">
              <a:solidFill>
                <a:srgbClr val="000000"/>
              </a:solidFill>
              <a:latin typeface="Arial"/>
            </a:endParaRPr>
          </a:p>
          <a:p>
            <a:pPr marL="1371600" lvl="2" indent="-457200" defTabSz="914400">
              <a:buFont typeface="Wingdings" panose="05000000000000000000" pitchFamily="2" charset="2"/>
              <a:buChar char="v"/>
            </a:pPr>
            <a:r>
              <a:rPr lang="en-US" altLang="en-US" sz="1600" kern="0" dirty="0">
                <a:solidFill>
                  <a:srgbClr val="000000"/>
                </a:solidFill>
                <a:latin typeface="Arial"/>
              </a:rPr>
              <a:t>Be careful about what you put in your emails; in particular try to avoid including sensitive confidential information, such as grades, identification numbers, financial information, health information, or evaluative comments.</a:t>
            </a:r>
          </a:p>
          <a:p>
            <a:pPr marL="914400" lvl="2" indent="0" defTabSz="914400">
              <a:buNone/>
            </a:pPr>
            <a:endParaRPr lang="en-US" altLang="en-US" sz="1600" kern="0" dirty="0">
              <a:solidFill>
                <a:srgbClr val="000000"/>
              </a:solidFill>
              <a:latin typeface="Arial"/>
            </a:endParaRPr>
          </a:p>
          <a:p>
            <a:pPr marL="1371600" lvl="2" indent="-457200" defTabSz="914400">
              <a:buFont typeface="Wingdings" panose="05000000000000000000" pitchFamily="2" charset="2"/>
              <a:buChar char="v"/>
            </a:pPr>
            <a:r>
              <a:rPr lang="en-US" altLang="en-US" sz="1600" kern="0" dirty="0">
                <a:solidFill>
                  <a:srgbClr val="000000"/>
                </a:solidFill>
                <a:latin typeface="Arial"/>
              </a:rPr>
              <a:t>If the email has </a:t>
            </a:r>
            <a:r>
              <a:rPr lang="en-US" altLang="en-US" sz="1600" u="sng" kern="0" dirty="0">
                <a:solidFill>
                  <a:srgbClr val="000000"/>
                </a:solidFill>
                <a:latin typeface="Arial"/>
              </a:rPr>
              <a:t>any</a:t>
            </a:r>
            <a:r>
              <a:rPr lang="en-US" altLang="en-US" sz="1600" kern="0" dirty="0">
                <a:solidFill>
                  <a:srgbClr val="000000"/>
                </a:solidFill>
                <a:latin typeface="Arial"/>
              </a:rPr>
              <a:t> sensitive information, add the label “CONFIDENTIAL” to the </a:t>
            </a:r>
            <a:r>
              <a:rPr lang="en-US" altLang="en-US" sz="1600" u="sng" kern="0" dirty="0">
                <a:solidFill>
                  <a:srgbClr val="000000"/>
                </a:solidFill>
                <a:latin typeface="Arial"/>
              </a:rPr>
              <a:t>top</a:t>
            </a:r>
            <a:r>
              <a:rPr lang="en-US" altLang="en-US" sz="1600" kern="0" dirty="0">
                <a:solidFill>
                  <a:srgbClr val="000000"/>
                </a:solidFill>
                <a:latin typeface="Arial"/>
              </a:rPr>
              <a:t> of the email.  </a:t>
            </a:r>
          </a:p>
          <a:p>
            <a:pPr marL="914400" lvl="2" indent="0" defTabSz="914400">
              <a:buNone/>
            </a:pPr>
            <a:endParaRPr lang="en-US" altLang="en-US" sz="1600" kern="0" dirty="0">
              <a:solidFill>
                <a:srgbClr val="000000"/>
              </a:solidFill>
              <a:latin typeface="Arial"/>
            </a:endParaRPr>
          </a:p>
          <a:p>
            <a:pPr marL="1371600" lvl="2" indent="-457200" defTabSz="914400">
              <a:buFont typeface="Wingdings" panose="05000000000000000000" pitchFamily="2" charset="2"/>
              <a:buChar char="v"/>
            </a:pPr>
            <a:r>
              <a:rPr lang="en-US" altLang="en-US" sz="1600" kern="0" dirty="0">
                <a:solidFill>
                  <a:srgbClr val="000000"/>
                </a:solidFill>
                <a:latin typeface="Arial"/>
              </a:rPr>
              <a:t>If you’re sending out emails with sensitive information to multiple recipients, use the “Blind copy” (“Bcc”) function.</a:t>
            </a:r>
          </a:p>
          <a:p>
            <a:pPr marL="1371600" lvl="2" indent="-457200" defTabSz="914400">
              <a:buFont typeface="Wingdings" panose="05000000000000000000" pitchFamily="2" charset="2"/>
              <a:buChar char="v"/>
            </a:pPr>
            <a:endParaRPr lang="en-US" altLang="en-US" sz="1600" kern="0" dirty="0">
              <a:solidFill>
                <a:srgbClr val="000000"/>
              </a:solidFill>
              <a:latin typeface="Arial"/>
            </a:endParaRPr>
          </a:p>
          <a:p>
            <a:pPr marL="1371600" lvl="2" indent="-457200" defTabSz="914400">
              <a:buFont typeface="Wingdings" panose="05000000000000000000" pitchFamily="2" charset="2"/>
              <a:buChar char="v"/>
            </a:pPr>
            <a:r>
              <a:rPr lang="en-US" altLang="en-US" sz="1600" kern="0" dirty="0">
                <a:solidFill>
                  <a:srgbClr val="000000"/>
                </a:solidFill>
                <a:latin typeface="Arial"/>
              </a:rPr>
              <a:t>When you’re composing, keep in mind the general caution that anything you put in an email could end up on the front page of a newspaper!</a:t>
            </a:r>
          </a:p>
          <a:p>
            <a:pPr marL="857250" lvl="2" indent="0" defTabSz="914400">
              <a:buNone/>
            </a:pPr>
            <a:endParaRPr lang="en-CA" alt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Emails</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53</a:t>
            </a:fld>
            <a:endParaRPr lang="en-US"/>
          </a:p>
        </p:txBody>
      </p:sp>
    </p:spTree>
    <p:extLst>
      <p:ext uri="{BB962C8B-B14F-4D97-AF65-F5344CB8AC3E}">
        <p14:creationId xmlns:p14="http://schemas.microsoft.com/office/powerpoint/2010/main" val="94872992"/>
      </p:ext>
    </p:extLst>
  </p:cSld>
  <p:clrMapOvr>
    <a:masterClrMapping/>
  </p:clrMapOvr>
  <p:transition spd="med">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000" b="1" kern="0" dirty="0">
                <a:solidFill>
                  <a:srgbClr val="000000"/>
                </a:solidFill>
                <a:latin typeface="Arial"/>
              </a:rPr>
              <a:t>Email (cont.):</a:t>
            </a:r>
          </a:p>
          <a:p>
            <a:pPr marL="57150" indent="0" defTabSz="914400">
              <a:buNone/>
            </a:pPr>
            <a:endParaRPr lang="en-US" altLang="en-US" sz="2000" b="1" kern="0" dirty="0">
              <a:solidFill>
                <a:srgbClr val="000000"/>
              </a:solidFill>
              <a:latin typeface="Arial"/>
            </a:endParaRPr>
          </a:p>
          <a:p>
            <a:pPr lvl="2" indent="-285750" defTabSz="914400">
              <a:buFont typeface="Wingdings" panose="05000000000000000000" pitchFamily="2" charset="2"/>
              <a:buChar char="v"/>
            </a:pPr>
            <a:r>
              <a:rPr lang="en-US" altLang="en-US" sz="2000" kern="0" dirty="0">
                <a:solidFill>
                  <a:srgbClr val="000000"/>
                </a:solidFill>
                <a:latin typeface="Arial"/>
              </a:rPr>
              <a:t>Remember that, to the extent that your emails contain information at all relating to Lakehead University, they are potentially accessible to FIPPA requests;</a:t>
            </a:r>
          </a:p>
          <a:p>
            <a:pPr marL="857250" lvl="2" indent="0" defTabSz="914400">
              <a:buNone/>
            </a:pPr>
            <a:endParaRPr lang="en-US" altLang="en-US" sz="2000" kern="0" dirty="0">
              <a:solidFill>
                <a:srgbClr val="000000"/>
              </a:solidFill>
              <a:latin typeface="Arial"/>
            </a:endParaRPr>
          </a:p>
          <a:p>
            <a:pPr lvl="2" indent="-285750" defTabSz="914400">
              <a:buFont typeface="Wingdings" panose="05000000000000000000" pitchFamily="2" charset="2"/>
              <a:buChar char="v"/>
            </a:pPr>
            <a:r>
              <a:rPr lang="en-US" altLang="en-US" sz="2000" u="sng" kern="0" dirty="0">
                <a:solidFill>
                  <a:srgbClr val="000000"/>
                </a:solidFill>
                <a:latin typeface="Arial"/>
              </a:rPr>
              <a:t>Opinions that you express about other people are, as far as FIPPA is concerned, the PI of those other people – and so are potentially accessible by them</a:t>
            </a:r>
            <a:r>
              <a:rPr lang="en-US" altLang="en-US" sz="2000" kern="0" dirty="0">
                <a:solidFill>
                  <a:srgbClr val="000000"/>
                </a:solidFill>
                <a:latin typeface="Arial"/>
              </a:rPr>
              <a:t>;</a:t>
            </a:r>
          </a:p>
          <a:p>
            <a:pPr marL="857250" lvl="2" indent="0" defTabSz="914400">
              <a:buNone/>
            </a:pPr>
            <a:endParaRPr lang="en-US" altLang="en-US" sz="2000" kern="0" dirty="0">
              <a:solidFill>
                <a:srgbClr val="000000"/>
              </a:solidFill>
              <a:latin typeface="Arial"/>
            </a:endParaRPr>
          </a:p>
          <a:p>
            <a:pPr lvl="2" indent="-285750" defTabSz="914400">
              <a:buFont typeface="Wingdings" panose="05000000000000000000" pitchFamily="2" charset="2"/>
              <a:buChar char="v"/>
            </a:pPr>
            <a:r>
              <a:rPr lang="en-US" altLang="en-US" sz="2000" kern="0" dirty="0">
                <a:solidFill>
                  <a:srgbClr val="000000"/>
                </a:solidFill>
                <a:latin typeface="Arial"/>
              </a:rPr>
              <a:t>But, so long as you keep your comments formal, professional, and objective in University business emails, you won’t have anything to worry about.</a:t>
            </a: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IX.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Emails</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54</a:t>
            </a:fld>
            <a:endParaRPr lang="en-US"/>
          </a:p>
        </p:txBody>
      </p:sp>
    </p:spTree>
    <p:extLst>
      <p:ext uri="{BB962C8B-B14F-4D97-AF65-F5344CB8AC3E}">
        <p14:creationId xmlns:p14="http://schemas.microsoft.com/office/powerpoint/2010/main" val="4063654952"/>
      </p:ext>
    </p:extLst>
  </p:cSld>
  <p:clrMapOvr>
    <a:masterClrMapping/>
  </p:clrMapOvr>
  <p:transition spd="med">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800" b="1" u="sng" kern="0" dirty="0">
                <a:solidFill>
                  <a:srgbClr val="000000"/>
                </a:solidFill>
                <a:latin typeface="Arial"/>
              </a:rPr>
              <a:t>Retention of Records</a:t>
            </a:r>
            <a:r>
              <a:rPr lang="en-US" altLang="en-US" sz="2800" b="1" kern="0" dirty="0">
                <a:solidFill>
                  <a:srgbClr val="000000"/>
                </a:solidFill>
                <a:latin typeface="Arial"/>
              </a:rPr>
              <a:t>:</a:t>
            </a:r>
          </a:p>
          <a:p>
            <a:pPr marL="990600" lvl="1" indent="-533400" defTabSz="914400" eaLnBrk="1" hangingPunct="1">
              <a:lnSpc>
                <a:spcPct val="80000"/>
              </a:lnSpc>
              <a:buNone/>
            </a:pPr>
            <a:endParaRPr lang="en-US" altLang="en-US" sz="1800" kern="0" dirty="0">
              <a:solidFill>
                <a:srgbClr val="000000"/>
              </a:solidFill>
              <a:latin typeface="Arial"/>
            </a:endParaRPr>
          </a:p>
          <a:p>
            <a:pPr marL="990600" lvl="1" indent="-533400" defTabSz="914400" eaLnBrk="1" hangingPunct="1">
              <a:lnSpc>
                <a:spcPct val="80000"/>
              </a:lnSpc>
              <a:buNone/>
            </a:pPr>
            <a:r>
              <a:rPr lang="en-US" altLang="en-US" sz="2400" kern="0" dirty="0">
                <a:solidFill>
                  <a:srgbClr val="000000"/>
                </a:solidFill>
                <a:latin typeface="Arial"/>
              </a:rPr>
              <a:t>All records, </a:t>
            </a:r>
            <a:r>
              <a:rPr lang="en-US" altLang="en-US" sz="2400" u="sng" kern="0" dirty="0">
                <a:solidFill>
                  <a:srgbClr val="000000"/>
                </a:solidFill>
                <a:latin typeface="Arial"/>
              </a:rPr>
              <a:t>including email communications</a:t>
            </a:r>
          </a:p>
          <a:p>
            <a:pPr marL="990600" lvl="1" indent="-533400" defTabSz="914400" eaLnBrk="1" hangingPunct="1">
              <a:lnSpc>
                <a:spcPct val="80000"/>
              </a:lnSpc>
              <a:buNone/>
            </a:pPr>
            <a:endParaRPr lang="en-US" altLang="en-US" sz="2400" kern="0" dirty="0">
              <a:solidFill>
                <a:srgbClr val="000000"/>
              </a:solidFill>
              <a:latin typeface="Arial"/>
            </a:endParaRPr>
          </a:p>
          <a:p>
            <a:pPr marL="1371600" lvl="2" indent="-457200" defTabSz="914400" eaLnBrk="1" hangingPunct="1">
              <a:lnSpc>
                <a:spcPct val="80000"/>
              </a:lnSpc>
              <a:buFontTx/>
              <a:buAutoNum type="alphaLcParenR"/>
            </a:pPr>
            <a:r>
              <a:rPr lang="en-US" altLang="en-US" kern="0" dirty="0">
                <a:solidFill>
                  <a:srgbClr val="000000"/>
                </a:solidFill>
                <a:latin typeface="Arial"/>
              </a:rPr>
              <a:t>that carry personal information,</a:t>
            </a:r>
          </a:p>
          <a:p>
            <a:pPr marL="1371600" lvl="2" indent="-457200" defTabSz="914400" eaLnBrk="1" hangingPunct="1">
              <a:lnSpc>
                <a:spcPct val="80000"/>
              </a:lnSpc>
              <a:buFontTx/>
              <a:buAutoNum type="alphaLcParenR"/>
            </a:pPr>
            <a:r>
              <a:rPr lang="en-US" altLang="en-US" kern="0" dirty="0">
                <a:solidFill>
                  <a:srgbClr val="000000"/>
                </a:solidFill>
                <a:latin typeface="Arial"/>
              </a:rPr>
              <a:t>relate to University business, and </a:t>
            </a:r>
          </a:p>
          <a:p>
            <a:pPr marL="1371600" lvl="2" indent="-457200" defTabSz="914400" eaLnBrk="1" hangingPunct="1">
              <a:lnSpc>
                <a:spcPct val="80000"/>
              </a:lnSpc>
              <a:buFontTx/>
              <a:buAutoNum type="alphaLcParenR"/>
            </a:pPr>
            <a:r>
              <a:rPr lang="en-US" altLang="en-US" kern="0" dirty="0">
                <a:solidFill>
                  <a:srgbClr val="000000"/>
                </a:solidFill>
                <a:latin typeface="Arial"/>
              </a:rPr>
              <a:t>have been used,</a:t>
            </a:r>
            <a:r>
              <a:rPr lang="en-US" altLang="en-US" u="sng" kern="0" dirty="0">
                <a:solidFill>
                  <a:srgbClr val="000000"/>
                </a:solidFill>
                <a:latin typeface="Arial"/>
              </a:rPr>
              <a:t> </a:t>
            </a:r>
          </a:p>
          <a:p>
            <a:pPr marL="990600" lvl="1" indent="-533400" defTabSz="914400" eaLnBrk="1" hangingPunct="1">
              <a:lnSpc>
                <a:spcPct val="80000"/>
              </a:lnSpc>
              <a:buFontTx/>
              <a:buAutoNum type="alphaLcParenR"/>
            </a:pPr>
            <a:endParaRPr lang="en-US" altLang="en-US" sz="2400" kern="0" dirty="0">
              <a:solidFill>
                <a:srgbClr val="000000"/>
              </a:solidFill>
              <a:latin typeface="Arial"/>
            </a:endParaRPr>
          </a:p>
          <a:p>
            <a:pPr marL="590550" indent="0" defTabSz="914400" eaLnBrk="1" hangingPunct="1">
              <a:lnSpc>
                <a:spcPct val="80000"/>
              </a:lnSpc>
              <a:buNone/>
            </a:pPr>
            <a:r>
              <a:rPr lang="en-US" altLang="en-US" sz="2400" kern="0" dirty="0">
                <a:solidFill>
                  <a:srgbClr val="000000"/>
                </a:solidFill>
                <a:latin typeface="Arial"/>
              </a:rPr>
              <a:t>must be kept securely for </a:t>
            </a:r>
            <a:r>
              <a:rPr lang="en-US" altLang="en-US" sz="2400" b="1" u="sng" kern="0" dirty="0">
                <a:solidFill>
                  <a:srgbClr val="000000"/>
                </a:solidFill>
                <a:latin typeface="Arial"/>
              </a:rPr>
              <a:t>at least one year</a:t>
            </a:r>
            <a:r>
              <a:rPr lang="en-US" altLang="en-US" sz="2400" kern="0" dirty="0">
                <a:solidFill>
                  <a:srgbClr val="000000"/>
                </a:solidFill>
                <a:latin typeface="Arial"/>
              </a:rPr>
              <a:t> – unless, in each case, the person to whom the personal information relates consents to the records’ earlier disposal.  </a:t>
            </a:r>
          </a:p>
          <a:p>
            <a:pPr marL="57150" indent="0" defTabSz="914400">
              <a:buNone/>
            </a:pPr>
            <a:endParaRPr lang="en-US" altLang="en-US" sz="2000" b="1"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Retention</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55</a:t>
            </a:fld>
            <a:endParaRPr lang="en-US"/>
          </a:p>
        </p:txBody>
      </p:sp>
    </p:spTree>
    <p:extLst>
      <p:ext uri="{BB962C8B-B14F-4D97-AF65-F5344CB8AC3E}">
        <p14:creationId xmlns:p14="http://schemas.microsoft.com/office/powerpoint/2010/main" val="2434541886"/>
      </p:ext>
    </p:extLst>
  </p:cSld>
  <p:clrMapOvr>
    <a:masterClrMapping/>
  </p:clrMapOvr>
  <p:transition spd="med">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800" b="1" u="sng" kern="0" dirty="0">
                <a:solidFill>
                  <a:srgbClr val="000000"/>
                </a:solidFill>
                <a:latin typeface="Arial"/>
              </a:rPr>
              <a:t>Retention of Records (cont.)</a:t>
            </a:r>
            <a:r>
              <a:rPr lang="en-US" altLang="en-US" sz="2800" b="1" kern="0" dirty="0">
                <a:solidFill>
                  <a:srgbClr val="000000"/>
                </a:solidFill>
                <a:latin typeface="Arial"/>
              </a:rPr>
              <a:t>:</a:t>
            </a:r>
          </a:p>
          <a:p>
            <a:pPr marL="990600" lvl="1" indent="-533400" defTabSz="914400" eaLnBrk="1" hangingPunct="1">
              <a:lnSpc>
                <a:spcPct val="80000"/>
              </a:lnSpc>
              <a:buNone/>
            </a:pPr>
            <a:endParaRPr lang="en-US" altLang="en-US" sz="1800" kern="0" dirty="0">
              <a:solidFill>
                <a:srgbClr val="000000"/>
              </a:solidFill>
              <a:latin typeface="Arial"/>
            </a:endParaRPr>
          </a:p>
          <a:p>
            <a:pPr marL="990600" lvl="1" indent="-533400" defTabSz="914400" eaLnBrk="1" hangingPunct="1">
              <a:buFont typeface="Wingdings" panose="05000000000000000000" pitchFamily="2" charset="2"/>
              <a:buChar char="v"/>
            </a:pPr>
            <a:r>
              <a:rPr lang="en-US" altLang="en-US" sz="2000" kern="0" dirty="0">
                <a:solidFill>
                  <a:srgbClr val="000000"/>
                </a:solidFill>
                <a:latin typeface="Arial"/>
              </a:rPr>
              <a:t>Note that in some cases departmental, school, faculty, or University practice or policy, or government regulation or law, may require retention for longer periods.</a:t>
            </a:r>
          </a:p>
          <a:p>
            <a:pPr marL="990600" lvl="1" indent="-533400" defTabSz="914400" eaLnBrk="1" hangingPunct="1">
              <a:buFont typeface="Wingdings" panose="05000000000000000000" pitchFamily="2" charset="2"/>
              <a:buChar char="v"/>
            </a:pPr>
            <a:endParaRPr lang="en-US" altLang="en-US" sz="2000" kern="0" dirty="0">
              <a:solidFill>
                <a:srgbClr val="000000"/>
              </a:solidFill>
              <a:latin typeface="Arial"/>
            </a:endParaRPr>
          </a:p>
          <a:p>
            <a:pPr marL="990600" lvl="1" indent="-533400" defTabSz="914400" eaLnBrk="1" hangingPunct="1">
              <a:buFont typeface="Wingdings" panose="05000000000000000000" pitchFamily="2" charset="2"/>
              <a:buChar char="v"/>
            </a:pPr>
            <a:r>
              <a:rPr lang="en-US" altLang="en-US" sz="2000" kern="0" dirty="0">
                <a:solidFill>
                  <a:srgbClr val="000000"/>
                </a:solidFill>
                <a:latin typeface="Arial"/>
              </a:rPr>
              <a:t>Note, too, that FIPPA makes no stipulation about whether records are retained in hard copy or electronic format – provided that the original information is completely preserved, the original document on which it was recorded can be destroyed.</a:t>
            </a:r>
          </a:p>
          <a:p>
            <a:pPr marL="57150" indent="0" defTabSz="914400">
              <a:buNone/>
            </a:pPr>
            <a:endParaRPr lang="en-US" altLang="en-US" sz="2000" b="1"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Retention</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56</a:t>
            </a:fld>
            <a:endParaRPr lang="en-US"/>
          </a:p>
        </p:txBody>
      </p:sp>
    </p:spTree>
    <p:extLst>
      <p:ext uri="{BB962C8B-B14F-4D97-AF65-F5344CB8AC3E}">
        <p14:creationId xmlns:p14="http://schemas.microsoft.com/office/powerpoint/2010/main" val="3166414370"/>
      </p:ext>
    </p:extLst>
  </p:cSld>
  <p:clrMapOvr>
    <a:masterClrMapping/>
  </p:clrMapOvr>
  <p:transition spd="med">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800" b="1" u="sng" kern="0" dirty="0">
                <a:solidFill>
                  <a:srgbClr val="000000"/>
                </a:solidFill>
                <a:latin typeface="Arial"/>
              </a:rPr>
              <a:t>Retention of Records (cont.)</a:t>
            </a:r>
            <a:r>
              <a:rPr lang="en-US" altLang="en-US" sz="2800" b="1" kern="0" dirty="0">
                <a:solidFill>
                  <a:srgbClr val="000000"/>
                </a:solidFill>
                <a:latin typeface="Arial"/>
              </a:rPr>
              <a:t>:</a:t>
            </a:r>
          </a:p>
          <a:p>
            <a:pPr marL="990600" lvl="1" indent="-533400" defTabSz="914400" eaLnBrk="1" hangingPunct="1">
              <a:lnSpc>
                <a:spcPct val="80000"/>
              </a:lnSpc>
              <a:buNone/>
            </a:pPr>
            <a:endParaRPr lang="en-US" altLang="en-US" sz="1800" kern="0" dirty="0">
              <a:solidFill>
                <a:srgbClr val="000000"/>
              </a:solidFill>
              <a:latin typeface="Arial"/>
            </a:endParaRPr>
          </a:p>
          <a:p>
            <a:pPr lvl="1" defTabSz="914400">
              <a:lnSpc>
                <a:spcPct val="90000"/>
              </a:lnSpc>
              <a:buFont typeface="Wingdings" panose="05000000000000000000" pitchFamily="2" charset="2"/>
              <a:buChar char="v"/>
            </a:pPr>
            <a:r>
              <a:rPr lang="en-US" altLang="en-US" sz="1800" kern="0" dirty="0">
                <a:solidFill>
                  <a:srgbClr val="000000"/>
                </a:solidFill>
                <a:latin typeface="Arial"/>
              </a:rPr>
              <a:t>Each message in your telephone voice mail is considered a “record” under </a:t>
            </a:r>
            <a:r>
              <a:rPr lang="en-US" altLang="en-US" sz="1800" i="1" kern="0" dirty="0">
                <a:solidFill>
                  <a:srgbClr val="000000"/>
                </a:solidFill>
                <a:latin typeface="Arial"/>
              </a:rPr>
              <a:t>FIPPA</a:t>
            </a:r>
            <a:r>
              <a:rPr lang="en-US" altLang="en-US" sz="1800" kern="0" dirty="0">
                <a:solidFill>
                  <a:srgbClr val="000000"/>
                </a:solidFill>
                <a:latin typeface="Arial"/>
              </a:rPr>
              <a:t> – but Lakehead’s telephone answering service will automatically delete voice messages 60 days after you’ve saved them (and up to 99 messages can be </a:t>
            </a:r>
            <a:r>
              <a:rPr lang="en-US" altLang="en-US" sz="1800" kern="0">
                <a:solidFill>
                  <a:srgbClr val="000000"/>
                </a:solidFill>
                <a:latin typeface="Arial"/>
              </a:rPr>
              <a:t>stored).  The </a:t>
            </a:r>
            <a:r>
              <a:rPr lang="en-US" altLang="en-US" sz="1800" kern="0" dirty="0">
                <a:solidFill>
                  <a:srgbClr val="000000"/>
                </a:solidFill>
                <a:latin typeface="Arial"/>
              </a:rPr>
              <a:t>best practice here is to </a:t>
            </a:r>
          </a:p>
          <a:p>
            <a:pPr lvl="1" defTabSz="914400">
              <a:lnSpc>
                <a:spcPct val="90000"/>
              </a:lnSpc>
              <a:buFont typeface="Wingdings" panose="05000000000000000000" pitchFamily="2" charset="2"/>
              <a:buChar char="v"/>
            </a:pPr>
            <a:endParaRPr lang="en-US" altLang="en-US" sz="1800" kern="0" dirty="0">
              <a:solidFill>
                <a:srgbClr val="000000"/>
              </a:solidFill>
              <a:latin typeface="Arial"/>
            </a:endParaRPr>
          </a:p>
          <a:p>
            <a:pPr lvl="2" defTabSz="914400">
              <a:lnSpc>
                <a:spcPct val="90000"/>
              </a:lnSpc>
            </a:pPr>
            <a:r>
              <a:rPr lang="en-US" altLang="en-US" sz="1800" kern="0" dirty="0">
                <a:solidFill>
                  <a:srgbClr val="000000"/>
                </a:solidFill>
                <a:latin typeface="Arial"/>
              </a:rPr>
              <a:t>transcribe into a notebook or file a summary of each message; </a:t>
            </a:r>
          </a:p>
          <a:p>
            <a:pPr lvl="2" defTabSz="914400">
              <a:lnSpc>
                <a:spcPct val="90000"/>
              </a:lnSpc>
            </a:pPr>
            <a:endParaRPr lang="en-US" altLang="en-US" sz="1800" kern="0" dirty="0">
              <a:solidFill>
                <a:srgbClr val="000000"/>
              </a:solidFill>
              <a:latin typeface="Arial"/>
            </a:endParaRPr>
          </a:p>
          <a:p>
            <a:pPr lvl="3" defTabSz="914400">
              <a:lnSpc>
                <a:spcPct val="90000"/>
              </a:lnSpc>
            </a:pPr>
            <a:r>
              <a:rPr lang="en-US" altLang="en-US" sz="1800" kern="0" dirty="0">
                <a:solidFill>
                  <a:srgbClr val="000000"/>
                </a:solidFill>
                <a:latin typeface="Arial"/>
              </a:rPr>
              <a:t>If the summary carries personal information relating to University business that is used, it too must be preserved for at least one year.</a:t>
            </a:r>
            <a:endParaRPr lang="en-US" altLang="en-US" sz="1800" b="1" kern="0" dirty="0">
              <a:solidFill>
                <a:srgbClr val="000000"/>
              </a:solidFill>
              <a:latin typeface="Arial"/>
            </a:endParaRPr>
          </a:p>
          <a:p>
            <a:pPr lvl="2" defTabSz="914400">
              <a:lnSpc>
                <a:spcPct val="90000"/>
              </a:lnSpc>
            </a:pPr>
            <a:endParaRPr lang="en-US" altLang="en-US" sz="1800" kern="0" dirty="0">
              <a:solidFill>
                <a:srgbClr val="000000"/>
              </a:solidFill>
              <a:latin typeface="Arial"/>
            </a:endParaRPr>
          </a:p>
          <a:p>
            <a:pPr lvl="2" defTabSz="914400">
              <a:lnSpc>
                <a:spcPct val="90000"/>
              </a:lnSpc>
            </a:pPr>
            <a:r>
              <a:rPr lang="en-US" altLang="en-US" sz="1800" kern="0" dirty="0">
                <a:solidFill>
                  <a:srgbClr val="000000"/>
                </a:solidFill>
                <a:latin typeface="Arial"/>
              </a:rPr>
              <a:t>OR to arrange with TSC to have your voicemail transferred to email. </a:t>
            </a:r>
          </a:p>
          <a:p>
            <a:pPr lvl="1" defTabSz="914400">
              <a:lnSpc>
                <a:spcPct val="90000"/>
              </a:lnSpc>
              <a:buFont typeface="Wingdings" panose="05000000000000000000" pitchFamily="2" charset="2"/>
              <a:buChar char="v"/>
            </a:pPr>
            <a:endParaRPr lang="en-US" altLang="en-US" sz="2000"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Retention</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57</a:t>
            </a:fld>
            <a:endParaRPr lang="en-US"/>
          </a:p>
        </p:txBody>
      </p:sp>
    </p:spTree>
    <p:extLst>
      <p:ext uri="{BB962C8B-B14F-4D97-AF65-F5344CB8AC3E}">
        <p14:creationId xmlns:p14="http://schemas.microsoft.com/office/powerpoint/2010/main" val="3959044170"/>
      </p:ext>
    </p:extLst>
  </p:cSld>
  <p:clrMapOvr>
    <a:masterClrMapping/>
  </p:clrMapOvr>
  <p:transition spd="med">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400" b="1" u="sng" kern="0" dirty="0">
                <a:solidFill>
                  <a:srgbClr val="000000"/>
                </a:solidFill>
                <a:latin typeface="Arial"/>
              </a:rPr>
              <a:t>Retention of Records (cont.)</a:t>
            </a:r>
            <a:r>
              <a:rPr lang="en-US" altLang="en-US" sz="2400" b="1" kern="0" dirty="0">
                <a:solidFill>
                  <a:srgbClr val="000000"/>
                </a:solidFill>
                <a:latin typeface="Arial"/>
              </a:rPr>
              <a:t>:</a:t>
            </a:r>
          </a:p>
          <a:p>
            <a:pPr marL="635000" indent="0" defTabSz="914400">
              <a:lnSpc>
                <a:spcPct val="90000"/>
              </a:lnSpc>
              <a:buNone/>
            </a:pPr>
            <a:endParaRPr lang="en-US" altLang="en-US" sz="2400" b="1" kern="0" dirty="0">
              <a:solidFill>
                <a:srgbClr val="000000"/>
              </a:solidFill>
              <a:latin typeface="Arial"/>
            </a:endParaRPr>
          </a:p>
          <a:p>
            <a:pPr marL="635000" indent="0" defTabSz="914400">
              <a:lnSpc>
                <a:spcPct val="90000"/>
              </a:lnSpc>
              <a:buNone/>
            </a:pPr>
            <a:r>
              <a:rPr lang="en-US" altLang="en-US" sz="2000" u="sng" kern="0" dirty="0">
                <a:solidFill>
                  <a:srgbClr val="000000"/>
                </a:solidFill>
                <a:latin typeface="Arial"/>
              </a:rPr>
              <a:t>Non-Personal Records of Significance to the University’s Operations</a:t>
            </a:r>
            <a:r>
              <a:rPr lang="en-US" altLang="en-US" sz="2000" kern="0" dirty="0">
                <a:solidFill>
                  <a:srgbClr val="000000"/>
                </a:solidFill>
                <a:latin typeface="Arial"/>
              </a:rPr>
              <a:t>:  </a:t>
            </a:r>
          </a:p>
          <a:p>
            <a:pPr marL="635000" indent="0" defTabSz="914400">
              <a:lnSpc>
                <a:spcPct val="90000"/>
              </a:lnSpc>
              <a:buNone/>
            </a:pPr>
            <a:endParaRPr lang="en-US" altLang="en-US" sz="2000" kern="0" dirty="0">
              <a:solidFill>
                <a:srgbClr val="000000"/>
              </a:solidFill>
              <a:latin typeface="Arial"/>
            </a:endParaRPr>
          </a:p>
          <a:p>
            <a:pPr marL="635000" indent="0" defTabSz="914400">
              <a:lnSpc>
                <a:spcPct val="90000"/>
              </a:lnSpc>
              <a:buNone/>
            </a:pPr>
            <a:r>
              <a:rPr lang="en-US" altLang="en-US" sz="2000" i="1" kern="0" dirty="0">
                <a:solidFill>
                  <a:srgbClr val="000000"/>
                </a:solidFill>
                <a:latin typeface="Arial"/>
              </a:rPr>
              <a:t>FIPPA</a:t>
            </a:r>
            <a:r>
              <a:rPr lang="en-US" altLang="en-US" sz="2000" kern="0" dirty="0">
                <a:solidFill>
                  <a:srgbClr val="000000"/>
                </a:solidFill>
                <a:latin typeface="Arial"/>
              </a:rPr>
              <a:t> imposes NO period of retention on records that do NOT carry personal information </a:t>
            </a:r>
          </a:p>
          <a:p>
            <a:pPr marL="635000" indent="0" defTabSz="914400">
              <a:lnSpc>
                <a:spcPct val="90000"/>
              </a:lnSpc>
              <a:buNone/>
            </a:pPr>
            <a:endParaRPr lang="en-US" altLang="en-US" sz="2000" kern="0" dirty="0">
              <a:solidFill>
                <a:srgbClr val="000000"/>
              </a:solidFill>
              <a:latin typeface="Arial"/>
            </a:endParaRPr>
          </a:p>
          <a:p>
            <a:pPr marL="1035050" lvl="1" indent="0" defTabSz="914400">
              <a:lnSpc>
                <a:spcPct val="90000"/>
              </a:lnSpc>
              <a:buNone/>
            </a:pPr>
            <a:r>
              <a:rPr lang="en-US" altLang="en-US" sz="2000" kern="0" dirty="0">
                <a:solidFill>
                  <a:srgbClr val="000000"/>
                </a:solidFill>
                <a:latin typeface="Arial"/>
              </a:rPr>
              <a:t>– but some records in this category, which can be generally classified as official University records and which serve important business functions, such as supporting program delivery or policy development, or dealing with legal, financial, and other needs, do nevertheless have sensitive information that may have to be preserved for some time.  Check with your department, school, or faculty.</a:t>
            </a:r>
          </a:p>
          <a:p>
            <a:pPr marL="990600" lvl="1" indent="-533400" defTabSz="914400" eaLnBrk="1" hangingPunct="1">
              <a:lnSpc>
                <a:spcPct val="80000"/>
              </a:lnSpc>
              <a:buNone/>
            </a:pPr>
            <a:endParaRPr lang="en-US" altLang="en-US" sz="1800"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Retention</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58</a:t>
            </a:fld>
            <a:endParaRPr lang="en-US"/>
          </a:p>
        </p:txBody>
      </p:sp>
    </p:spTree>
    <p:extLst>
      <p:ext uri="{BB962C8B-B14F-4D97-AF65-F5344CB8AC3E}">
        <p14:creationId xmlns:p14="http://schemas.microsoft.com/office/powerpoint/2010/main" val="4216052522"/>
      </p:ext>
    </p:extLst>
  </p:cSld>
  <p:clrMapOvr>
    <a:masterClrMapping/>
  </p:clrMapOvr>
  <p:transition spd="med">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400" b="1" u="sng" kern="0" dirty="0">
                <a:solidFill>
                  <a:srgbClr val="000000"/>
                </a:solidFill>
                <a:latin typeface="Arial"/>
              </a:rPr>
              <a:t>Retention of Records (cont.)</a:t>
            </a:r>
            <a:r>
              <a:rPr lang="en-US" altLang="en-US" sz="2400" b="1" kern="0" dirty="0">
                <a:solidFill>
                  <a:srgbClr val="000000"/>
                </a:solidFill>
                <a:latin typeface="Arial"/>
              </a:rPr>
              <a:t>:</a:t>
            </a:r>
          </a:p>
          <a:p>
            <a:pPr marL="635000" indent="0" defTabSz="914400" eaLnBrk="1" hangingPunct="1">
              <a:buNone/>
            </a:pPr>
            <a:endParaRPr lang="en-US" altLang="en-US" sz="2400" u="sng" kern="0" dirty="0">
              <a:solidFill>
                <a:srgbClr val="000000"/>
              </a:solidFill>
              <a:latin typeface="Arial"/>
            </a:endParaRPr>
          </a:p>
          <a:p>
            <a:pPr marL="635000" indent="0" defTabSz="914400" eaLnBrk="1" hangingPunct="1">
              <a:buNone/>
            </a:pPr>
            <a:r>
              <a:rPr lang="en-US" altLang="en-US" sz="2800" u="sng" kern="0" dirty="0">
                <a:solidFill>
                  <a:srgbClr val="000000"/>
                </a:solidFill>
                <a:latin typeface="Arial"/>
              </a:rPr>
              <a:t>Transitory Records</a:t>
            </a:r>
            <a:r>
              <a:rPr lang="en-US" altLang="en-US" sz="2800" kern="0" dirty="0">
                <a:solidFill>
                  <a:srgbClr val="000000"/>
                </a:solidFill>
                <a:latin typeface="Arial"/>
              </a:rPr>
              <a:t>:  Records that have only limited, temporary significance or applicability are generally classified as “transitory records.”  They are NOT protected by </a:t>
            </a:r>
            <a:r>
              <a:rPr lang="en-US" altLang="en-US" sz="2800" i="1" kern="0" dirty="0">
                <a:solidFill>
                  <a:srgbClr val="000000"/>
                </a:solidFill>
                <a:latin typeface="Arial"/>
              </a:rPr>
              <a:t>FIPPA</a:t>
            </a:r>
            <a:r>
              <a:rPr lang="en-US" altLang="en-US" sz="2800" kern="0" dirty="0">
                <a:solidFill>
                  <a:srgbClr val="000000"/>
                </a:solidFill>
                <a:latin typeface="Arial"/>
              </a:rPr>
              <a:t> or other laws, regulations, or University policies and should be disposed of as soon as their usefulness has ended.</a:t>
            </a:r>
            <a:endParaRPr lang="en-US" altLang="en-US" sz="2800" b="1"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Retention</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59</a:t>
            </a:fld>
            <a:endParaRPr lang="en-US"/>
          </a:p>
        </p:txBody>
      </p:sp>
    </p:spTree>
    <p:extLst>
      <p:ext uri="{BB962C8B-B14F-4D97-AF65-F5344CB8AC3E}">
        <p14:creationId xmlns:p14="http://schemas.microsoft.com/office/powerpoint/2010/main" val="2567664452"/>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508000" y="1355725"/>
            <a:ext cx="8188325" cy="4686300"/>
          </a:xfrm>
        </p:spPr>
        <p:txBody>
          <a:bodyPr/>
          <a:lstStyle/>
          <a:p>
            <a:pPr marL="609600" lvl="0" indent="-609600" defTabSz="914400" eaLnBrk="1" hangingPunct="1">
              <a:spcBef>
                <a:spcPct val="0"/>
              </a:spcBef>
              <a:buNone/>
              <a:defRPr/>
            </a:pPr>
            <a:endParaRPr lang="en-CA" sz="2800" i="1" kern="0" dirty="0">
              <a:solidFill>
                <a:srgbClr val="000000"/>
              </a:solidFill>
              <a:latin typeface="Arial"/>
              <a:ea typeface="+mn-ea"/>
            </a:endParaRPr>
          </a:p>
          <a:p>
            <a:pPr marL="609600" lvl="0" indent="-609600" defTabSz="914400" eaLnBrk="1" hangingPunct="1">
              <a:lnSpc>
                <a:spcPct val="90000"/>
              </a:lnSpc>
              <a:buNone/>
              <a:defRPr/>
            </a:pPr>
            <a:r>
              <a:rPr lang="en-CA" sz="2000" u="sng" kern="0" dirty="0">
                <a:solidFill>
                  <a:srgbClr val="000000"/>
                </a:solidFill>
                <a:latin typeface="Arial"/>
                <a:ea typeface="+mn-ea"/>
              </a:rPr>
              <a:t>Personal Information (section 2(1))</a:t>
            </a:r>
            <a:r>
              <a:rPr lang="en-CA" sz="2000" kern="0" dirty="0">
                <a:solidFill>
                  <a:srgbClr val="000000"/>
                </a:solidFill>
                <a:latin typeface="Arial"/>
                <a:ea typeface="+mn-ea"/>
              </a:rPr>
              <a:t>:  </a:t>
            </a:r>
          </a:p>
          <a:p>
            <a:pPr marL="609600" lvl="0" indent="-609600" defTabSz="914400" eaLnBrk="1" hangingPunct="1">
              <a:lnSpc>
                <a:spcPct val="90000"/>
              </a:lnSpc>
              <a:buNone/>
              <a:defRPr/>
            </a:pPr>
            <a:r>
              <a:rPr lang="en-CA" sz="1600" kern="0" dirty="0">
                <a:solidFill>
                  <a:srgbClr val="000000"/>
                </a:solidFill>
                <a:latin typeface="Arial"/>
                <a:ea typeface="+mn-ea"/>
              </a:rPr>
              <a:t> </a:t>
            </a:r>
          </a:p>
          <a:p>
            <a:pPr marL="609600" lvl="0" indent="-609600" defTabSz="914400" eaLnBrk="1" hangingPunct="1">
              <a:lnSpc>
                <a:spcPct val="90000"/>
              </a:lnSpc>
              <a:buNone/>
              <a:defRPr/>
            </a:pPr>
            <a:r>
              <a:rPr lang="en-CA" sz="1600" kern="0" dirty="0">
                <a:solidFill>
                  <a:srgbClr val="000000"/>
                </a:solidFill>
                <a:latin typeface="Arial"/>
                <a:ea typeface="+mn-ea"/>
              </a:rPr>
              <a:t>its distinguishing feature is:  </a:t>
            </a:r>
            <a:r>
              <a:rPr lang="en-CA" sz="1600" b="1" u="sng" kern="0" dirty="0">
                <a:solidFill>
                  <a:srgbClr val="000000"/>
                </a:solidFill>
                <a:latin typeface="Arial"/>
                <a:ea typeface="+mn-ea"/>
              </a:rPr>
              <a:t>IDENTIFIABILITY</a:t>
            </a:r>
            <a:r>
              <a:rPr lang="en-CA" sz="1600" kern="0" dirty="0">
                <a:solidFill>
                  <a:srgbClr val="000000"/>
                </a:solidFill>
                <a:latin typeface="Arial"/>
                <a:ea typeface="+mn-ea"/>
              </a:rPr>
              <a:t> – </a:t>
            </a:r>
            <a:r>
              <a:rPr lang="en-CA" sz="1600" i="1" kern="0" dirty="0">
                <a:solidFill>
                  <a:srgbClr val="000000"/>
                </a:solidFill>
                <a:latin typeface="Arial"/>
                <a:ea typeface="+mn-ea"/>
              </a:rPr>
              <a:t>FIPPA</a:t>
            </a:r>
            <a:r>
              <a:rPr lang="en-CA" sz="1600" kern="0" dirty="0">
                <a:solidFill>
                  <a:srgbClr val="000000"/>
                </a:solidFill>
                <a:latin typeface="Arial"/>
                <a:ea typeface="+mn-ea"/>
              </a:rPr>
              <a:t> considers information </a:t>
            </a:r>
            <a:r>
              <a:rPr lang="en-CA" sz="1600" u="sng" kern="0" dirty="0">
                <a:solidFill>
                  <a:srgbClr val="000000"/>
                </a:solidFill>
                <a:latin typeface="Arial"/>
                <a:ea typeface="+mn-ea"/>
              </a:rPr>
              <a:t>personal</a:t>
            </a:r>
            <a:r>
              <a:rPr lang="en-CA" sz="1600" kern="0" dirty="0">
                <a:solidFill>
                  <a:srgbClr val="000000"/>
                </a:solidFill>
                <a:latin typeface="Arial"/>
                <a:ea typeface="+mn-ea"/>
              </a:rPr>
              <a:t> if it makes a person </a:t>
            </a:r>
            <a:r>
              <a:rPr lang="en-CA" sz="1600" u="sng" kern="0" dirty="0">
                <a:solidFill>
                  <a:srgbClr val="000000"/>
                </a:solidFill>
                <a:latin typeface="Arial"/>
                <a:ea typeface="+mn-ea"/>
              </a:rPr>
              <a:t>identifiable</a:t>
            </a:r>
            <a:r>
              <a:rPr lang="en-CA" sz="1600" kern="0" dirty="0">
                <a:solidFill>
                  <a:srgbClr val="000000"/>
                </a:solidFill>
                <a:latin typeface="Arial"/>
                <a:ea typeface="+mn-ea"/>
              </a:rPr>
              <a:t> either</a:t>
            </a:r>
          </a:p>
          <a:p>
            <a:pPr marL="609600" lvl="0" indent="-609600" defTabSz="914400" eaLnBrk="1" hangingPunct="1">
              <a:lnSpc>
                <a:spcPct val="90000"/>
              </a:lnSpc>
              <a:buFont typeface="Wingdings" panose="05000000000000000000" pitchFamily="2" charset="2"/>
              <a:buChar char="v"/>
              <a:defRPr/>
            </a:pPr>
            <a:endParaRPr lang="en-CA" sz="1600" kern="0" dirty="0">
              <a:solidFill>
                <a:srgbClr val="000000"/>
              </a:solidFill>
              <a:latin typeface="Arial"/>
              <a:ea typeface="+mn-ea"/>
            </a:endParaRPr>
          </a:p>
          <a:p>
            <a:pPr marL="990600" lvl="1" indent="-533400" defTabSz="914400" eaLnBrk="1" hangingPunct="1">
              <a:lnSpc>
                <a:spcPct val="90000"/>
              </a:lnSpc>
              <a:buFont typeface="Wingdings" panose="05000000000000000000" pitchFamily="2" charset="2"/>
              <a:buAutoNum type="arabicParenR"/>
              <a:defRPr/>
            </a:pPr>
            <a:r>
              <a:rPr lang="en-CA" sz="1600" b="1" kern="0" dirty="0">
                <a:solidFill>
                  <a:srgbClr val="000000"/>
                </a:solidFill>
                <a:latin typeface="Arial"/>
              </a:rPr>
              <a:t>Directly</a:t>
            </a:r>
            <a:r>
              <a:rPr lang="en-CA" sz="1600" kern="0" dirty="0">
                <a:solidFill>
                  <a:srgbClr val="000000"/>
                </a:solidFill>
                <a:latin typeface="Arial"/>
              </a:rPr>
              <a:t> (by, e.g., use of personal names, addresses, etc.)</a:t>
            </a:r>
          </a:p>
          <a:p>
            <a:pPr marL="1371600" lvl="2" indent="-457200" defTabSz="914400" eaLnBrk="1" hangingPunct="1">
              <a:lnSpc>
                <a:spcPct val="90000"/>
              </a:lnSpc>
              <a:buNone/>
              <a:defRPr/>
            </a:pPr>
            <a:r>
              <a:rPr lang="en-CA" sz="1600" kern="0" dirty="0">
                <a:solidFill>
                  <a:srgbClr val="000000"/>
                </a:solidFill>
                <a:latin typeface="Arial"/>
              </a:rPr>
              <a:t>Or</a:t>
            </a:r>
          </a:p>
          <a:p>
            <a:pPr marL="990600" lvl="1" indent="-533400" defTabSz="914400" eaLnBrk="1" hangingPunct="1">
              <a:lnSpc>
                <a:spcPct val="90000"/>
              </a:lnSpc>
              <a:buFont typeface="Wingdings" panose="05000000000000000000" pitchFamily="2" charset="2"/>
              <a:buAutoNum type="arabicParenR" startAt="2"/>
              <a:defRPr/>
            </a:pPr>
            <a:r>
              <a:rPr lang="en-CA" sz="1600" b="1" kern="0" dirty="0">
                <a:solidFill>
                  <a:srgbClr val="000000"/>
                </a:solidFill>
                <a:latin typeface="Arial"/>
              </a:rPr>
              <a:t>Indirectly</a:t>
            </a:r>
            <a:r>
              <a:rPr lang="en-CA" sz="1600" kern="0" dirty="0">
                <a:solidFill>
                  <a:srgbClr val="000000"/>
                </a:solidFill>
                <a:latin typeface="Arial"/>
              </a:rPr>
              <a:t> (by provision of contextual information that could make the individual identifiable, even without naming him or her, to some person or group)</a:t>
            </a:r>
          </a:p>
          <a:p>
            <a:pPr marL="990600" lvl="1" indent="-533400" defTabSz="914400" eaLnBrk="1" hangingPunct="1">
              <a:lnSpc>
                <a:spcPct val="90000"/>
              </a:lnSpc>
              <a:buFont typeface="Wingdings" panose="05000000000000000000" pitchFamily="2" charset="2"/>
              <a:buAutoNum type="arabicParenR" startAt="2"/>
              <a:defRPr/>
            </a:pPr>
            <a:endParaRPr lang="en-CA" sz="1600"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defRPr/>
            </a:pPr>
            <a:r>
              <a:rPr lang="en-CA" sz="1600" kern="0" dirty="0">
                <a:solidFill>
                  <a:srgbClr val="000000"/>
                </a:solidFill>
                <a:latin typeface="Arial"/>
                <a:ea typeface="+mn-ea"/>
              </a:rPr>
              <a:t>Includes photographic/digital/audio recordings</a:t>
            </a:r>
          </a:p>
          <a:p>
            <a:pPr marL="990600" lvl="1" indent="-533400" defTabSz="914400" eaLnBrk="1" hangingPunct="1">
              <a:lnSpc>
                <a:spcPct val="90000"/>
              </a:lnSpc>
              <a:buFont typeface="Wingdings" panose="05000000000000000000" pitchFamily="2" charset="2"/>
              <a:buAutoNum type="arabicParenR" startAt="2"/>
              <a:defRPr/>
            </a:pPr>
            <a:endParaRPr lang="en-CA" sz="1600"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defRPr/>
            </a:pPr>
            <a:r>
              <a:rPr lang="en-CA" sz="1600" kern="0" dirty="0">
                <a:solidFill>
                  <a:srgbClr val="000000"/>
                </a:solidFill>
                <a:latin typeface="Arial"/>
                <a:ea typeface="+mn-ea"/>
              </a:rPr>
              <a:t>It follows that, to the extent that identification is stripped out of personal information, that information ceases to be personal under </a:t>
            </a:r>
            <a:r>
              <a:rPr lang="en-CA" sz="1600" i="1" kern="0" dirty="0">
                <a:solidFill>
                  <a:srgbClr val="000000"/>
                </a:solidFill>
                <a:latin typeface="Arial"/>
                <a:ea typeface="+mn-ea"/>
              </a:rPr>
              <a:t>FIPPA</a:t>
            </a:r>
            <a:endParaRPr lang="en-US" sz="1600" i="1" kern="0" dirty="0">
              <a:solidFill>
                <a:srgbClr val="000000"/>
              </a:solidFill>
              <a:latin typeface="Arial"/>
              <a:ea typeface="+mn-ea"/>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a:t>
            </a:fld>
            <a:endParaRPr lang="en-US"/>
          </a:p>
        </p:txBody>
      </p:sp>
    </p:spTree>
    <p:extLst>
      <p:ext uri="{BB962C8B-B14F-4D97-AF65-F5344CB8AC3E}">
        <p14:creationId xmlns:p14="http://schemas.microsoft.com/office/powerpoint/2010/main" val="962360859"/>
      </p:ext>
    </p:extLst>
  </p:cSld>
  <p:clrMapOvr>
    <a:masterClrMapping/>
  </p:clrMapOvr>
  <p:transition spd="med">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57150" indent="0" defTabSz="914400">
              <a:buNone/>
            </a:pPr>
            <a:r>
              <a:rPr lang="en-US" altLang="en-US" sz="2400" b="1" u="sng" kern="0" dirty="0">
                <a:solidFill>
                  <a:srgbClr val="000000"/>
                </a:solidFill>
                <a:latin typeface="Arial"/>
              </a:rPr>
              <a:t>Retention of Records (cont.)</a:t>
            </a:r>
            <a:r>
              <a:rPr lang="en-US" altLang="en-US" sz="2400" b="1" kern="0" dirty="0">
                <a:solidFill>
                  <a:srgbClr val="000000"/>
                </a:solidFill>
                <a:latin typeface="Arial"/>
              </a:rPr>
              <a:t>:</a:t>
            </a:r>
          </a:p>
          <a:p>
            <a:pPr marL="635000" indent="-577850" defTabSz="914400" eaLnBrk="1" hangingPunct="1">
              <a:buNone/>
            </a:pPr>
            <a:r>
              <a:rPr lang="en-US" altLang="en-US" sz="2400" kern="0" dirty="0">
                <a:solidFill>
                  <a:srgbClr val="000000"/>
                </a:solidFill>
                <a:latin typeface="Arial"/>
              </a:rPr>
              <a:t>Transitory records include (but are not limited to): </a:t>
            </a:r>
          </a:p>
          <a:p>
            <a:pPr marL="927100" lvl="1" indent="-412750" defTabSz="914400">
              <a:buFontTx/>
              <a:buChar char="–"/>
            </a:pPr>
            <a:r>
              <a:rPr lang="en-US" altLang="en-US" sz="2400" kern="0" dirty="0">
                <a:solidFill>
                  <a:srgbClr val="000000"/>
                </a:solidFill>
                <a:latin typeface="Arial"/>
              </a:rPr>
              <a:t>Redundant duplicates of other documents;</a:t>
            </a:r>
          </a:p>
          <a:p>
            <a:pPr marL="927100" lvl="1" indent="-412750" defTabSz="914400">
              <a:buFontTx/>
              <a:buChar char="–"/>
            </a:pPr>
            <a:r>
              <a:rPr lang="en-US" altLang="en-US" sz="2400" kern="0" dirty="0">
                <a:solidFill>
                  <a:srgbClr val="000000"/>
                </a:solidFill>
                <a:latin typeface="Arial"/>
              </a:rPr>
              <a:t>Rough notes superseded by a final document;</a:t>
            </a:r>
          </a:p>
          <a:p>
            <a:pPr marL="927100" lvl="1" indent="-412750" defTabSz="914400">
              <a:buFontTx/>
              <a:buChar char="–"/>
            </a:pPr>
            <a:r>
              <a:rPr lang="en-US" altLang="en-US" sz="2400" kern="0" dirty="0">
                <a:solidFill>
                  <a:srgbClr val="000000"/>
                </a:solidFill>
                <a:latin typeface="Arial"/>
              </a:rPr>
              <a:t>Appointments and meeting schedules;</a:t>
            </a:r>
          </a:p>
          <a:p>
            <a:pPr marL="927100" lvl="1" indent="-412750" defTabSz="914400">
              <a:buFontTx/>
              <a:buChar char="–"/>
            </a:pPr>
            <a:r>
              <a:rPr lang="en-US" altLang="en-US" sz="2400" kern="0" dirty="0">
                <a:solidFill>
                  <a:srgbClr val="000000"/>
                </a:solidFill>
                <a:latin typeface="Arial"/>
              </a:rPr>
              <a:t>Communications bulletins;</a:t>
            </a:r>
          </a:p>
          <a:p>
            <a:pPr marL="927100" lvl="1" indent="-412750" defTabSz="914400">
              <a:buFontTx/>
              <a:buChar char="–"/>
            </a:pPr>
            <a:r>
              <a:rPr lang="en-US" altLang="en-US" sz="2400" kern="0" dirty="0">
                <a:solidFill>
                  <a:srgbClr val="000000"/>
                </a:solidFill>
                <a:latin typeface="Arial"/>
              </a:rPr>
              <a:t>Unsolicited advertising materials;</a:t>
            </a:r>
          </a:p>
          <a:p>
            <a:pPr marL="927100" lvl="1" indent="-412750" defTabSz="914400">
              <a:buFontTx/>
              <a:buChar char="–"/>
            </a:pPr>
            <a:r>
              <a:rPr lang="en-US" altLang="en-US" sz="2400" kern="0" dirty="0">
                <a:solidFill>
                  <a:srgbClr val="000000"/>
                </a:solidFill>
                <a:latin typeface="Arial"/>
              </a:rPr>
              <a:t>Email, phone, and other messages that do not relate to University business (e.g. spam!).</a:t>
            </a:r>
          </a:p>
          <a:p>
            <a:pPr marL="635000" indent="0" defTabSz="914400" eaLnBrk="1" hangingPunct="1">
              <a:buNone/>
            </a:pPr>
            <a:endParaRPr lang="en-US" altLang="en-US" sz="2400" u="sng"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Retention</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60</a:t>
            </a:fld>
            <a:endParaRPr lang="en-US"/>
          </a:p>
        </p:txBody>
      </p:sp>
    </p:spTree>
    <p:extLst>
      <p:ext uri="{BB962C8B-B14F-4D97-AF65-F5344CB8AC3E}">
        <p14:creationId xmlns:p14="http://schemas.microsoft.com/office/powerpoint/2010/main" val="3281392961"/>
      </p:ext>
    </p:extLst>
  </p:cSld>
  <p:clrMapOvr>
    <a:masterClrMapping/>
  </p:clrMapOvr>
  <p:transition spd="med">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457200" lvl="1" indent="0" defTabSz="914400" eaLnBrk="1" hangingPunct="1">
              <a:buNone/>
            </a:pPr>
            <a:r>
              <a:rPr lang="en-US" altLang="en-US" sz="2400" kern="0" dirty="0">
                <a:solidFill>
                  <a:srgbClr val="000000"/>
                </a:solidFill>
                <a:latin typeface="Arial"/>
              </a:rPr>
              <a:t>Reasonable steps to protect the security and confidentiality of PI should be taken throughout the destruction process.  </a:t>
            </a:r>
          </a:p>
          <a:p>
            <a:pPr marL="990600" lvl="1" indent="-533400" defTabSz="914400" eaLnBrk="1" hangingPunct="1">
              <a:buFontTx/>
              <a:buAutoNum type="alphaLcParenR"/>
            </a:pPr>
            <a:endParaRPr lang="en-US" altLang="en-US" sz="2400" kern="0" dirty="0">
              <a:solidFill>
                <a:srgbClr val="000000"/>
              </a:solidFill>
              <a:latin typeface="Arial"/>
            </a:endParaRPr>
          </a:p>
          <a:p>
            <a:pPr marL="1371600" lvl="2" indent="-457200" defTabSz="914400" eaLnBrk="1" hangingPunct="1">
              <a:buFont typeface="Wingdings" panose="05000000000000000000" pitchFamily="2" charset="2"/>
              <a:buChar char="v"/>
            </a:pPr>
            <a:r>
              <a:rPr lang="en-US" altLang="en-US" sz="1800" kern="0" dirty="0">
                <a:solidFill>
                  <a:srgbClr val="000000"/>
                </a:solidFill>
                <a:latin typeface="Arial"/>
              </a:rPr>
              <a:t>Ideally hard copy documents should be confidentially shredded, and </a:t>
            </a:r>
          </a:p>
          <a:p>
            <a:pPr marL="1371600" lvl="2" indent="-457200" defTabSz="914400" eaLnBrk="1" hangingPunct="1">
              <a:buFont typeface="Wingdings" panose="05000000000000000000" pitchFamily="2" charset="2"/>
              <a:buChar char="v"/>
            </a:pPr>
            <a:endParaRPr lang="en-US" altLang="en-US" sz="1800" kern="0" dirty="0">
              <a:solidFill>
                <a:srgbClr val="000000"/>
              </a:solidFill>
              <a:latin typeface="Arial"/>
            </a:endParaRPr>
          </a:p>
          <a:p>
            <a:pPr marL="1371600" lvl="2" indent="-457200" defTabSz="914400" eaLnBrk="1" hangingPunct="1">
              <a:buFont typeface="Wingdings" panose="05000000000000000000" pitchFamily="2" charset="2"/>
              <a:buChar char="v"/>
            </a:pPr>
            <a:r>
              <a:rPr lang="en-US" altLang="en-US" sz="1800" kern="0" dirty="0">
                <a:solidFill>
                  <a:srgbClr val="000000"/>
                </a:solidFill>
                <a:latin typeface="Arial"/>
              </a:rPr>
              <a:t>make sure that electronic documents have not been left in your computer’s trash file, but “double” deleted.</a:t>
            </a:r>
          </a:p>
          <a:p>
            <a:pPr marL="914400" lvl="2" indent="0" defTabSz="914400" eaLnBrk="1" hangingPunct="1">
              <a:buNone/>
            </a:pPr>
            <a:endParaRPr lang="en-US" altLang="en-US" sz="1800" kern="0" dirty="0">
              <a:solidFill>
                <a:srgbClr val="000000"/>
              </a:solidFill>
              <a:latin typeface="Arial"/>
            </a:endParaRPr>
          </a:p>
          <a:p>
            <a:pPr marL="1371600" lvl="2" indent="-457200" defTabSz="914400" eaLnBrk="1" hangingPunct="1">
              <a:buFont typeface="Wingdings" panose="05000000000000000000" pitchFamily="2" charset="2"/>
              <a:buChar char="v"/>
            </a:pPr>
            <a:r>
              <a:rPr lang="en-CA" altLang="en-US" sz="1800" kern="0" dirty="0">
                <a:solidFill>
                  <a:srgbClr val="000000"/>
                </a:solidFill>
                <a:latin typeface="Arial"/>
              </a:rPr>
              <a:t>“</a:t>
            </a:r>
            <a:r>
              <a:rPr lang="en-US" altLang="en-US" sz="1800" kern="0" dirty="0">
                <a:solidFill>
                  <a:srgbClr val="000000"/>
                </a:solidFill>
                <a:latin typeface="Arial"/>
              </a:rPr>
              <a:t>Double deleted” email can be recovered by TSC through a Google tool called “Vault” – but it is a difficult process that can be undertaken </a:t>
            </a:r>
            <a:r>
              <a:rPr lang="en-US" altLang="en-US" sz="1800" u="sng" kern="0" dirty="0">
                <a:solidFill>
                  <a:srgbClr val="000000"/>
                </a:solidFill>
                <a:latin typeface="Arial"/>
              </a:rPr>
              <a:t>only</a:t>
            </a:r>
            <a:r>
              <a:rPr lang="en-US" altLang="en-US" sz="1800" kern="0" dirty="0">
                <a:solidFill>
                  <a:srgbClr val="000000"/>
                </a:solidFill>
                <a:latin typeface="Arial"/>
              </a:rPr>
              <a:t> by qualified, designated TSC personnel.</a:t>
            </a:r>
          </a:p>
          <a:p>
            <a:pPr marL="635000" indent="0" defTabSz="914400" eaLnBrk="1" hangingPunct="1">
              <a:buNone/>
            </a:pPr>
            <a:endParaRPr lang="en-US" altLang="en-US" sz="2400" u="sng"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Disposal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61</a:t>
            </a:fld>
            <a:endParaRPr lang="en-US"/>
          </a:p>
        </p:txBody>
      </p:sp>
    </p:spTree>
    <p:extLst>
      <p:ext uri="{BB962C8B-B14F-4D97-AF65-F5344CB8AC3E}">
        <p14:creationId xmlns:p14="http://schemas.microsoft.com/office/powerpoint/2010/main" val="104124014"/>
      </p:ext>
    </p:extLst>
  </p:cSld>
  <p:clrMapOvr>
    <a:masterClrMapping/>
  </p:clrMapOvr>
  <p:transition spd="med">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1" defTabSz="914400" eaLnBrk="1" hangingPunct="1">
              <a:buFont typeface="Wingdings" panose="05000000000000000000" pitchFamily="2" charset="2"/>
              <a:buChar char="v"/>
            </a:pPr>
            <a:r>
              <a:rPr lang="en-US" altLang="en-US" sz="1800" kern="0" dirty="0">
                <a:solidFill>
                  <a:srgbClr val="000000"/>
                </a:solidFill>
                <a:latin typeface="Arial"/>
              </a:rPr>
              <a:t>Before you destroy a record of personal information, make sure that you have authorization to do so (section 3 of Ontario Reg. 459 prohibits destruction of PI “without authorization of the head” – but, usually, the head has officially delegated that authorization to another officer; check the instrument of delegation).</a:t>
            </a:r>
          </a:p>
          <a:p>
            <a:pPr marL="457200" lvl="1" indent="0" defTabSz="914400" eaLnBrk="1" hangingPunct="1">
              <a:buNone/>
            </a:pPr>
            <a:endParaRPr lang="en-US" altLang="en-US" sz="1800" kern="0" dirty="0">
              <a:solidFill>
                <a:srgbClr val="000000"/>
              </a:solidFill>
              <a:latin typeface="Arial"/>
            </a:endParaRPr>
          </a:p>
          <a:p>
            <a:pPr lvl="1" defTabSz="914400" eaLnBrk="1" hangingPunct="1">
              <a:buFont typeface="Wingdings" panose="05000000000000000000" pitchFamily="2" charset="2"/>
              <a:buChar char="v"/>
            </a:pPr>
            <a:r>
              <a:rPr lang="en-US" altLang="en-US" sz="1800" kern="0" dirty="0">
                <a:solidFill>
                  <a:srgbClr val="000000"/>
                </a:solidFill>
                <a:latin typeface="Arial"/>
              </a:rPr>
              <a:t>Before destruction note the </a:t>
            </a:r>
            <a:r>
              <a:rPr lang="en-US" altLang="en-US" sz="1800" u="sng" kern="0" dirty="0">
                <a:solidFill>
                  <a:srgbClr val="000000"/>
                </a:solidFill>
                <a:latin typeface="Arial"/>
              </a:rPr>
              <a:t>general</a:t>
            </a:r>
            <a:r>
              <a:rPr lang="en-US" altLang="en-US" sz="1800" kern="0" dirty="0">
                <a:solidFill>
                  <a:srgbClr val="000000"/>
                </a:solidFill>
                <a:latin typeface="Arial"/>
              </a:rPr>
              <a:t> category of the record, its date of composition, its date of destruction, and the method of destruction (e.g. “student email re course requirements, composed between January 1 and December 31, 2006, disposed of January 31, 2008 by deletion”).  Keep this disposal information in a retrievable file – whether hard copy or electronic.</a:t>
            </a:r>
          </a:p>
          <a:p>
            <a:pPr lvl="1" defTabSz="914400" eaLnBrk="1" hangingPunct="1">
              <a:buFont typeface="Wingdings" panose="05000000000000000000" pitchFamily="2" charset="2"/>
              <a:buChar char="v"/>
            </a:pPr>
            <a:endParaRPr lang="en-US" altLang="en-US" sz="1800" kern="0" dirty="0">
              <a:solidFill>
                <a:srgbClr val="000000"/>
              </a:solidFill>
              <a:latin typeface="Arial"/>
            </a:endParaRPr>
          </a:p>
          <a:p>
            <a:pPr lvl="1" defTabSz="914400" eaLnBrk="1" hangingPunct="1">
              <a:buFont typeface="Wingdings" panose="05000000000000000000" pitchFamily="2" charset="2"/>
              <a:buChar char="v"/>
            </a:pPr>
            <a:r>
              <a:rPr lang="en-US" altLang="en-US" sz="1800" kern="0" dirty="0">
                <a:solidFill>
                  <a:srgbClr val="000000"/>
                </a:solidFill>
                <a:latin typeface="Arial"/>
              </a:rPr>
              <a:t>In some cases, records should be considered for deposit in the University’s archives rather than for destruction.  For more information, contact the University Archivist in the Library.</a:t>
            </a:r>
          </a:p>
          <a:p>
            <a:pPr marL="635000" indent="0" defTabSz="914400" eaLnBrk="1" hangingPunct="1">
              <a:buNone/>
            </a:pPr>
            <a:endParaRPr lang="en-US" altLang="en-US" sz="2400" u="sng" kern="0" dirty="0">
              <a:solidFill>
                <a:srgbClr val="000000"/>
              </a:solidFill>
              <a:latin typeface="Arial"/>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Disposal of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62</a:t>
            </a:fld>
            <a:endParaRPr lang="en-US"/>
          </a:p>
        </p:txBody>
      </p:sp>
    </p:spTree>
    <p:extLst>
      <p:ext uri="{BB962C8B-B14F-4D97-AF65-F5344CB8AC3E}">
        <p14:creationId xmlns:p14="http://schemas.microsoft.com/office/powerpoint/2010/main" val="168393776"/>
      </p:ext>
    </p:extLst>
  </p:cSld>
  <p:clrMapOvr>
    <a:masterClrMapping/>
  </p:clrMapOvr>
  <p:transition spd="med">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53054"/>
            <a:ext cx="8188325" cy="4686300"/>
          </a:xfrm>
        </p:spPr>
        <p:txBody>
          <a:bodyPr/>
          <a:lstStyle/>
          <a:p>
            <a:pPr lvl="0" defTabSz="914400">
              <a:buNone/>
            </a:pPr>
            <a:r>
              <a:rPr lang="en-US" altLang="en-US" sz="2800" kern="0" dirty="0">
                <a:solidFill>
                  <a:srgbClr val="000000"/>
                </a:solidFill>
                <a:latin typeface="Arial"/>
                <a:ea typeface="+mn-ea"/>
              </a:rPr>
              <a:t>Everyone is entitled (section 47):</a:t>
            </a:r>
          </a:p>
          <a:p>
            <a:pPr lvl="0" defTabSz="914400">
              <a:buFontTx/>
              <a:buAutoNum type="arabicParenR"/>
            </a:pPr>
            <a:r>
              <a:rPr lang="en-US" altLang="en-US" sz="2800" kern="0" dirty="0">
                <a:solidFill>
                  <a:srgbClr val="000000"/>
                </a:solidFill>
                <a:latin typeface="Arial"/>
                <a:ea typeface="+mn-ea"/>
              </a:rPr>
              <a:t> to examine the contents of University records containing personal information about him or her.  </a:t>
            </a:r>
          </a:p>
          <a:p>
            <a:pPr marL="0" lvl="0" indent="0" defTabSz="914400">
              <a:buNone/>
            </a:pPr>
            <a:endParaRPr lang="en-US" altLang="en-US" sz="2800" kern="0" dirty="0">
              <a:solidFill>
                <a:srgbClr val="000000"/>
              </a:solidFill>
              <a:latin typeface="Arial"/>
              <a:ea typeface="+mn-ea"/>
            </a:endParaRPr>
          </a:p>
          <a:p>
            <a:pPr lvl="0" defTabSz="914400">
              <a:buFont typeface="Wingdings" panose="05000000000000000000" pitchFamily="2" charset="2"/>
              <a:buChar char="v"/>
            </a:pPr>
            <a:r>
              <a:rPr lang="en-US" altLang="en-US" sz="2800" kern="0" dirty="0">
                <a:solidFill>
                  <a:srgbClr val="000000"/>
                </a:solidFill>
                <a:latin typeface="Arial"/>
                <a:ea typeface="+mn-ea"/>
              </a:rPr>
              <a:t>The University has the option of allowing the requester of such access to view the original record on site or to provide him/her with a copy.</a:t>
            </a:r>
          </a:p>
          <a:p>
            <a:pPr marL="457200" lvl="1" indent="0" defTabSz="914400" eaLnBrk="1" hangingPunct="1">
              <a:buNone/>
              <a:defRPr/>
            </a:pPr>
            <a:endParaRPr lang="en-US"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latin typeface="Arial" panose="020B0604020202020204" pitchFamily="34" charset="0"/>
                <a:cs typeface="Arial" panose="020B0604020202020204" pitchFamily="34" charset="0"/>
              </a:rPr>
              <a:t>XII. Practice Guidelines: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Access to One’s Own PI</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63</a:t>
            </a:fld>
            <a:endParaRPr lang="en-US"/>
          </a:p>
        </p:txBody>
      </p:sp>
    </p:spTree>
    <p:extLst>
      <p:ext uri="{BB962C8B-B14F-4D97-AF65-F5344CB8AC3E}">
        <p14:creationId xmlns:p14="http://schemas.microsoft.com/office/powerpoint/2010/main" val="2663281163"/>
      </p:ext>
    </p:extLst>
  </p:cSld>
  <p:clrMapOvr>
    <a:masterClrMapping/>
  </p:clrMapOvr>
  <p:transition spd="med">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a:buNone/>
            </a:pPr>
            <a:r>
              <a:rPr lang="en-US" altLang="en-US" sz="4000" kern="0" dirty="0">
                <a:solidFill>
                  <a:srgbClr val="000000"/>
                </a:solidFill>
                <a:latin typeface="Arial"/>
                <a:ea typeface="+mn-ea"/>
              </a:rPr>
              <a:t>Everyone is entitled:</a:t>
            </a:r>
          </a:p>
          <a:p>
            <a:pPr lvl="0" defTabSz="914400">
              <a:buNone/>
            </a:pPr>
            <a:endParaRPr lang="en-US" altLang="en-US" sz="4000" kern="0" dirty="0">
              <a:solidFill>
                <a:srgbClr val="000000"/>
              </a:solidFill>
              <a:latin typeface="Arial"/>
              <a:ea typeface="+mn-ea"/>
            </a:endParaRPr>
          </a:p>
          <a:p>
            <a:pPr marL="742950" lvl="0" indent="-742950" defTabSz="914400">
              <a:buFont typeface="+mj-lt"/>
              <a:buAutoNum type="arabicParenR" startAt="2"/>
            </a:pPr>
            <a:r>
              <a:rPr lang="en-US" altLang="en-US" sz="4000" kern="0" dirty="0">
                <a:solidFill>
                  <a:srgbClr val="000000"/>
                </a:solidFill>
                <a:latin typeface="Arial"/>
                <a:ea typeface="+mn-ea"/>
              </a:rPr>
              <a:t>to request correction of his or her personal information where that person believes there is an error or omission therein;</a:t>
            </a:r>
          </a:p>
          <a:p>
            <a:pPr lvl="0" defTabSz="914400">
              <a:buNone/>
            </a:pPr>
            <a:endParaRPr lang="en-US" sz="4000"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solidFill>
                  <a:prstClr val="black"/>
                </a:solidFill>
                <a:latin typeface="Arial" panose="020B0604020202020204" pitchFamily="34" charset="0"/>
                <a:cs typeface="Arial" panose="020B0604020202020204" pitchFamily="34" charset="0"/>
              </a:rPr>
              <a:t>XII. Practice Guidelines:</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Access to One’s Own PI</a:t>
            </a:r>
            <a:endParaRPr lang="en-US" sz="28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64</a:t>
            </a:fld>
            <a:endParaRPr lang="en-US"/>
          </a:p>
        </p:txBody>
      </p:sp>
    </p:spTree>
    <p:extLst>
      <p:ext uri="{BB962C8B-B14F-4D97-AF65-F5344CB8AC3E}">
        <p14:creationId xmlns:p14="http://schemas.microsoft.com/office/powerpoint/2010/main" val="1039222970"/>
      </p:ext>
    </p:extLst>
  </p:cSld>
  <p:clrMapOvr>
    <a:masterClrMapping/>
  </p:clrMapOvr>
  <p:transition spd="med">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a:buNone/>
            </a:pPr>
            <a:r>
              <a:rPr lang="en-US" altLang="en-US" sz="4000" kern="0" dirty="0">
                <a:solidFill>
                  <a:srgbClr val="000000"/>
                </a:solidFill>
                <a:latin typeface="Arial"/>
                <a:ea typeface="+mn-ea"/>
              </a:rPr>
              <a:t>Everyone is entitled:</a:t>
            </a:r>
          </a:p>
          <a:p>
            <a:pPr marL="0" lvl="0" indent="0" defTabSz="914400">
              <a:buNone/>
            </a:pPr>
            <a:endParaRPr lang="en-US" altLang="en-US" sz="4000" kern="0" dirty="0">
              <a:solidFill>
                <a:srgbClr val="000000"/>
              </a:solidFill>
              <a:latin typeface="Arial"/>
              <a:ea typeface="+mn-ea"/>
            </a:endParaRPr>
          </a:p>
          <a:p>
            <a:pPr marL="742950" lvl="0" indent="-742950" defTabSz="914400">
              <a:buFont typeface="+mj-lt"/>
              <a:buAutoNum type="arabicParenR" startAt="3"/>
            </a:pPr>
            <a:r>
              <a:rPr lang="en-US" altLang="en-US" sz="3600" kern="0" dirty="0">
                <a:solidFill>
                  <a:srgbClr val="000000"/>
                </a:solidFill>
                <a:latin typeface="Arial"/>
                <a:ea typeface="+mn-ea"/>
              </a:rPr>
              <a:t>to have a statement of disagreement attached to any information for which a request for correction has not been carried out; and</a:t>
            </a:r>
          </a:p>
          <a:p>
            <a:pPr lvl="0" defTabSz="914400">
              <a:buNone/>
            </a:pPr>
            <a:endParaRPr lang="en-US" sz="4000"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solidFill>
                  <a:prstClr val="black"/>
                </a:solidFill>
                <a:latin typeface="Arial" panose="020B0604020202020204" pitchFamily="34" charset="0"/>
                <a:cs typeface="Arial" panose="020B0604020202020204" pitchFamily="34" charset="0"/>
              </a:rPr>
              <a:t>XII. Practice Guidelines:</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Access to One’s Own PI</a:t>
            </a:r>
            <a:endParaRPr lang="en-US" sz="28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65</a:t>
            </a:fld>
            <a:endParaRPr lang="en-US"/>
          </a:p>
        </p:txBody>
      </p:sp>
    </p:spTree>
    <p:extLst>
      <p:ext uri="{BB962C8B-B14F-4D97-AF65-F5344CB8AC3E}">
        <p14:creationId xmlns:p14="http://schemas.microsoft.com/office/powerpoint/2010/main" val="3059654751"/>
      </p:ext>
    </p:extLst>
  </p:cSld>
  <p:clrMapOvr>
    <a:masterClrMapping/>
  </p:clrMapOvr>
  <p:transition spd="med">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a:buNone/>
            </a:pPr>
            <a:r>
              <a:rPr lang="en-US" altLang="en-US" sz="4000" kern="0" dirty="0">
                <a:solidFill>
                  <a:srgbClr val="000000"/>
                </a:solidFill>
                <a:latin typeface="Arial"/>
                <a:ea typeface="+mn-ea"/>
              </a:rPr>
              <a:t>Everyone is entitled:</a:t>
            </a:r>
          </a:p>
          <a:p>
            <a:pPr lvl="0" defTabSz="914400">
              <a:buFontTx/>
              <a:buAutoNum type="arabicParenR" startAt="4"/>
            </a:pPr>
            <a:r>
              <a:rPr lang="en-US" altLang="en-US" sz="3600" kern="0" dirty="0">
                <a:solidFill>
                  <a:srgbClr val="000000"/>
                </a:solidFill>
                <a:latin typeface="Arial"/>
                <a:ea typeface="+mn-ea"/>
              </a:rPr>
              <a:t>To require that any person or body to whom personal information has been disclosed within the year before the time a correction is requested or a statement of disagreement is required be notified of the correction or statement of disagreement.</a:t>
            </a:r>
          </a:p>
          <a:p>
            <a:pPr marL="742950" lvl="0" indent="-742950" defTabSz="914400">
              <a:buFont typeface="+mj-lt"/>
              <a:buAutoNum type="arabicParenR" startAt="3"/>
            </a:pPr>
            <a:endParaRPr lang="en-US" sz="3600"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solidFill>
                  <a:prstClr val="black"/>
                </a:solidFill>
                <a:latin typeface="Arial" panose="020B0604020202020204" pitchFamily="34" charset="0"/>
                <a:cs typeface="Arial" panose="020B0604020202020204" pitchFamily="34" charset="0"/>
              </a:rPr>
              <a:t>XII. Practice Guidelines:</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Access to One’s Own PI</a:t>
            </a:r>
            <a:endParaRPr lang="en-US" sz="28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66</a:t>
            </a:fld>
            <a:endParaRPr lang="en-US"/>
          </a:p>
        </p:txBody>
      </p:sp>
    </p:spTree>
    <p:extLst>
      <p:ext uri="{BB962C8B-B14F-4D97-AF65-F5344CB8AC3E}">
        <p14:creationId xmlns:p14="http://schemas.microsoft.com/office/powerpoint/2010/main" val="791502850"/>
      </p:ext>
    </p:extLst>
  </p:cSld>
  <p:clrMapOvr>
    <a:masterClrMapping/>
  </p:clrMapOvr>
  <p:transition spd="med">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lvl="0" defTabSz="914400">
              <a:buNone/>
            </a:pPr>
            <a:r>
              <a:rPr lang="en-US" altLang="en-US" sz="2800" kern="0" dirty="0">
                <a:solidFill>
                  <a:srgbClr val="000000"/>
                </a:solidFill>
                <a:latin typeface="Arial"/>
                <a:ea typeface="+mn-ea"/>
              </a:rPr>
              <a:t>There are exceptions to and limitations on (i.e. “carve-outs” from) the right of access to one’ own information (section 49).  For example, </a:t>
            </a:r>
          </a:p>
          <a:p>
            <a:pPr lvl="0" defTabSz="914400">
              <a:buNone/>
            </a:pPr>
            <a:endParaRPr lang="en-US" altLang="en-US" sz="2800" kern="0" dirty="0">
              <a:solidFill>
                <a:srgbClr val="000000"/>
              </a:solidFill>
              <a:latin typeface="Arial"/>
              <a:ea typeface="+mn-ea"/>
            </a:endParaRPr>
          </a:p>
          <a:p>
            <a:pPr lvl="0" defTabSz="914400">
              <a:buFontTx/>
              <a:buAutoNum type="arabicParenR"/>
            </a:pPr>
            <a:r>
              <a:rPr lang="en-US" altLang="en-US" sz="2800" kern="0" dirty="0">
                <a:solidFill>
                  <a:srgbClr val="000000"/>
                </a:solidFill>
                <a:latin typeface="Arial"/>
                <a:ea typeface="+mn-ea"/>
              </a:rPr>
              <a:t> If disclosure would constitute an unjustified invasion of another individual’s personal privacy, the record should </a:t>
            </a:r>
            <a:r>
              <a:rPr lang="en-US" altLang="en-US" sz="2800" u="sng" kern="0" dirty="0">
                <a:solidFill>
                  <a:srgbClr val="000000"/>
                </a:solidFill>
                <a:latin typeface="Arial"/>
                <a:ea typeface="+mn-ea"/>
              </a:rPr>
              <a:t>not</a:t>
            </a:r>
            <a:r>
              <a:rPr lang="en-US" altLang="en-US" sz="2800" kern="0" dirty="0">
                <a:solidFill>
                  <a:srgbClr val="000000"/>
                </a:solidFill>
                <a:latin typeface="Arial"/>
                <a:ea typeface="+mn-ea"/>
              </a:rPr>
              <a:t> be disclosed or, at the very least, the other individual’s information should </a:t>
            </a:r>
            <a:r>
              <a:rPr lang="en-US" altLang="en-US" sz="2800" kern="0">
                <a:solidFill>
                  <a:srgbClr val="000000"/>
                </a:solidFill>
                <a:latin typeface="Arial"/>
                <a:ea typeface="+mn-ea"/>
              </a:rPr>
              <a:t>be redacted </a:t>
            </a:r>
            <a:r>
              <a:rPr lang="en-US" altLang="en-US" sz="2800" kern="0" dirty="0">
                <a:solidFill>
                  <a:srgbClr val="000000"/>
                </a:solidFill>
                <a:latin typeface="Arial"/>
                <a:ea typeface="+mn-ea"/>
              </a:rPr>
              <a:t>before disclosure.</a:t>
            </a:r>
          </a:p>
          <a:p>
            <a:pPr marL="0" lvl="0" indent="0" defTabSz="914400">
              <a:buNone/>
            </a:pPr>
            <a:endParaRPr lang="en-US" sz="3600" kern="0" dirty="0">
              <a:solidFill>
                <a:srgbClr val="000000"/>
              </a:solidFill>
              <a:latin typeface="Arial"/>
            </a:endParaRPr>
          </a:p>
          <a:p>
            <a:pPr marL="0" lvl="0" indent="0" defTabSz="914400" eaLnBrk="1" hangingPunct="1">
              <a:lnSpc>
                <a:spcPct val="80000"/>
              </a:lnSpc>
              <a:buNone/>
              <a:defRPr/>
            </a:pPr>
            <a:endParaRPr lang="en-US" sz="2800"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solidFill>
                  <a:prstClr val="black"/>
                </a:solidFill>
                <a:latin typeface="Arial" panose="020B0604020202020204" pitchFamily="34" charset="0"/>
                <a:cs typeface="Arial" panose="020B0604020202020204" pitchFamily="34" charset="0"/>
              </a:rPr>
              <a:t>XII. Practice Guidelines:</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Access to One’s Own PI</a:t>
            </a:r>
            <a:endParaRPr lang="en-US" sz="28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67</a:t>
            </a:fld>
            <a:endParaRPr lang="en-US"/>
          </a:p>
        </p:txBody>
      </p:sp>
    </p:spTree>
    <p:extLst>
      <p:ext uri="{BB962C8B-B14F-4D97-AF65-F5344CB8AC3E}">
        <p14:creationId xmlns:p14="http://schemas.microsoft.com/office/powerpoint/2010/main" val="471614668"/>
      </p:ext>
    </p:extLst>
  </p:cSld>
  <p:clrMapOvr>
    <a:masterClrMapping/>
  </p:clrMapOvr>
  <p:transition spd="med">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lvl="0" indent="0" defTabSz="914400" eaLnBrk="1" hangingPunct="1">
              <a:lnSpc>
                <a:spcPct val="80000"/>
              </a:lnSpc>
              <a:buNone/>
              <a:defRPr/>
            </a:pPr>
            <a:r>
              <a:rPr lang="en-US" sz="2800" u="sng" kern="0" dirty="0">
                <a:solidFill>
                  <a:srgbClr val="000000"/>
                </a:solidFill>
                <a:latin typeface="Arial"/>
                <a:ea typeface="Times New Roman" pitchFamily="18" charset="0"/>
                <a:cs typeface="Arial" charset="0"/>
              </a:rPr>
              <a:t>Exceptions (cont.)</a:t>
            </a:r>
            <a:r>
              <a:rPr lang="en-US" sz="2800" kern="0" dirty="0">
                <a:solidFill>
                  <a:srgbClr val="000000"/>
                </a:solidFill>
                <a:latin typeface="Arial"/>
                <a:ea typeface="Times New Roman" pitchFamily="18" charset="0"/>
                <a:cs typeface="Arial" charset="0"/>
              </a:rPr>
              <a:t>:</a:t>
            </a:r>
            <a:endParaRPr lang="en-US" sz="2800" u="sng" kern="0" dirty="0">
              <a:solidFill>
                <a:srgbClr val="000000"/>
              </a:solidFill>
              <a:latin typeface="Arial"/>
              <a:ea typeface="Times New Roman" pitchFamily="18" charset="0"/>
              <a:cs typeface="Arial" charset="0"/>
            </a:endParaRPr>
          </a:p>
          <a:p>
            <a:pPr lvl="0" defTabSz="914400">
              <a:buFontTx/>
              <a:buAutoNum type="arabicParenR" startAt="2"/>
              <a:defRPr/>
            </a:pPr>
            <a:r>
              <a:rPr lang="en-US" sz="2400" kern="0" dirty="0">
                <a:solidFill>
                  <a:srgbClr val="000000"/>
                </a:solidFill>
                <a:latin typeface="Arial"/>
                <a:ea typeface="+mn-ea"/>
              </a:rPr>
              <a:t>If the information has been supplied in confidence AND is evaluative or opinion material compiled solely for the purpose of</a:t>
            </a:r>
          </a:p>
          <a:p>
            <a:pPr marL="1028700" lvl="1" indent="-457200" defTabSz="914400">
              <a:buFont typeface="+mj-lt"/>
              <a:buAutoNum type="alphaLcParenR"/>
              <a:defRPr/>
            </a:pPr>
            <a:r>
              <a:rPr lang="en-US" sz="2400" kern="0" dirty="0">
                <a:solidFill>
                  <a:srgbClr val="000000"/>
                </a:solidFill>
                <a:latin typeface="Arial"/>
              </a:rPr>
              <a:t>assessing the teaching materials or research of the student (e.g. a graduate student);</a:t>
            </a:r>
          </a:p>
          <a:p>
            <a:pPr marL="1028700" lvl="1" indent="-457200" defTabSz="914400">
              <a:buFont typeface="+mj-lt"/>
              <a:buAutoNum type="alphaLcParenR"/>
              <a:defRPr/>
            </a:pPr>
            <a:r>
              <a:rPr lang="en-US" sz="2400" kern="0" dirty="0">
                <a:solidFill>
                  <a:srgbClr val="000000"/>
                </a:solidFill>
                <a:latin typeface="Arial"/>
              </a:rPr>
              <a:t>determining suitability or eligibility for admission to an academic program; or</a:t>
            </a:r>
          </a:p>
          <a:p>
            <a:pPr marL="1028700" lvl="1" indent="-457200" defTabSz="914400">
              <a:buFont typeface="+mj-lt"/>
              <a:buAutoNum type="alphaLcParenR"/>
              <a:defRPr/>
            </a:pPr>
            <a:r>
              <a:rPr lang="en-US" sz="2400" kern="0" dirty="0">
                <a:solidFill>
                  <a:srgbClr val="000000"/>
                </a:solidFill>
                <a:latin typeface="Arial"/>
              </a:rPr>
              <a:t>determining suitability for an </a:t>
            </a:r>
            <a:r>
              <a:rPr lang="en-US" sz="2400" kern="0" dirty="0" err="1">
                <a:solidFill>
                  <a:srgbClr val="000000"/>
                </a:solidFill>
                <a:latin typeface="Arial"/>
              </a:rPr>
              <a:t>honour</a:t>
            </a:r>
            <a:r>
              <a:rPr lang="en-US" sz="2400" kern="0" dirty="0">
                <a:solidFill>
                  <a:srgbClr val="000000"/>
                </a:solidFill>
                <a:latin typeface="Arial"/>
              </a:rPr>
              <a:t> or award for achievement or service;</a:t>
            </a:r>
          </a:p>
          <a:p>
            <a:pPr marL="457200" lvl="0" defTabSz="914400">
              <a:buNone/>
              <a:defRPr/>
            </a:pPr>
            <a:r>
              <a:rPr lang="en-US" sz="2400" kern="0" dirty="0">
                <a:solidFill>
                  <a:srgbClr val="000000"/>
                </a:solidFill>
                <a:latin typeface="Arial"/>
                <a:ea typeface="+mn-ea"/>
              </a:rPr>
              <a:t>    it need not be disclosed.</a:t>
            </a:r>
          </a:p>
          <a:p>
            <a:pPr marL="0" lvl="0" indent="0" defTabSz="914400" eaLnBrk="1" hangingPunct="1">
              <a:lnSpc>
                <a:spcPct val="80000"/>
              </a:lnSpc>
              <a:buNone/>
              <a:defRPr/>
            </a:pPr>
            <a:endParaRPr lang="en-US" sz="2800" u="sng"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solidFill>
                  <a:prstClr val="black"/>
                </a:solidFill>
                <a:latin typeface="Arial" panose="020B0604020202020204" pitchFamily="34" charset="0"/>
                <a:cs typeface="Arial" panose="020B0604020202020204" pitchFamily="34" charset="0"/>
              </a:rPr>
              <a:t>XII. Practice Guidelines:</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Access to One’s Own PI</a:t>
            </a:r>
            <a:endParaRPr lang="en-US" sz="28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68</a:t>
            </a:fld>
            <a:endParaRPr lang="en-US"/>
          </a:p>
        </p:txBody>
      </p:sp>
    </p:spTree>
    <p:extLst>
      <p:ext uri="{BB962C8B-B14F-4D97-AF65-F5344CB8AC3E}">
        <p14:creationId xmlns:p14="http://schemas.microsoft.com/office/powerpoint/2010/main" val="3965286473"/>
      </p:ext>
    </p:extLst>
  </p:cSld>
  <p:clrMapOvr>
    <a:masterClrMapping/>
  </p:clrMapOvr>
  <p:transition spd="med">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98475" y="1714954"/>
            <a:ext cx="8188325" cy="4686300"/>
          </a:xfrm>
        </p:spPr>
        <p:txBody>
          <a:bodyPr/>
          <a:lstStyle/>
          <a:p>
            <a:pPr marL="0" lvl="0" indent="0" defTabSz="914400" eaLnBrk="1" hangingPunct="1">
              <a:lnSpc>
                <a:spcPct val="80000"/>
              </a:lnSpc>
              <a:buNone/>
              <a:defRPr/>
            </a:pPr>
            <a:r>
              <a:rPr lang="en-US" sz="2800" u="sng" kern="0" dirty="0">
                <a:solidFill>
                  <a:srgbClr val="000000"/>
                </a:solidFill>
                <a:latin typeface="Arial"/>
                <a:ea typeface="Times New Roman" pitchFamily="18" charset="0"/>
                <a:cs typeface="Arial" charset="0"/>
              </a:rPr>
              <a:t>Exceptions (cont.)</a:t>
            </a:r>
            <a:r>
              <a:rPr lang="en-US" sz="2800" kern="0" dirty="0">
                <a:solidFill>
                  <a:srgbClr val="000000"/>
                </a:solidFill>
                <a:latin typeface="Arial"/>
                <a:ea typeface="Times New Roman" pitchFamily="18" charset="0"/>
                <a:cs typeface="Arial" charset="0"/>
              </a:rPr>
              <a:t>:</a:t>
            </a:r>
            <a:endParaRPr lang="en-US" sz="2800" u="sng" kern="0" dirty="0">
              <a:solidFill>
                <a:srgbClr val="000000"/>
              </a:solidFill>
              <a:latin typeface="Arial"/>
              <a:ea typeface="Times New Roman" pitchFamily="18" charset="0"/>
              <a:cs typeface="Arial" charset="0"/>
            </a:endParaRPr>
          </a:p>
          <a:p>
            <a:pPr marL="0" lvl="0" indent="0" defTabSz="914400">
              <a:buNone/>
            </a:pPr>
            <a:endParaRPr lang="en-US" altLang="en-US" kern="0" dirty="0">
              <a:solidFill>
                <a:srgbClr val="000000"/>
              </a:solidFill>
              <a:latin typeface="Arial"/>
              <a:ea typeface="+mn-ea"/>
            </a:endParaRPr>
          </a:p>
          <a:p>
            <a:pPr marL="514350" lvl="0" indent="-514350" defTabSz="914400">
              <a:buFont typeface="+mj-lt"/>
              <a:buAutoNum type="arabicParenR" startAt="3"/>
            </a:pPr>
            <a:r>
              <a:rPr lang="en-US" altLang="en-US" kern="0" dirty="0">
                <a:solidFill>
                  <a:srgbClr val="000000"/>
                </a:solidFill>
                <a:latin typeface="Arial"/>
                <a:ea typeface="+mn-ea"/>
              </a:rPr>
              <a:t>A student’s request for a copy of his/her transcript does </a:t>
            </a:r>
            <a:r>
              <a:rPr lang="en-US" altLang="en-US" u="sng" kern="0" dirty="0">
                <a:solidFill>
                  <a:srgbClr val="000000"/>
                </a:solidFill>
                <a:latin typeface="Arial"/>
                <a:ea typeface="+mn-ea"/>
              </a:rPr>
              <a:t>not</a:t>
            </a:r>
            <a:r>
              <a:rPr lang="en-US" altLang="en-US" kern="0" dirty="0">
                <a:solidFill>
                  <a:srgbClr val="000000"/>
                </a:solidFill>
                <a:latin typeface="Arial"/>
                <a:ea typeface="+mn-ea"/>
              </a:rPr>
              <a:t> oblige the University to supply an official transcript.  The University’s only obligation is to ensure that the student has access to an </a:t>
            </a:r>
            <a:r>
              <a:rPr lang="en-US" altLang="en-US" u="sng" kern="0" dirty="0">
                <a:solidFill>
                  <a:srgbClr val="000000"/>
                </a:solidFill>
                <a:latin typeface="Arial"/>
                <a:ea typeface="+mn-ea"/>
              </a:rPr>
              <a:t>unofficial</a:t>
            </a:r>
            <a:r>
              <a:rPr lang="en-US" altLang="en-US" kern="0" dirty="0">
                <a:solidFill>
                  <a:srgbClr val="000000"/>
                </a:solidFill>
                <a:latin typeface="Arial"/>
                <a:ea typeface="+mn-ea"/>
              </a:rPr>
              <a:t> copy.</a:t>
            </a:r>
          </a:p>
          <a:p>
            <a:pPr marL="0" lvl="0" indent="0" defTabSz="914400" eaLnBrk="1" hangingPunct="1">
              <a:lnSpc>
                <a:spcPct val="80000"/>
              </a:lnSpc>
              <a:buNone/>
              <a:defRPr/>
            </a:pPr>
            <a:endParaRPr lang="en-US" sz="2800" u="sng" kern="0" dirty="0">
              <a:solidFill>
                <a:srgbClr val="000000"/>
              </a:solidFill>
              <a:latin typeface="Arial"/>
              <a:ea typeface="Times New Roman" pitchFamily="18" charset="0"/>
              <a:cs typeface="Arial" charset="0"/>
            </a:endParaRPr>
          </a:p>
        </p:txBody>
      </p:sp>
      <p:sp>
        <p:nvSpPr>
          <p:cNvPr id="4" name="Title 3"/>
          <p:cNvSpPr>
            <a:spLocks noGrp="1"/>
          </p:cNvSpPr>
          <p:nvPr>
            <p:ph type="title"/>
          </p:nvPr>
        </p:nvSpPr>
        <p:spPr>
          <a:xfrm>
            <a:off x="457200" y="274638"/>
            <a:ext cx="8229600" cy="998991"/>
          </a:xfrm>
        </p:spPr>
        <p:txBody>
          <a:bodyPr/>
          <a:lstStyle/>
          <a:p>
            <a:pPr algn="r"/>
            <a:r>
              <a:rPr lang="en-US" sz="2800" dirty="0">
                <a:solidFill>
                  <a:prstClr val="black"/>
                </a:solidFill>
                <a:latin typeface="Arial" panose="020B0604020202020204" pitchFamily="34" charset="0"/>
                <a:cs typeface="Arial" panose="020B0604020202020204" pitchFamily="34" charset="0"/>
              </a:rPr>
              <a:t>XII. Practice Guidelines:</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Access to One’s Own PI</a:t>
            </a:r>
            <a:endParaRPr lang="en-US" sz="28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69</a:t>
            </a:fld>
            <a:endParaRPr lang="en-US"/>
          </a:p>
        </p:txBody>
      </p:sp>
    </p:spTree>
    <p:extLst>
      <p:ext uri="{BB962C8B-B14F-4D97-AF65-F5344CB8AC3E}">
        <p14:creationId xmlns:p14="http://schemas.microsoft.com/office/powerpoint/2010/main" val="973089539"/>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508000" y="1355725"/>
            <a:ext cx="8188325" cy="4686300"/>
          </a:xfrm>
        </p:spPr>
        <p:txBody>
          <a:bodyPr/>
          <a:lstStyle/>
          <a:p>
            <a:pPr marL="609600" lvl="0" indent="-609600" defTabSz="914400" eaLnBrk="1" hangingPunct="1">
              <a:spcBef>
                <a:spcPct val="0"/>
              </a:spcBef>
              <a:buNone/>
              <a:defRPr/>
            </a:pPr>
            <a:endParaRPr lang="en-CA" sz="2800" i="1" kern="0" dirty="0">
              <a:solidFill>
                <a:srgbClr val="000000"/>
              </a:solidFill>
              <a:latin typeface="Arial"/>
              <a:ea typeface="+mn-ea"/>
            </a:endParaRPr>
          </a:p>
          <a:p>
            <a:pPr marL="609600" lvl="0" indent="-609600" defTabSz="914400" eaLnBrk="1" hangingPunct="1">
              <a:lnSpc>
                <a:spcPct val="90000"/>
              </a:lnSpc>
              <a:buNone/>
              <a:defRPr/>
            </a:pPr>
            <a:r>
              <a:rPr lang="en-CA" sz="2000" i="1" kern="0" dirty="0">
                <a:solidFill>
                  <a:srgbClr val="000000"/>
                </a:solidFill>
                <a:latin typeface="Arial"/>
                <a:ea typeface="+mn-ea"/>
              </a:rPr>
              <a:t>FIPPA </a:t>
            </a:r>
            <a:r>
              <a:rPr lang="en-CA" sz="2000" kern="0" dirty="0">
                <a:solidFill>
                  <a:srgbClr val="000000"/>
                </a:solidFill>
                <a:latin typeface="Arial"/>
                <a:ea typeface="+mn-ea"/>
              </a:rPr>
              <a:t>has </a:t>
            </a:r>
            <a:r>
              <a:rPr lang="en-CA" sz="2000" u="sng" kern="0" dirty="0">
                <a:solidFill>
                  <a:srgbClr val="000000"/>
                </a:solidFill>
                <a:latin typeface="Arial"/>
                <a:ea typeface="+mn-ea"/>
              </a:rPr>
              <a:t>3 MAIN PURPOSES</a:t>
            </a:r>
            <a:r>
              <a:rPr lang="en-CA" sz="2000" kern="0" dirty="0">
                <a:solidFill>
                  <a:srgbClr val="000000"/>
                </a:solidFill>
                <a:latin typeface="Arial"/>
                <a:ea typeface="+mn-ea"/>
              </a:rPr>
              <a:t> in regulating institutions’ treatment of information:</a:t>
            </a:r>
          </a:p>
          <a:p>
            <a:pPr marL="609600" lvl="0" indent="-609600" defTabSz="914400" eaLnBrk="1" hangingPunct="1">
              <a:lnSpc>
                <a:spcPct val="90000"/>
              </a:lnSpc>
              <a:buNone/>
              <a:defRPr/>
            </a:pPr>
            <a:endParaRPr lang="en-CA" sz="1600" kern="0" dirty="0">
              <a:solidFill>
                <a:srgbClr val="000000"/>
              </a:solidFill>
              <a:latin typeface="Arial"/>
              <a:ea typeface="+mn-ea"/>
            </a:endParaRPr>
          </a:p>
          <a:p>
            <a:pPr marL="990600" lvl="1" indent="-533400" defTabSz="914400" eaLnBrk="1" hangingPunct="1">
              <a:lnSpc>
                <a:spcPct val="90000"/>
              </a:lnSpc>
              <a:buFontTx/>
              <a:buAutoNum type="arabicParenR"/>
              <a:defRPr/>
            </a:pPr>
            <a:r>
              <a:rPr lang="en-CA" sz="2000" kern="0" dirty="0">
                <a:solidFill>
                  <a:srgbClr val="000000"/>
                </a:solidFill>
                <a:latin typeface="Arial"/>
              </a:rPr>
              <a:t>To grant to all members of the public (including non-citizens) </a:t>
            </a:r>
            <a:r>
              <a:rPr lang="en-CA" sz="2000" u="sng" kern="0" dirty="0">
                <a:solidFill>
                  <a:srgbClr val="000000"/>
                </a:solidFill>
                <a:latin typeface="Arial"/>
              </a:rPr>
              <a:t>a </a:t>
            </a:r>
            <a:r>
              <a:rPr lang="en-CA" sz="2000" b="1" u="sng" kern="0" dirty="0">
                <a:solidFill>
                  <a:srgbClr val="000000"/>
                </a:solidFill>
                <a:latin typeface="Arial"/>
              </a:rPr>
              <a:t>right of access to ALL non-personal (general) information </a:t>
            </a:r>
            <a:r>
              <a:rPr lang="en-CA" sz="2000" u="sng" kern="0" dirty="0">
                <a:solidFill>
                  <a:srgbClr val="000000"/>
                </a:solidFill>
                <a:latin typeface="Arial"/>
              </a:rPr>
              <a:t>in the institution’s records</a:t>
            </a:r>
            <a:r>
              <a:rPr lang="en-CA" sz="2000" kern="0" dirty="0">
                <a:solidFill>
                  <a:srgbClr val="000000"/>
                </a:solidFill>
                <a:latin typeface="Arial"/>
              </a:rPr>
              <a:t> (section 10);</a:t>
            </a:r>
          </a:p>
          <a:p>
            <a:pPr marL="990600" lvl="1" indent="-533400" defTabSz="914400" eaLnBrk="1" hangingPunct="1">
              <a:lnSpc>
                <a:spcPct val="90000"/>
              </a:lnSpc>
              <a:buFontTx/>
              <a:buAutoNum type="arabicParenR"/>
              <a:defRPr/>
            </a:pPr>
            <a:endParaRPr lang="en-CA" sz="1600"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defRPr/>
            </a:pPr>
            <a:r>
              <a:rPr lang="en-CA" sz="1600" kern="0" dirty="0">
                <a:solidFill>
                  <a:srgbClr val="000000"/>
                </a:solidFill>
                <a:latin typeface="Arial"/>
              </a:rPr>
              <a:t>This right is limited only by the specific (a) exclusions from jurisdiction and (b) exemptions from disclosure (which have been referred to as “carve-outs” from the right of total access) declared in the Act.</a:t>
            </a:r>
          </a:p>
          <a:p>
            <a:pPr marL="1371600" lvl="2" indent="-457200" defTabSz="914400" eaLnBrk="1" hangingPunct="1">
              <a:lnSpc>
                <a:spcPct val="90000"/>
              </a:lnSpc>
              <a:buNone/>
              <a:defRPr/>
            </a:pPr>
            <a:endParaRPr lang="en-CA" sz="1600"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defRPr/>
            </a:pPr>
            <a:r>
              <a:rPr lang="en-CA" sz="1600" kern="0" dirty="0">
                <a:solidFill>
                  <a:srgbClr val="000000"/>
                </a:solidFill>
                <a:latin typeface="Arial"/>
              </a:rPr>
              <a:t>This mandate of </a:t>
            </a:r>
            <a:r>
              <a:rPr lang="en-CA" sz="1600" i="1" kern="0" dirty="0">
                <a:solidFill>
                  <a:srgbClr val="000000"/>
                </a:solidFill>
                <a:latin typeface="Arial"/>
              </a:rPr>
              <a:t>FIPPA</a:t>
            </a:r>
            <a:r>
              <a:rPr lang="en-CA" sz="1600" kern="0" dirty="0">
                <a:solidFill>
                  <a:srgbClr val="000000"/>
                </a:solidFill>
                <a:latin typeface="Arial"/>
              </a:rPr>
              <a:t> is reflected in the “Freedom of Information” half of the Act’s title. </a:t>
            </a:r>
            <a:endParaRPr lang="en-US" sz="1600" kern="0" dirty="0">
              <a:solidFill>
                <a:srgbClr val="000000"/>
              </a:solidFill>
              <a:latin typeface="Arial"/>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7</a:t>
            </a:fld>
            <a:endParaRPr lang="en-US"/>
          </a:p>
        </p:txBody>
      </p:sp>
    </p:spTree>
    <p:extLst>
      <p:ext uri="{BB962C8B-B14F-4D97-AF65-F5344CB8AC3E}">
        <p14:creationId xmlns:p14="http://schemas.microsoft.com/office/powerpoint/2010/main" val="236526242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399143" y="1616982"/>
            <a:ext cx="8188325" cy="4686300"/>
          </a:xfrm>
        </p:spPr>
        <p:txBody>
          <a:bodyPr/>
          <a:lstStyle/>
          <a:p>
            <a:pPr marL="609600" lvl="0" indent="-609600" defTabSz="914400" eaLnBrk="1" hangingPunct="1">
              <a:spcBef>
                <a:spcPct val="0"/>
              </a:spcBef>
              <a:buNone/>
              <a:defRPr/>
            </a:pPr>
            <a:endParaRPr lang="en-CA" sz="2800" i="1" kern="0" dirty="0">
              <a:solidFill>
                <a:srgbClr val="000000"/>
              </a:solidFill>
              <a:latin typeface="Arial"/>
              <a:ea typeface="+mn-ea"/>
            </a:endParaRPr>
          </a:p>
          <a:p>
            <a:pPr marL="609600" lvl="0" indent="-609600" defTabSz="914400" eaLnBrk="1" hangingPunct="1">
              <a:buNone/>
            </a:pPr>
            <a:r>
              <a:rPr lang="en-CA" altLang="en-US" sz="2000" i="1" kern="0" dirty="0">
                <a:solidFill>
                  <a:srgbClr val="000000"/>
                </a:solidFill>
                <a:latin typeface="Arial"/>
                <a:ea typeface="+mn-ea"/>
              </a:rPr>
              <a:t>FIPPA</a:t>
            </a:r>
            <a:r>
              <a:rPr lang="en-CA" altLang="en-US" sz="2000" kern="0" dirty="0">
                <a:solidFill>
                  <a:srgbClr val="000000"/>
                </a:solidFill>
                <a:latin typeface="Arial"/>
                <a:ea typeface="+mn-ea"/>
              </a:rPr>
              <a:t>’s </a:t>
            </a:r>
            <a:r>
              <a:rPr lang="en-CA" altLang="en-US" sz="2000" u="sng" kern="0" dirty="0">
                <a:solidFill>
                  <a:srgbClr val="000000"/>
                </a:solidFill>
                <a:latin typeface="Arial"/>
                <a:ea typeface="+mn-ea"/>
              </a:rPr>
              <a:t>3 MAIN PURPOSES</a:t>
            </a:r>
            <a:r>
              <a:rPr lang="en-CA" altLang="en-US" sz="2000" kern="0" dirty="0">
                <a:solidFill>
                  <a:srgbClr val="000000"/>
                </a:solidFill>
                <a:latin typeface="Arial"/>
                <a:ea typeface="+mn-ea"/>
              </a:rPr>
              <a:t> (cont.):</a:t>
            </a:r>
          </a:p>
          <a:p>
            <a:pPr marL="609600" lvl="0" indent="-609600" defTabSz="914400" eaLnBrk="1" hangingPunct="1">
              <a:buNone/>
            </a:pPr>
            <a:endParaRPr lang="en-CA" altLang="en-US" sz="2000" kern="0" dirty="0">
              <a:solidFill>
                <a:srgbClr val="000000"/>
              </a:solidFill>
              <a:latin typeface="Arial"/>
              <a:ea typeface="+mn-ea"/>
            </a:endParaRPr>
          </a:p>
          <a:p>
            <a:pPr marL="990600" lvl="1" indent="-533400" defTabSz="914400" eaLnBrk="1" hangingPunct="1">
              <a:buFontTx/>
              <a:buAutoNum type="arabicParenR" startAt="2"/>
            </a:pPr>
            <a:r>
              <a:rPr lang="en-CA" altLang="en-US" sz="2000" kern="0" dirty="0">
                <a:solidFill>
                  <a:srgbClr val="000000"/>
                </a:solidFill>
                <a:latin typeface="Arial"/>
              </a:rPr>
              <a:t>To </a:t>
            </a:r>
            <a:r>
              <a:rPr lang="en-CA" altLang="en-US" sz="2000" u="sng" kern="0" dirty="0">
                <a:solidFill>
                  <a:srgbClr val="000000"/>
                </a:solidFill>
                <a:latin typeface="Arial"/>
              </a:rPr>
              <a:t>protect privacy</a:t>
            </a:r>
            <a:r>
              <a:rPr lang="en-CA" altLang="en-US" sz="2000" kern="0" dirty="0">
                <a:solidFill>
                  <a:srgbClr val="000000"/>
                </a:solidFill>
                <a:latin typeface="Arial"/>
              </a:rPr>
              <a:t> (Part III of the Act) by restricting as much as possible the institution’s collection, use, disclosure, retention, and disposal of </a:t>
            </a:r>
            <a:r>
              <a:rPr lang="en-CA" altLang="en-US" sz="2000" b="1" u="sng" kern="0" dirty="0">
                <a:solidFill>
                  <a:srgbClr val="000000"/>
                </a:solidFill>
                <a:latin typeface="Arial"/>
              </a:rPr>
              <a:t>personal</a:t>
            </a:r>
            <a:r>
              <a:rPr lang="en-CA" altLang="en-US" sz="2000" kern="0" dirty="0">
                <a:solidFill>
                  <a:srgbClr val="000000"/>
                </a:solidFill>
                <a:latin typeface="Arial"/>
              </a:rPr>
              <a:t> information;</a:t>
            </a:r>
          </a:p>
          <a:p>
            <a:pPr marL="990600" lvl="1" indent="-533400" defTabSz="914400" eaLnBrk="1" hangingPunct="1">
              <a:buFontTx/>
              <a:buAutoNum type="arabicParenR" startAt="2"/>
            </a:pPr>
            <a:endParaRPr lang="en-CA" altLang="en-US" sz="2000" kern="0" dirty="0">
              <a:solidFill>
                <a:srgbClr val="000000"/>
              </a:solidFill>
              <a:latin typeface="Arial"/>
            </a:endParaRPr>
          </a:p>
          <a:p>
            <a:pPr marL="1371600" lvl="2" indent="-457200" defTabSz="914400" eaLnBrk="1" hangingPunct="1">
              <a:buFont typeface="Wingdings" panose="05000000000000000000" pitchFamily="2" charset="2"/>
              <a:buChar char="v"/>
            </a:pPr>
            <a:r>
              <a:rPr lang="en-CA" altLang="en-US" sz="2000" kern="0" dirty="0">
                <a:solidFill>
                  <a:srgbClr val="000000"/>
                </a:solidFill>
                <a:latin typeface="Arial"/>
              </a:rPr>
              <a:t>The restriction is NOT absolute:  certain “carve-outs”, i.e. jurisdictional exclusions and exemptions, apply;</a:t>
            </a:r>
          </a:p>
          <a:p>
            <a:pPr marL="1371600" lvl="2" indent="-457200" defTabSz="914400" eaLnBrk="1" hangingPunct="1">
              <a:buNone/>
            </a:pPr>
            <a:endParaRPr lang="en-CA" altLang="en-US" sz="2000" kern="0" dirty="0">
              <a:solidFill>
                <a:srgbClr val="000000"/>
              </a:solidFill>
              <a:latin typeface="Arial"/>
            </a:endParaRPr>
          </a:p>
          <a:p>
            <a:pPr marL="1371600" lvl="2" indent="-457200" defTabSz="914400" eaLnBrk="1" hangingPunct="1">
              <a:buFont typeface="Wingdings" panose="05000000000000000000" pitchFamily="2" charset="2"/>
              <a:buChar char="v"/>
            </a:pPr>
            <a:r>
              <a:rPr lang="en-CA" altLang="en-US" sz="2000" kern="0" dirty="0">
                <a:solidFill>
                  <a:srgbClr val="000000"/>
                </a:solidFill>
                <a:latin typeface="Arial"/>
              </a:rPr>
              <a:t>This mandate is reflected in the “Protection of Privacy” half of the Act’s title.</a:t>
            </a: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8</a:t>
            </a:fld>
            <a:endParaRPr lang="en-US"/>
          </a:p>
        </p:txBody>
      </p:sp>
    </p:spTree>
    <p:extLst>
      <p:ext uri="{BB962C8B-B14F-4D97-AF65-F5344CB8AC3E}">
        <p14:creationId xmlns:p14="http://schemas.microsoft.com/office/powerpoint/2010/main" val="3297847409"/>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399143" y="1616982"/>
            <a:ext cx="8188325" cy="4686300"/>
          </a:xfrm>
        </p:spPr>
        <p:txBody>
          <a:bodyPr/>
          <a:lstStyle/>
          <a:p>
            <a:pPr marL="609600" lvl="0" indent="-609600" defTabSz="914400" eaLnBrk="1" hangingPunct="1">
              <a:spcBef>
                <a:spcPct val="0"/>
              </a:spcBef>
              <a:buNone/>
              <a:defRPr/>
            </a:pPr>
            <a:endParaRPr lang="en-CA" sz="2800" i="1" kern="0" dirty="0">
              <a:solidFill>
                <a:srgbClr val="000000"/>
              </a:solidFill>
              <a:latin typeface="Arial"/>
              <a:ea typeface="+mn-ea"/>
            </a:endParaRPr>
          </a:p>
          <a:p>
            <a:pPr marL="609600" lvl="0" indent="-609600" defTabSz="914400" eaLnBrk="1" hangingPunct="1">
              <a:buNone/>
            </a:pPr>
            <a:r>
              <a:rPr lang="en-CA" altLang="en-US" sz="2000" i="1" kern="0" dirty="0">
                <a:solidFill>
                  <a:srgbClr val="000000"/>
                </a:solidFill>
                <a:latin typeface="Arial"/>
                <a:ea typeface="+mn-ea"/>
              </a:rPr>
              <a:t>FIPPA</a:t>
            </a:r>
            <a:r>
              <a:rPr lang="en-CA" altLang="en-US" sz="2000" kern="0" dirty="0">
                <a:solidFill>
                  <a:srgbClr val="000000"/>
                </a:solidFill>
                <a:latin typeface="Arial"/>
                <a:ea typeface="+mn-ea"/>
              </a:rPr>
              <a:t>’s </a:t>
            </a:r>
            <a:r>
              <a:rPr lang="en-CA" altLang="en-US" sz="2000" u="sng" kern="0" dirty="0">
                <a:solidFill>
                  <a:srgbClr val="000000"/>
                </a:solidFill>
                <a:latin typeface="Arial"/>
                <a:ea typeface="+mn-ea"/>
              </a:rPr>
              <a:t>3 MAIN PURPOSES</a:t>
            </a:r>
            <a:r>
              <a:rPr lang="en-CA" altLang="en-US" sz="2000" kern="0" dirty="0">
                <a:solidFill>
                  <a:srgbClr val="000000"/>
                </a:solidFill>
                <a:latin typeface="Arial"/>
                <a:ea typeface="+mn-ea"/>
              </a:rPr>
              <a:t> (cont.):</a:t>
            </a:r>
          </a:p>
          <a:p>
            <a:pPr marL="609600" lvl="0" indent="-609600" defTabSz="914400" eaLnBrk="1" hangingPunct="1">
              <a:buNone/>
            </a:pPr>
            <a:endParaRPr lang="en-CA" altLang="en-US" sz="2000" kern="0" dirty="0">
              <a:solidFill>
                <a:srgbClr val="000000"/>
              </a:solidFill>
              <a:latin typeface="Arial"/>
              <a:ea typeface="+mn-ea"/>
            </a:endParaRPr>
          </a:p>
          <a:p>
            <a:pPr marL="990600" lvl="1" indent="-533400" defTabSz="914400" eaLnBrk="1" hangingPunct="1">
              <a:lnSpc>
                <a:spcPct val="90000"/>
              </a:lnSpc>
              <a:buFontTx/>
              <a:buAutoNum type="arabicParenR" startAt="3"/>
            </a:pPr>
            <a:r>
              <a:rPr lang="en-CA" altLang="en-US" sz="2400" kern="0" dirty="0">
                <a:solidFill>
                  <a:srgbClr val="000000"/>
                </a:solidFill>
                <a:latin typeface="Arial"/>
              </a:rPr>
              <a:t>To provide everyone with a </a:t>
            </a:r>
            <a:r>
              <a:rPr lang="en-CA" altLang="en-US" sz="2400" b="1" u="sng" kern="0" dirty="0">
                <a:solidFill>
                  <a:srgbClr val="000000"/>
                </a:solidFill>
                <a:latin typeface="Arial"/>
              </a:rPr>
              <a:t>right of access to their own personal information</a:t>
            </a:r>
            <a:r>
              <a:rPr lang="en-CA" altLang="en-US" sz="2400" kern="0" dirty="0">
                <a:solidFill>
                  <a:srgbClr val="000000"/>
                </a:solidFill>
                <a:latin typeface="Arial"/>
              </a:rPr>
              <a:t> (section 47) in the institution’s records;</a:t>
            </a:r>
          </a:p>
          <a:p>
            <a:pPr marL="990600" lvl="1" indent="-533400" defTabSz="914400" eaLnBrk="1" hangingPunct="1">
              <a:lnSpc>
                <a:spcPct val="90000"/>
              </a:lnSpc>
              <a:buFontTx/>
              <a:buAutoNum type="arabicParenR" startAt="3"/>
            </a:pPr>
            <a:endParaRPr lang="en-CA" altLang="en-US" sz="2400"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pPr>
            <a:r>
              <a:rPr lang="en-CA" altLang="en-US" sz="1800" kern="0" dirty="0">
                <a:solidFill>
                  <a:srgbClr val="000000"/>
                </a:solidFill>
                <a:latin typeface="Arial"/>
              </a:rPr>
              <a:t>Including the right to request correction of errors or omissions that an individual believes exist in his or her information;</a:t>
            </a:r>
          </a:p>
          <a:p>
            <a:pPr marL="1371600" lvl="2" indent="-457200" defTabSz="914400" eaLnBrk="1" hangingPunct="1">
              <a:lnSpc>
                <a:spcPct val="90000"/>
              </a:lnSpc>
              <a:buFont typeface="Wingdings" panose="05000000000000000000" pitchFamily="2" charset="2"/>
              <a:buChar char="v"/>
            </a:pPr>
            <a:endParaRPr lang="en-CA" altLang="en-US" sz="1800" kern="0" dirty="0">
              <a:solidFill>
                <a:srgbClr val="000000"/>
              </a:solidFill>
              <a:latin typeface="Arial"/>
            </a:endParaRPr>
          </a:p>
          <a:p>
            <a:pPr marL="1371600" lvl="2" indent="-457200" defTabSz="914400" eaLnBrk="1" hangingPunct="1">
              <a:lnSpc>
                <a:spcPct val="90000"/>
              </a:lnSpc>
              <a:buFont typeface="Wingdings" panose="05000000000000000000" pitchFamily="2" charset="2"/>
              <a:buChar char="v"/>
            </a:pPr>
            <a:r>
              <a:rPr lang="en-CA" altLang="en-US" sz="1800" kern="0" dirty="0">
                <a:solidFill>
                  <a:srgbClr val="000000"/>
                </a:solidFill>
                <a:latin typeface="Arial"/>
              </a:rPr>
              <a:t>There are “carve-outs” from this right as well.</a:t>
            </a:r>
            <a:endParaRPr lang="en-US" altLang="en-US" sz="1800" kern="0" dirty="0">
              <a:solidFill>
                <a:srgbClr val="000000"/>
              </a:solidFill>
              <a:latin typeface="Arial"/>
            </a:endParaRPr>
          </a:p>
          <a:p>
            <a:pPr lvl="0" defTabSz="914400" eaLnBrk="1" hangingPunct="1">
              <a:lnSpc>
                <a:spcPct val="90000"/>
              </a:lnSpc>
              <a:buClr>
                <a:srgbClr val="FF6F24"/>
              </a:buClr>
              <a:buSzPct val="75000"/>
              <a:buNone/>
              <a:defRPr/>
            </a:pPr>
            <a:endParaRPr lang="en-CA" sz="1600" kern="0" dirty="0">
              <a:solidFill>
                <a:srgbClr val="000000"/>
              </a:solidFill>
              <a:latin typeface="Arial"/>
              <a:ea typeface="+mn-ea"/>
            </a:endParaRPr>
          </a:p>
          <a:p>
            <a:pPr marL="0" indent="0" eaLnBrk="1" hangingPunct="1">
              <a:buNone/>
            </a:pPr>
            <a:endParaRPr lang="en-CA" sz="2800" dirty="0">
              <a:ea typeface="ＭＳ Ｐゴシック" pitchFamily="34" charset="-128"/>
            </a:endParaRPr>
          </a:p>
        </p:txBody>
      </p:sp>
      <p:sp>
        <p:nvSpPr>
          <p:cNvPr id="4" name="Title 3"/>
          <p:cNvSpPr>
            <a:spLocks noGrp="1"/>
          </p:cNvSpPr>
          <p:nvPr>
            <p:ph type="title"/>
          </p:nvPr>
        </p:nvSpPr>
        <p:spPr/>
        <p:txBody>
          <a:bodyPr/>
          <a:lstStyle/>
          <a:p>
            <a:pPr algn="r"/>
            <a:r>
              <a:rPr lang="en-US" sz="2800" dirty="0">
                <a:latin typeface="Arial" panose="020B0604020202020204" pitchFamily="34" charset="0"/>
                <a:cs typeface="Arial" panose="020B0604020202020204" pitchFamily="34" charset="0"/>
              </a:rPr>
              <a:t>I. Overview of FIPPA </a:t>
            </a:r>
          </a:p>
        </p:txBody>
      </p:sp>
      <p:sp>
        <p:nvSpPr>
          <p:cNvPr id="2" name="Slide Number Placeholder 1"/>
          <p:cNvSpPr>
            <a:spLocks noGrp="1"/>
          </p:cNvSpPr>
          <p:nvPr>
            <p:ph type="sldNum" sz="quarter" idx="12"/>
          </p:nvPr>
        </p:nvSpPr>
        <p:spPr/>
        <p:txBody>
          <a:bodyPr/>
          <a:lstStyle/>
          <a:p>
            <a:pPr>
              <a:defRPr/>
            </a:pPr>
            <a:fld id="{292DA78B-F4AD-4223-B30B-1D5D4854EFE4}" type="slidenum">
              <a:rPr lang="en-US" smtClean="0"/>
              <a:pPr>
                <a:defRPr/>
              </a:pPr>
              <a:t>9</a:t>
            </a:fld>
            <a:endParaRPr lang="en-US"/>
          </a:p>
        </p:txBody>
      </p:sp>
    </p:spTree>
    <p:extLst>
      <p:ext uri="{BB962C8B-B14F-4D97-AF65-F5344CB8AC3E}">
        <p14:creationId xmlns:p14="http://schemas.microsoft.com/office/powerpoint/2010/main" val="1860018080"/>
      </p:ext>
    </p:extLst>
  </p:cSld>
  <p:clrMapOvr>
    <a:masterClrMapping/>
  </p:clrMapOvr>
  <p:transition spd="med">
    <p:fade/>
  </p:transition>
</p:sld>
</file>

<file path=ppt/theme/theme1.xml><?xml version="1.0" encoding="utf-8"?>
<a:theme xmlns:a="http://schemas.openxmlformats.org/drawingml/2006/main" name="Lakehead New Brand Nov 20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1_Lakehead New Brand Nov 20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Lakehead-NewBrandPPT V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Lakehead-NewBrandPPT V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3_Lakehead-NewBrandPPT V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Lakehead New Brand Nov 2013</Template>
  <TotalTime>2586</TotalTime>
  <Words>5316</Words>
  <Application>Microsoft Office PowerPoint</Application>
  <PresentationFormat>On-screen Show (4:3)</PresentationFormat>
  <Paragraphs>497</Paragraphs>
  <Slides>69</Slides>
  <Notes>8</Notes>
  <HiddenSlides>0</HiddenSlides>
  <MMClips>0</MMClips>
  <ScaleCrop>false</ScaleCrop>
  <HeadingPairs>
    <vt:vector size="6" baseType="variant">
      <vt:variant>
        <vt:lpstr>Fonts Used</vt:lpstr>
      </vt:variant>
      <vt:variant>
        <vt:i4>6</vt:i4>
      </vt:variant>
      <vt:variant>
        <vt:lpstr>Theme</vt:lpstr>
      </vt:variant>
      <vt:variant>
        <vt:i4>12</vt:i4>
      </vt:variant>
      <vt:variant>
        <vt:lpstr>Slide Titles</vt:lpstr>
      </vt:variant>
      <vt:variant>
        <vt:i4>69</vt:i4>
      </vt:variant>
    </vt:vector>
  </HeadingPairs>
  <TitlesOfParts>
    <vt:vector size="87" baseType="lpstr">
      <vt:lpstr>ＭＳ Ｐゴシック</vt:lpstr>
      <vt:lpstr>Arial</vt:lpstr>
      <vt:lpstr>Calibri</vt:lpstr>
      <vt:lpstr>Times New Roman</vt:lpstr>
      <vt:lpstr>Trade Gothic</vt:lpstr>
      <vt:lpstr>Wingdings</vt:lpstr>
      <vt:lpstr>Lakehead New Brand Nov 2013</vt:lpstr>
      <vt:lpstr>Custom Design</vt:lpstr>
      <vt:lpstr>Office Theme</vt:lpstr>
      <vt:lpstr>1_Lakehead-NewBrandPPT V2</vt:lpstr>
      <vt:lpstr>1_Office Theme</vt:lpstr>
      <vt:lpstr>2_Lakehead-NewBrandPPT V2</vt:lpstr>
      <vt:lpstr>3_Lakehead-NewBrandPPT V2</vt:lpstr>
      <vt:lpstr>2_Office Theme</vt:lpstr>
      <vt:lpstr>1_Custom Design</vt:lpstr>
      <vt:lpstr>2_Custom Design</vt:lpstr>
      <vt:lpstr>1_Lakehead New Brand Nov 2013</vt:lpstr>
      <vt:lpstr>3_Office Theme</vt:lpstr>
      <vt:lpstr>PowerPoint Presentation</vt:lpstr>
      <vt:lpstr>Fundamentals of  Access to Information and Protection of Privacy </vt:lpstr>
      <vt:lpstr>I. Overview of FIPPA </vt:lpstr>
      <vt:lpstr>I. Overview of FIPPA </vt:lpstr>
      <vt:lpstr>I. Overview of FIPPA </vt:lpstr>
      <vt:lpstr>I. Overview of FIPPA </vt:lpstr>
      <vt:lpstr>I. Overview of FIPPA </vt:lpstr>
      <vt:lpstr>I. Overview of FIPPA </vt:lpstr>
      <vt:lpstr>I. Overview of FIPPA </vt:lpstr>
      <vt:lpstr>II. University Policy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III. Practice Guidelines: Access to Information </vt:lpstr>
      <vt:lpstr>IV. Practice Guidelines: Protection of Privacy </vt:lpstr>
      <vt:lpstr>V. Practice Guidelines: Collection of PI</vt:lpstr>
      <vt:lpstr>V. Practice Guidelines: Collection of PI</vt:lpstr>
      <vt:lpstr>V. Practice Guidelines: Collection of PI</vt:lpstr>
      <vt:lpstr>V. Practice Guidelines: Collection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 Practice Guidelines: Use and Disclosure of PI</vt:lpstr>
      <vt:lpstr>VII. Practice Guidelines: Use and Disclosure of PI</vt:lpstr>
      <vt:lpstr>VIII. Practice Guidelines: Security of PI</vt:lpstr>
      <vt:lpstr>VIII. Practice Guidelines: Security of PI</vt:lpstr>
      <vt:lpstr>VIII. Practice Guidelines: Security of PI</vt:lpstr>
      <vt:lpstr>VIII. Practice Guidelines: Security of PI</vt:lpstr>
      <vt:lpstr>VIII. Practice Guidelines: Security of PI</vt:lpstr>
      <vt:lpstr>VIII. Practice Guidelines: Security of PI</vt:lpstr>
      <vt:lpstr>VIII. Practice Guidelines: Security of PI</vt:lpstr>
      <vt:lpstr>VIII. Practice Guidelines: Security of PI</vt:lpstr>
      <vt:lpstr>VIII. Practice Guidelines: Security of PI</vt:lpstr>
      <vt:lpstr>VIII. Practice Guidelines: Security of PI</vt:lpstr>
      <vt:lpstr>IX. Practice Guidelines: Emails</vt:lpstr>
      <vt:lpstr>IX. Practice Guidelines: Emails</vt:lpstr>
      <vt:lpstr>IX. Practice Guidelines: Emails</vt:lpstr>
      <vt:lpstr>X. Practice Guidelines: Retention</vt:lpstr>
      <vt:lpstr>X. Practice Guidelines: Retention</vt:lpstr>
      <vt:lpstr>X. Practice Guidelines: Retention</vt:lpstr>
      <vt:lpstr>X. Practice Guidelines: Retention</vt:lpstr>
      <vt:lpstr>X. Practice Guidelines: Retention</vt:lpstr>
      <vt:lpstr>X. Practice Guidelines: Retention</vt:lpstr>
      <vt:lpstr>XI. Practice Guidelines: Disposal of PI</vt:lpstr>
      <vt:lpstr>XI. Practice Guidelines: Disposal of PI</vt:lpstr>
      <vt:lpstr>XII. Practice Guidelines: Access to One’s Own PI</vt:lpstr>
      <vt:lpstr>XII. Practice Guidelines: Access to One’s Own PI</vt:lpstr>
      <vt:lpstr>XII. Practice Guidelines: Access to One’s Own PI</vt:lpstr>
      <vt:lpstr>XII. Practice Guidelines: Access to One’s Own PI</vt:lpstr>
      <vt:lpstr>XII. Practice Guidelines: Access to One’s Own PI</vt:lpstr>
      <vt:lpstr>XII. Practice Guidelines: Access to One’s Own PI</vt:lpstr>
      <vt:lpstr>XII. Practice Guidelines: Access to One’s Own PI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2010-2013 Strategic Plan</dc:title>
  <dc:creator>Barb Eccles</dc:creator>
  <cp:lastModifiedBy>Millo Shaw</cp:lastModifiedBy>
  <cp:revision>286</cp:revision>
  <dcterms:created xsi:type="dcterms:W3CDTF">2013-10-30T23:51:43Z</dcterms:created>
  <dcterms:modified xsi:type="dcterms:W3CDTF">2022-09-14T15:39:01Z</dcterms:modified>
</cp:coreProperties>
</file>