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86" r:id="rId6"/>
    <p:sldId id="276" r:id="rId7"/>
    <p:sldId id="281" r:id="rId8"/>
    <p:sldId id="282" r:id="rId9"/>
    <p:sldId id="283" r:id="rId10"/>
    <p:sldId id="284" r:id="rId11"/>
    <p:sldId id="277" r:id="rId12"/>
    <p:sldId id="278" r:id="rId13"/>
    <p:sldId id="275" r:id="rId14"/>
    <p:sldId id="279" r:id="rId15"/>
    <p:sldId id="280" r:id="rId16"/>
    <p:sldId id="287" r:id="rId17"/>
    <p:sldId id="285" r:id="rId18"/>
    <p:sldId id="289" r:id="rId1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>
      <p:cViewPr varScale="1">
        <p:scale>
          <a:sx n="74" d="100"/>
          <a:sy n="74" d="100"/>
        </p:scale>
        <p:origin x="234" y="54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t>9/5/2017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t>9/5/2017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9/5/2017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t>9/5/2017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9/5/2017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queensu.ca/ctl/sites/webpublish.queensu.ca.ctlwww/files/files/What%20we%20do/Assessment%20and%20Teaching%20Strategies/Teaching%20Dossier/Teaching%20Dossier_Dec17_pp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www.queensu.ca/ctl/sites/webpublish.queensu.ca.ctlwww/files/files/What%20we%20do/Assessment%20and%20Teaching%20Strategies/Teaching%20Dossier/Teaching%20Dossier_Dec17_ppt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tfe.gmu.edu/wp-content/uploads/2012/07/TeachingStatement_Gallehr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wo.ca/tsc/resources/pdf/Teaching%20Philosophy%20Session%20-%20February%202016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Statement of Teaching Philosophy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Where Do I Start?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 smtClean="0"/>
              <a:t>One Exercise</a:t>
            </a:r>
          </a:p>
          <a:p>
            <a:pPr marL="0" indent="0">
              <a:buNone/>
            </a:pPr>
            <a:endParaRPr lang="en-CA" b="1" dirty="0" smtClean="0"/>
          </a:p>
          <a:p>
            <a:r>
              <a:rPr lang="en-CA" dirty="0" smtClean="0"/>
              <a:t>Think of a recent time when you felt like a successful teacher, mentor, or advisor.</a:t>
            </a:r>
          </a:p>
          <a:p>
            <a:pPr marL="0" indent="0">
              <a:buNone/>
            </a:pPr>
            <a:r>
              <a:rPr lang="en-CA" dirty="0" smtClean="0"/>
              <a:t>OR</a:t>
            </a:r>
          </a:p>
          <a:p>
            <a:r>
              <a:rPr lang="en-CA" dirty="0" smtClean="0"/>
              <a:t>Name three key attributes that students in your discipline need to develop in order to be successful.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4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 on Your Response 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What does your answer indicate about your perspectives on:</a:t>
            </a:r>
          </a:p>
          <a:p>
            <a:r>
              <a:rPr lang="en-CA" dirty="0" smtClean="0"/>
              <a:t>The </a:t>
            </a:r>
            <a:r>
              <a:rPr lang="en-CA" dirty="0"/>
              <a:t>role of the </a:t>
            </a:r>
            <a:r>
              <a:rPr lang="en-CA" dirty="0" smtClean="0"/>
              <a:t>teacher?</a:t>
            </a:r>
          </a:p>
          <a:p>
            <a:r>
              <a:rPr lang="en-CA" dirty="0" smtClean="0"/>
              <a:t>The </a:t>
            </a:r>
            <a:r>
              <a:rPr lang="en-CA" dirty="0"/>
              <a:t>role of the </a:t>
            </a:r>
            <a:r>
              <a:rPr lang="en-CA" dirty="0" smtClean="0"/>
              <a:t>student?</a:t>
            </a:r>
          </a:p>
          <a:p>
            <a:r>
              <a:rPr lang="en-CA" dirty="0" smtClean="0"/>
              <a:t>What </a:t>
            </a:r>
            <a:r>
              <a:rPr lang="en-CA" dirty="0"/>
              <a:t>needs to be learned in your </a:t>
            </a:r>
            <a:r>
              <a:rPr lang="en-CA" dirty="0" smtClean="0"/>
              <a:t>class?</a:t>
            </a:r>
          </a:p>
          <a:p>
            <a:r>
              <a:rPr lang="en-CA" dirty="0" smtClean="0"/>
              <a:t>How </a:t>
            </a:r>
            <a:r>
              <a:rPr lang="en-CA" dirty="0"/>
              <a:t>to teach your subject matter</a:t>
            </a:r>
            <a:r>
              <a:rPr lang="en-CA" dirty="0" smtClean="0"/>
              <a:t>?</a:t>
            </a:r>
          </a:p>
          <a:p>
            <a:r>
              <a:rPr lang="en-CA" dirty="0" smtClean="0"/>
              <a:t>How </a:t>
            </a:r>
            <a:r>
              <a:rPr lang="en-CA" dirty="0"/>
              <a:t>to teach competencies such </a:t>
            </a:r>
            <a:r>
              <a:rPr lang="en-CA" dirty="0" smtClean="0"/>
              <a:t>as communication/critical </a:t>
            </a:r>
            <a:r>
              <a:rPr lang="en-CA" dirty="0"/>
              <a:t>thinking/ </a:t>
            </a:r>
            <a:r>
              <a:rPr lang="en-CA" dirty="0" smtClean="0"/>
              <a:t>problem-solving?</a:t>
            </a:r>
          </a:p>
          <a:p>
            <a:r>
              <a:rPr lang="en-CA" dirty="0" smtClean="0"/>
              <a:t>Your </a:t>
            </a:r>
            <a:r>
              <a:rPr lang="en-CA" dirty="0"/>
              <a:t>own or your students' learning styles?</a:t>
            </a:r>
          </a:p>
        </p:txBody>
      </p:sp>
    </p:spTree>
    <p:extLst>
      <p:ext uri="{BB962C8B-B14F-4D97-AF65-F5344CB8AC3E}">
        <p14:creationId xmlns:p14="http://schemas.microsoft.com/office/powerpoint/2010/main" val="67293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Reflect on Your Reflection …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 smtClean="0"/>
              <a:t>In relation to each responses to the questions on the last slide, ask yourself the following to help you clarify some key aspects of your teaching philosophy:</a:t>
            </a:r>
          </a:p>
          <a:p>
            <a:r>
              <a:rPr lang="en-CA" dirty="0"/>
              <a:t>To what end? </a:t>
            </a:r>
            <a:r>
              <a:rPr lang="en-CA" dirty="0" smtClean="0"/>
              <a:t>(Objectives</a:t>
            </a:r>
            <a:r>
              <a:rPr lang="en-CA" dirty="0"/>
              <a:t>)</a:t>
            </a:r>
          </a:p>
          <a:p>
            <a:r>
              <a:rPr lang="en-CA" dirty="0" smtClean="0"/>
              <a:t>By </a:t>
            </a:r>
            <a:r>
              <a:rPr lang="en-CA" dirty="0"/>
              <a:t>what means? </a:t>
            </a:r>
            <a:r>
              <a:rPr lang="en-CA" dirty="0" smtClean="0"/>
              <a:t>(Teaching </a:t>
            </a:r>
            <a:r>
              <a:rPr lang="en-CA" dirty="0"/>
              <a:t>methods, </a:t>
            </a:r>
            <a:r>
              <a:rPr lang="en-CA" dirty="0" smtClean="0"/>
              <a:t>innovative activities</a:t>
            </a:r>
            <a:r>
              <a:rPr lang="en-CA" dirty="0"/>
              <a:t>, how do you decide to include </a:t>
            </a:r>
            <a:r>
              <a:rPr lang="en-CA" dirty="0" smtClean="0"/>
              <a:t>certain resources </a:t>
            </a:r>
            <a:r>
              <a:rPr lang="en-CA" dirty="0"/>
              <a:t>or content)</a:t>
            </a:r>
          </a:p>
          <a:p>
            <a:r>
              <a:rPr lang="en-CA" dirty="0" smtClean="0"/>
              <a:t>To </a:t>
            </a:r>
            <a:r>
              <a:rPr lang="en-CA" dirty="0"/>
              <a:t>what </a:t>
            </a:r>
            <a:r>
              <a:rPr lang="en-CA" dirty="0" smtClean="0"/>
              <a:t>degree/with what effect? (Effectiveness</a:t>
            </a:r>
            <a:r>
              <a:rPr lang="en-CA" dirty="0"/>
              <a:t>, student outcomes)</a:t>
            </a:r>
          </a:p>
          <a:p>
            <a:r>
              <a:rPr lang="en-CA" dirty="0" smtClean="0"/>
              <a:t>Why</a:t>
            </a:r>
            <a:r>
              <a:rPr lang="en-CA" dirty="0"/>
              <a:t>? </a:t>
            </a:r>
            <a:r>
              <a:rPr lang="en-CA" dirty="0" smtClean="0"/>
              <a:t>(Why </a:t>
            </a:r>
            <a:r>
              <a:rPr lang="en-CA" dirty="0"/>
              <a:t>is teaching important)</a:t>
            </a:r>
          </a:p>
        </p:txBody>
      </p:sp>
    </p:spTree>
    <p:extLst>
      <p:ext uri="{BB962C8B-B14F-4D97-AF65-F5344CB8AC3E}">
        <p14:creationId xmlns:p14="http://schemas.microsoft.com/office/powerpoint/2010/main" val="858276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Proceed Interrogatively as You Tease Out Content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615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How do you want to be represented to the reader? </a:t>
            </a:r>
            <a:endParaRPr lang="en-CA" b="1" dirty="0" smtClean="0"/>
          </a:p>
          <a:p>
            <a:r>
              <a:rPr lang="en-CA" dirty="0" smtClean="0"/>
              <a:t>This will depend </a:t>
            </a:r>
            <a:r>
              <a:rPr lang="en-CA" dirty="0"/>
              <a:t>on the purpose of the dossier (faculty position, tenure</a:t>
            </a:r>
            <a:r>
              <a:rPr lang="en-CA" dirty="0" smtClean="0"/>
              <a:t>, teaching </a:t>
            </a:r>
            <a:r>
              <a:rPr lang="en-CA" dirty="0"/>
              <a:t>award)?</a:t>
            </a:r>
          </a:p>
          <a:p>
            <a:r>
              <a:rPr lang="en-CA" dirty="0" smtClean="0"/>
              <a:t>Reflective</a:t>
            </a:r>
            <a:r>
              <a:rPr lang="en-CA" dirty="0"/>
              <a:t>, scholarly, practical, caring, efficient?</a:t>
            </a:r>
          </a:p>
          <a:p>
            <a:pPr marL="0" indent="0">
              <a:buNone/>
            </a:pPr>
            <a:r>
              <a:rPr lang="en-CA" b="1" dirty="0"/>
              <a:t>Who are </a:t>
            </a:r>
            <a:r>
              <a:rPr lang="en-CA" b="1" dirty="0" smtClean="0"/>
              <a:t>your students?</a:t>
            </a:r>
          </a:p>
          <a:p>
            <a:r>
              <a:rPr lang="en-CA" dirty="0" smtClean="0"/>
              <a:t>How </a:t>
            </a:r>
            <a:r>
              <a:rPr lang="en-CA" dirty="0"/>
              <a:t>do </a:t>
            </a:r>
            <a:r>
              <a:rPr lang="en-CA" dirty="0" smtClean="0"/>
              <a:t>you </a:t>
            </a:r>
            <a:r>
              <a:rPr lang="en-CA" dirty="0"/>
              <a:t>get to know </a:t>
            </a:r>
            <a:r>
              <a:rPr lang="en-CA" dirty="0" smtClean="0"/>
              <a:t>your students </a:t>
            </a:r>
            <a:r>
              <a:rPr lang="en-CA" dirty="0"/>
              <a:t>and their prior </a:t>
            </a:r>
            <a:r>
              <a:rPr lang="en-CA" dirty="0" smtClean="0"/>
              <a:t>knowledge?</a:t>
            </a:r>
          </a:p>
          <a:p>
            <a:r>
              <a:rPr lang="en-CA" dirty="0" smtClean="0"/>
              <a:t>How </a:t>
            </a:r>
            <a:r>
              <a:rPr lang="en-CA" dirty="0"/>
              <a:t>do </a:t>
            </a:r>
            <a:r>
              <a:rPr lang="en-CA" dirty="0" smtClean="0"/>
              <a:t>you </a:t>
            </a:r>
            <a:r>
              <a:rPr lang="en-CA" dirty="0"/>
              <a:t>know what are concepts </a:t>
            </a:r>
            <a:r>
              <a:rPr lang="en-CA" dirty="0" smtClean="0"/>
              <a:t>your </a:t>
            </a:r>
            <a:r>
              <a:rPr lang="en-CA" dirty="0"/>
              <a:t>students </a:t>
            </a:r>
            <a:r>
              <a:rPr lang="en-CA" dirty="0" smtClean="0"/>
              <a:t>commonly struggle with?</a:t>
            </a:r>
          </a:p>
          <a:p>
            <a:r>
              <a:rPr lang="en-CA" dirty="0" smtClean="0"/>
              <a:t>Under </a:t>
            </a:r>
            <a:r>
              <a:rPr lang="en-CA" dirty="0"/>
              <a:t>what circumstances </a:t>
            </a:r>
            <a:r>
              <a:rPr lang="en-CA" dirty="0" smtClean="0"/>
              <a:t>do your students </a:t>
            </a:r>
            <a:r>
              <a:rPr lang="en-CA" dirty="0"/>
              <a:t>learn best?</a:t>
            </a:r>
          </a:p>
          <a:p>
            <a:pPr marL="0" indent="0">
              <a:buNone/>
            </a:pPr>
            <a:r>
              <a:rPr lang="en-CA" b="1" dirty="0"/>
              <a:t>What are </a:t>
            </a:r>
            <a:r>
              <a:rPr lang="en-CA" b="1" dirty="0" smtClean="0"/>
              <a:t>your </a:t>
            </a:r>
            <a:r>
              <a:rPr lang="en-CA" b="1" dirty="0"/>
              <a:t>instructional </a:t>
            </a:r>
            <a:r>
              <a:rPr lang="en-CA" b="1" dirty="0" smtClean="0"/>
              <a:t>methods?</a:t>
            </a:r>
          </a:p>
          <a:p>
            <a:r>
              <a:rPr lang="en-CA" dirty="0" smtClean="0"/>
              <a:t>What </a:t>
            </a:r>
            <a:r>
              <a:rPr lang="en-CA" dirty="0"/>
              <a:t>do you do to create conditions that optimize </a:t>
            </a:r>
            <a:r>
              <a:rPr lang="en-CA" dirty="0" smtClean="0"/>
              <a:t>student learning </a:t>
            </a:r>
            <a:r>
              <a:rPr lang="en-CA" dirty="0"/>
              <a:t>and growth?</a:t>
            </a:r>
          </a:p>
        </p:txBody>
      </p:sp>
    </p:spTree>
    <p:extLst>
      <p:ext uri="{BB962C8B-B14F-4D97-AF65-F5344CB8AC3E}">
        <p14:creationId xmlns:p14="http://schemas.microsoft.com/office/powerpoint/2010/main" val="399036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Is a Teaching Philosophy Structured/Framed?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10287000" cy="461540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 smtClean="0"/>
              <a:t>Intro: Thesis statement </a:t>
            </a:r>
          </a:p>
          <a:p>
            <a:r>
              <a:rPr lang="en-CA" dirty="0" smtClean="0"/>
              <a:t>What </a:t>
            </a:r>
            <a:r>
              <a:rPr lang="en-CA" dirty="0"/>
              <a:t>is most important to you </a:t>
            </a:r>
            <a:r>
              <a:rPr lang="en-CA" dirty="0" smtClean="0"/>
              <a:t>about teaching </a:t>
            </a:r>
            <a:r>
              <a:rPr lang="en-CA" dirty="0"/>
              <a:t>and learning (values and beliefs)? Use reflection </a:t>
            </a:r>
            <a:r>
              <a:rPr lang="en-CA" dirty="0" smtClean="0"/>
              <a:t>to create </a:t>
            </a:r>
            <a:r>
              <a:rPr lang="en-CA" dirty="0"/>
              <a:t>a vivid description of your teaching &amp; learning </a:t>
            </a:r>
            <a:r>
              <a:rPr lang="en-CA" dirty="0" smtClean="0"/>
              <a:t>ideas </a:t>
            </a:r>
            <a:endParaRPr lang="en-CA" dirty="0"/>
          </a:p>
          <a:p>
            <a:pPr marL="0" indent="0">
              <a:buNone/>
            </a:pPr>
            <a:r>
              <a:rPr lang="en-CA" b="1" dirty="0" smtClean="0"/>
              <a:t>Body: Provide </a:t>
            </a:r>
            <a:r>
              <a:rPr lang="en-CA" b="1" dirty="0"/>
              <a:t>evidence for your claims</a:t>
            </a:r>
            <a:r>
              <a:rPr lang="en-CA" dirty="0"/>
              <a:t>: </a:t>
            </a:r>
            <a:endParaRPr lang="en-CA" dirty="0" smtClean="0"/>
          </a:p>
          <a:p>
            <a:r>
              <a:rPr lang="en-CA" dirty="0" smtClean="0"/>
              <a:t>Personalize </a:t>
            </a:r>
            <a:r>
              <a:rPr lang="en-CA" dirty="0"/>
              <a:t>the approach</a:t>
            </a:r>
            <a:r>
              <a:rPr lang="en-CA" dirty="0" smtClean="0"/>
              <a:t>, draw </a:t>
            </a:r>
            <a:r>
              <a:rPr lang="en-CA" dirty="0"/>
              <a:t>upon your own experiences; discipline-specific </a:t>
            </a:r>
            <a:r>
              <a:rPr lang="en-CA" dirty="0" smtClean="0"/>
              <a:t>teaching strategies</a:t>
            </a:r>
          </a:p>
          <a:p>
            <a:pPr marL="0" indent="0">
              <a:buNone/>
            </a:pPr>
            <a:r>
              <a:rPr lang="en-CA" b="1" dirty="0" smtClean="0"/>
              <a:t>Conclusion</a:t>
            </a:r>
            <a:r>
              <a:rPr lang="en-CA" b="1" dirty="0"/>
              <a:t>: </a:t>
            </a:r>
            <a:r>
              <a:rPr lang="en-CA" b="1" dirty="0" smtClean="0"/>
              <a:t>Wrap up.</a:t>
            </a:r>
          </a:p>
          <a:p>
            <a:r>
              <a:rPr lang="en-CA" dirty="0" smtClean="0"/>
              <a:t>Summarize </a:t>
            </a:r>
            <a:r>
              <a:rPr lang="en-CA" dirty="0"/>
              <a:t>your strengths/goals or discuss </a:t>
            </a:r>
            <a:r>
              <a:rPr lang="en-CA" dirty="0" smtClean="0"/>
              <a:t>your plans </a:t>
            </a:r>
            <a:r>
              <a:rPr lang="en-CA" dirty="0"/>
              <a:t>for your future as an educator</a:t>
            </a:r>
          </a:p>
          <a:p>
            <a:pPr marL="0" indent="0">
              <a:buNone/>
            </a:pPr>
            <a:r>
              <a:rPr lang="en-CA" b="1" dirty="0" smtClean="0"/>
              <a:t>Format</a:t>
            </a:r>
            <a:r>
              <a:rPr lang="en-CA" b="1" dirty="0"/>
              <a:t>: </a:t>
            </a:r>
            <a:r>
              <a:rPr lang="en-CA" dirty="0" smtClean="0"/>
              <a:t>Usually </a:t>
            </a:r>
            <a:r>
              <a:rPr lang="en-CA" dirty="0"/>
              <a:t>1st person, no longer than 2 pages</a:t>
            </a:r>
          </a:p>
        </p:txBody>
      </p:sp>
    </p:spTree>
    <p:extLst>
      <p:ext uri="{BB962C8B-B14F-4D97-AF65-F5344CB8AC3E}">
        <p14:creationId xmlns:p14="http://schemas.microsoft.com/office/powerpoint/2010/main" val="33540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Resources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Preparing a Teaching Dossier. Centre for teaching and Learning</a:t>
            </a:r>
            <a:r>
              <a:rPr lang="en-CA" dirty="0"/>
              <a:t>, Queens. </a:t>
            </a:r>
            <a:r>
              <a:rPr lang="en-CA" dirty="0">
                <a:hlinkClick r:id="rId2"/>
              </a:rPr>
              <a:t>http://</a:t>
            </a:r>
            <a:r>
              <a:rPr lang="en-CA" dirty="0" smtClean="0">
                <a:hlinkClick r:id="rId2"/>
              </a:rPr>
              <a:t>www.queensu.ca/ctl/sites/webpublish.queensu.ca.ctlwww/files/files/What%20we%20do/Assessment%20and%20Teaching%20Strategies/Teaching%20Dossier/Teaching%20Dossier_Dec17_ppt.pdf</a:t>
            </a:r>
            <a:r>
              <a:rPr lang="en-CA" dirty="0" smtClean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13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84" y="404664"/>
            <a:ext cx="9073008" cy="604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 Teaching Philosophy?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A 1-2 page long statement of why/how you teach as you do</a:t>
            </a:r>
          </a:p>
          <a:p>
            <a:r>
              <a:rPr lang="en-CA" dirty="0"/>
              <a:t>“Succinct, clearly </a:t>
            </a:r>
            <a:r>
              <a:rPr lang="en-CA" dirty="0" smtClean="0"/>
              <a:t>reasoned,” organized, and systematic statement </a:t>
            </a:r>
            <a:r>
              <a:rPr lang="en-CA" dirty="0"/>
              <a:t>(not too emotive</a:t>
            </a:r>
            <a:r>
              <a:rPr lang="en-CA" dirty="0" smtClean="0"/>
              <a:t>) </a:t>
            </a:r>
          </a:p>
          <a:p>
            <a:r>
              <a:rPr lang="en-CA" dirty="0" smtClean="0"/>
              <a:t>OF  your personal </a:t>
            </a:r>
            <a:r>
              <a:rPr lang="en-CA" dirty="0"/>
              <a:t>beliefs about teaching and/or learning</a:t>
            </a:r>
          </a:p>
          <a:p>
            <a:r>
              <a:rPr lang="en-CA" dirty="0" smtClean="0"/>
              <a:t>AND how </a:t>
            </a:r>
            <a:r>
              <a:rPr lang="en-CA" dirty="0"/>
              <a:t>these influence your teaching methods &amp; </a:t>
            </a:r>
            <a:r>
              <a:rPr lang="en-CA" dirty="0" smtClean="0"/>
              <a:t>choices</a:t>
            </a:r>
          </a:p>
          <a:p>
            <a:r>
              <a:rPr lang="en-CA" dirty="0" smtClean="0"/>
              <a:t>THAT combines your </a:t>
            </a:r>
            <a:r>
              <a:rPr lang="en-CA" u="sng" dirty="0" smtClean="0"/>
              <a:t>beliefs</a:t>
            </a:r>
            <a:r>
              <a:rPr lang="en-CA" dirty="0" smtClean="0"/>
              <a:t> about teaching with your actual </a:t>
            </a:r>
            <a:r>
              <a:rPr lang="en-CA" u="sng" dirty="0" smtClean="0"/>
              <a:t>practice</a:t>
            </a:r>
            <a:r>
              <a:rPr lang="en-CA" dirty="0" smtClean="0"/>
              <a:t> help you set </a:t>
            </a:r>
            <a:r>
              <a:rPr lang="en-CA" u="sng" dirty="0" smtClean="0"/>
              <a:t>goals</a:t>
            </a:r>
            <a:r>
              <a:rPr lang="en-CA" dirty="0" smtClean="0"/>
              <a:t> for the future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172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 Example of an Overall Teaching Philosophy [Diction]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“Students are at the core of all my teaching, and </a:t>
            </a:r>
            <a:r>
              <a:rPr lang="en-CA" dirty="0" smtClean="0"/>
              <a:t>the joy [</a:t>
            </a:r>
            <a:r>
              <a:rPr lang="en-CA" dirty="0" smtClean="0">
                <a:solidFill>
                  <a:schemeClr val="accent1"/>
                </a:solidFill>
              </a:rPr>
              <a:t>satisfaction?</a:t>
            </a:r>
            <a:r>
              <a:rPr lang="en-CA" dirty="0" smtClean="0"/>
              <a:t>] </a:t>
            </a:r>
            <a:r>
              <a:rPr lang="en-CA" dirty="0"/>
              <a:t>I receive from my career comes from </a:t>
            </a:r>
            <a:r>
              <a:rPr lang="en-CA" dirty="0" smtClean="0"/>
              <a:t>helping them </a:t>
            </a:r>
            <a:r>
              <a:rPr lang="en-CA" dirty="0"/>
              <a:t>learn. I believe in the innate desire of </a:t>
            </a:r>
            <a:r>
              <a:rPr lang="en-CA" dirty="0" smtClean="0"/>
              <a:t>all people </a:t>
            </a:r>
            <a:r>
              <a:rPr lang="en-CA" dirty="0"/>
              <a:t>to grow </a:t>
            </a:r>
            <a:r>
              <a:rPr lang="en-CA" dirty="0" smtClean="0"/>
              <a:t>[</a:t>
            </a:r>
            <a:r>
              <a:rPr lang="en-CA" dirty="0" smtClean="0">
                <a:solidFill>
                  <a:schemeClr val="accent1"/>
                </a:solidFill>
              </a:rPr>
              <a:t>learn? evolve? develop?</a:t>
            </a:r>
            <a:r>
              <a:rPr lang="en-CA" dirty="0" smtClean="0"/>
              <a:t>] and </a:t>
            </a:r>
            <a:r>
              <a:rPr lang="en-CA" dirty="0"/>
              <a:t>become better at whatever </a:t>
            </a:r>
            <a:r>
              <a:rPr lang="en-CA" dirty="0" smtClean="0"/>
              <a:t>they do</a:t>
            </a:r>
            <a:r>
              <a:rPr lang="en-CA" dirty="0"/>
              <a:t>, and my job is to figure out where my </a:t>
            </a:r>
            <a:r>
              <a:rPr lang="en-CA" dirty="0" smtClean="0"/>
              <a:t>students are</a:t>
            </a:r>
            <a:r>
              <a:rPr lang="en-CA" dirty="0"/>
              <a:t>, where they’re heading, and to help them </a:t>
            </a:r>
            <a:r>
              <a:rPr lang="en-CA" dirty="0" smtClean="0"/>
              <a:t>get there</a:t>
            </a:r>
            <a:r>
              <a:rPr lang="en-CA" dirty="0"/>
              <a:t>.”</a:t>
            </a:r>
          </a:p>
          <a:p>
            <a:r>
              <a:rPr lang="en-CA" dirty="0">
                <a:hlinkClick r:id="rId2"/>
              </a:rPr>
              <a:t>Donald </a:t>
            </a:r>
            <a:r>
              <a:rPr lang="en-CA" dirty="0" err="1">
                <a:hlinkClick r:id="rId2"/>
              </a:rPr>
              <a:t>Gallehr</a:t>
            </a:r>
            <a:r>
              <a:rPr lang="en-CA" dirty="0"/>
              <a:t>, English Professor, George Mason University</a:t>
            </a:r>
          </a:p>
        </p:txBody>
      </p:sp>
    </p:spTree>
    <p:extLst>
      <p:ext uri="{BB962C8B-B14F-4D97-AF65-F5344CB8AC3E}">
        <p14:creationId xmlns:p14="http://schemas.microsoft.com/office/powerpoint/2010/main" val="29495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Teaching Practice</a:t>
            </a:r>
            <a:r>
              <a:rPr lang="en-CA" dirty="0" smtClean="0"/>
              <a:t>: Acting on Beliefs – An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“From my perspective, much of a scientist’s skill lies in his </a:t>
            </a:r>
            <a:r>
              <a:rPr lang="en-CA" dirty="0" smtClean="0"/>
              <a:t>or her </a:t>
            </a:r>
            <a:r>
              <a:rPr lang="en-CA" dirty="0"/>
              <a:t>ability to ask questions. Thought-provoking </a:t>
            </a:r>
            <a:r>
              <a:rPr lang="en-CA" dirty="0" smtClean="0"/>
              <a:t>questions will </a:t>
            </a:r>
            <a:r>
              <a:rPr lang="en-CA" dirty="0"/>
              <a:t>inevitably lead students and, in the same way, scientists</a:t>
            </a:r>
            <a:r>
              <a:rPr lang="en-CA" dirty="0" smtClean="0"/>
              <a:t>, to </a:t>
            </a:r>
            <a:r>
              <a:rPr lang="en-CA" dirty="0"/>
              <a:t>discovery. </a:t>
            </a:r>
            <a:r>
              <a:rPr lang="en-CA" u="sng" dirty="0"/>
              <a:t>To that end</a:t>
            </a:r>
            <a:r>
              <a:rPr lang="en-CA" dirty="0"/>
              <a:t>, I create assessments that </a:t>
            </a:r>
            <a:r>
              <a:rPr lang="en-CA" dirty="0" smtClean="0"/>
              <a:t>require students </a:t>
            </a:r>
            <a:r>
              <a:rPr lang="en-CA" dirty="0"/>
              <a:t>to ask meaningful questions. Among the </a:t>
            </a:r>
            <a:r>
              <a:rPr lang="en-CA" dirty="0" smtClean="0"/>
              <a:t>most effective </a:t>
            </a:r>
            <a:r>
              <a:rPr lang="en-CA" dirty="0"/>
              <a:t>is an assignment whereby first year </a:t>
            </a:r>
            <a:r>
              <a:rPr lang="en-CA" dirty="0" smtClean="0"/>
              <a:t>students interview </a:t>
            </a:r>
            <a:r>
              <a:rPr lang="en-CA" dirty="0"/>
              <a:t>an ‘expert’ in some facet of chemistry </a:t>
            </a:r>
            <a:r>
              <a:rPr lang="en-CA" dirty="0" smtClean="0"/>
              <a:t>to determine</a:t>
            </a:r>
            <a:r>
              <a:rPr lang="en-CA" dirty="0"/>
              <a:t>…”</a:t>
            </a:r>
          </a:p>
          <a:p>
            <a:r>
              <a:rPr lang="en-CA" dirty="0" smtClean="0">
                <a:hlinkClick r:id="rId2"/>
              </a:rPr>
              <a:t>Natasha </a:t>
            </a:r>
            <a:r>
              <a:rPr lang="en-CA" dirty="0" err="1">
                <a:hlinkClick r:id="rId2"/>
              </a:rPr>
              <a:t>Patrito</a:t>
            </a:r>
            <a:r>
              <a:rPr lang="en-CA" dirty="0">
                <a:hlinkClick r:id="rId2"/>
              </a:rPr>
              <a:t> Hannon</a:t>
            </a:r>
            <a:r>
              <a:rPr lang="en-CA" dirty="0"/>
              <a:t>, </a:t>
            </a:r>
            <a:r>
              <a:rPr lang="en-CA" dirty="0" smtClean="0"/>
              <a:t>Chemistry Professor, Teaching </a:t>
            </a:r>
            <a:r>
              <a:rPr lang="en-CA" dirty="0"/>
              <a:t>Support Centre © </a:t>
            </a:r>
            <a:r>
              <a:rPr lang="en-CA" dirty="0" smtClean="0"/>
              <a:t>UWO 2007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5568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Specifics Bolster Substance: Be Specific!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“</a:t>
            </a:r>
            <a:r>
              <a:rPr lang="en-CA" u="sng" dirty="0"/>
              <a:t>One example</a:t>
            </a:r>
            <a:r>
              <a:rPr lang="en-CA" dirty="0"/>
              <a:t> of a teaching strategy I </a:t>
            </a:r>
            <a:r>
              <a:rPr lang="en-CA" dirty="0" smtClean="0"/>
              <a:t>employed that </a:t>
            </a:r>
            <a:r>
              <a:rPr lang="en-CA" dirty="0"/>
              <a:t>accomplished several objectives is </a:t>
            </a:r>
            <a:r>
              <a:rPr lang="en-CA" dirty="0" smtClean="0"/>
              <a:t>an assignment </a:t>
            </a:r>
            <a:r>
              <a:rPr lang="en-CA" dirty="0"/>
              <a:t>I called an </a:t>
            </a:r>
            <a:r>
              <a:rPr lang="en-CA" dirty="0" smtClean="0"/>
              <a:t>‘illness </a:t>
            </a:r>
            <a:r>
              <a:rPr lang="en-CA" dirty="0"/>
              <a:t>narrative</a:t>
            </a:r>
            <a:r>
              <a:rPr lang="en-CA" dirty="0" smtClean="0"/>
              <a:t>.’ </a:t>
            </a:r>
            <a:r>
              <a:rPr lang="en-CA" dirty="0"/>
              <a:t>For </a:t>
            </a:r>
            <a:r>
              <a:rPr lang="en-CA" dirty="0" smtClean="0"/>
              <a:t>this assignment</a:t>
            </a:r>
            <a:r>
              <a:rPr lang="en-CA" dirty="0"/>
              <a:t>, students interviewed </a:t>
            </a:r>
            <a:r>
              <a:rPr lang="en-CA" dirty="0" smtClean="0"/>
              <a:t>individuals with </a:t>
            </a:r>
            <a:r>
              <a:rPr lang="en-CA" dirty="0"/>
              <a:t>a chronic disease to gain an </a:t>
            </a:r>
            <a:r>
              <a:rPr lang="en-CA" dirty="0" smtClean="0"/>
              <a:t>appreciation for </a:t>
            </a:r>
            <a:r>
              <a:rPr lang="en-CA" dirty="0"/>
              <a:t>the human element, and not just the </a:t>
            </a:r>
            <a:r>
              <a:rPr lang="en-CA" dirty="0" smtClean="0"/>
              <a:t>clinical components </a:t>
            </a:r>
            <a:r>
              <a:rPr lang="en-CA" dirty="0"/>
              <a:t>of pathophysiology.”</a:t>
            </a:r>
          </a:p>
          <a:p>
            <a:r>
              <a:rPr lang="en-CA" dirty="0" smtClean="0"/>
              <a:t>Anonymous Nursing </a:t>
            </a:r>
            <a:r>
              <a:rPr lang="en-CA" dirty="0"/>
              <a:t>Professor</a:t>
            </a:r>
          </a:p>
        </p:txBody>
      </p:sp>
    </p:spTree>
    <p:extLst>
      <p:ext uri="{BB962C8B-B14F-4D97-AF65-F5344CB8AC3E}">
        <p14:creationId xmlns:p14="http://schemas.microsoft.com/office/powerpoint/2010/main" val="124467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Follow Through: Impact of the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“The </a:t>
            </a:r>
            <a:r>
              <a:rPr lang="en-CA" u="sng" dirty="0"/>
              <a:t>student </a:t>
            </a:r>
            <a:r>
              <a:rPr lang="en-CA" u="sng" dirty="0" smtClean="0"/>
              <a:t>comment</a:t>
            </a:r>
            <a:r>
              <a:rPr lang="en-CA" dirty="0" smtClean="0"/>
              <a:t> </a:t>
            </a:r>
            <a:r>
              <a:rPr lang="en-CA" dirty="0"/>
              <a:t>that, ‘This was the best way to </a:t>
            </a:r>
            <a:r>
              <a:rPr lang="en-CA" dirty="0" smtClean="0"/>
              <a:t>learn about </a:t>
            </a:r>
            <a:r>
              <a:rPr lang="en-CA" dirty="0"/>
              <a:t>the disease and how to integrate the person and </a:t>
            </a:r>
            <a:r>
              <a:rPr lang="en-CA" dirty="0" smtClean="0"/>
              <a:t>the disease </a:t>
            </a:r>
            <a:r>
              <a:rPr lang="en-CA" dirty="0"/>
              <a:t>and not just focus on the disease,’ reflects both </a:t>
            </a:r>
            <a:r>
              <a:rPr lang="en-CA" dirty="0" smtClean="0"/>
              <a:t>the intent </a:t>
            </a:r>
            <a:r>
              <a:rPr lang="en-CA" dirty="0"/>
              <a:t>of the assignment and the prevailing evaluation </a:t>
            </a:r>
            <a:r>
              <a:rPr lang="en-CA" dirty="0" smtClean="0"/>
              <a:t>of the </a:t>
            </a:r>
            <a:r>
              <a:rPr lang="en-CA" dirty="0"/>
              <a:t>assignment by my students. For me, the highlight </a:t>
            </a:r>
            <a:r>
              <a:rPr lang="en-CA" dirty="0" smtClean="0"/>
              <a:t>of developing </a:t>
            </a:r>
            <a:r>
              <a:rPr lang="en-CA" dirty="0"/>
              <a:t>and teaching this course has been the </a:t>
            </a:r>
            <a:r>
              <a:rPr lang="en-CA" u="sng" dirty="0" smtClean="0"/>
              <a:t>many comments </a:t>
            </a:r>
            <a:r>
              <a:rPr lang="en-CA" u="sng" dirty="0"/>
              <a:t>by students</a:t>
            </a:r>
            <a:r>
              <a:rPr lang="en-CA" dirty="0"/>
              <a:t> that they no longer </a:t>
            </a:r>
            <a:r>
              <a:rPr lang="en-CA" dirty="0" smtClean="0"/>
              <a:t>fear pathophysiology</a:t>
            </a:r>
            <a:r>
              <a:rPr lang="en-CA" dirty="0"/>
              <a:t>, and they actually understand how </a:t>
            </a:r>
            <a:r>
              <a:rPr lang="en-CA" dirty="0" smtClean="0"/>
              <a:t>it impacts </a:t>
            </a:r>
            <a:r>
              <a:rPr lang="en-CA" dirty="0"/>
              <a:t>their nursing care</a:t>
            </a:r>
            <a:r>
              <a:rPr lang="en-CA" dirty="0" smtClean="0"/>
              <a:t>.”</a:t>
            </a:r>
            <a:endParaRPr lang="en-CA" dirty="0"/>
          </a:p>
          <a:p>
            <a:r>
              <a:rPr lang="en-CA" dirty="0" smtClean="0"/>
              <a:t>Anonymous Nursing Prof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15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Should Be Included in a Teaching Philosophy?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Definition of teaching, definition of learning</a:t>
            </a:r>
          </a:p>
          <a:p>
            <a:r>
              <a:rPr lang="en-CA" dirty="0"/>
              <a:t>View of learner and student development</a:t>
            </a:r>
          </a:p>
          <a:p>
            <a:r>
              <a:rPr lang="en-CA" dirty="0"/>
              <a:t>Explication of student/teacher relationship</a:t>
            </a:r>
          </a:p>
          <a:p>
            <a:r>
              <a:rPr lang="en-CA" dirty="0"/>
              <a:t>Teaching methods</a:t>
            </a:r>
          </a:p>
          <a:p>
            <a:r>
              <a:rPr lang="en-CA" dirty="0"/>
              <a:t>Impact on learner</a:t>
            </a:r>
          </a:p>
          <a:p>
            <a:r>
              <a:rPr lang="en-CA" dirty="0"/>
              <a:t>Innovative teaching approaches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464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Should Your Teaching Philosophy Address?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students typically learn in the discipline,</a:t>
            </a:r>
          </a:p>
          <a:p>
            <a:r>
              <a:rPr lang="en-CA" dirty="0"/>
              <a:t>Typical learning objectives in your classroom </a:t>
            </a:r>
          </a:p>
          <a:p>
            <a:r>
              <a:rPr lang="en-CA" dirty="0"/>
              <a:t>How you achieve these learning goals </a:t>
            </a:r>
          </a:p>
          <a:p>
            <a:r>
              <a:rPr lang="en-CA" dirty="0"/>
              <a:t>How you approach teaching</a:t>
            </a:r>
          </a:p>
          <a:p>
            <a:r>
              <a:rPr lang="en-CA" dirty="0"/>
              <a:t>How you engage and motivate students</a:t>
            </a:r>
          </a:p>
          <a:p>
            <a:r>
              <a:rPr lang="en-CA" dirty="0"/>
              <a:t>What types of knowledge students learn in your class -- and how</a:t>
            </a:r>
          </a:p>
        </p:txBody>
      </p:sp>
    </p:spTree>
    <p:extLst>
      <p:ext uri="{BB962C8B-B14F-4D97-AF65-F5344CB8AC3E}">
        <p14:creationId xmlns:p14="http://schemas.microsoft.com/office/powerpoint/2010/main" val="23688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74DE7380-C30D-4469-ADD7-E6F9EE4B3B5B}" vid="{155E0FAD-96D2-43CD-8C5A-B2DD74F4492C}"/>
    </a:ext>
  </a:extLst>
</a:theme>
</file>

<file path=ppt/theme/theme2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AACE6D-8EB6-447A-8DFD-C2C0C52916AC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155</TotalTime>
  <Words>914</Words>
  <Application>Microsoft Office PowerPoint</Application>
  <PresentationFormat>Custom</PresentationFormat>
  <Paragraphs>74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Marketing 16x9</vt:lpstr>
      <vt:lpstr>Statement of Teaching Philosophy</vt:lpstr>
      <vt:lpstr>PowerPoint Presentation</vt:lpstr>
      <vt:lpstr>What Is a Teaching Philosophy?</vt:lpstr>
      <vt:lpstr>An Example of an Overall Teaching Philosophy [Diction]</vt:lpstr>
      <vt:lpstr>Teaching Practice: Acting on Beliefs – An Example</vt:lpstr>
      <vt:lpstr>Specifics Bolster Substance: Be Specific!</vt:lpstr>
      <vt:lpstr>Follow Through: Impact of the Example</vt:lpstr>
      <vt:lpstr>What Should Be Included in a Teaching Philosophy?</vt:lpstr>
      <vt:lpstr>What Should Your Teaching Philosophy Address?</vt:lpstr>
      <vt:lpstr>Where Do I Start?</vt:lpstr>
      <vt:lpstr>Reflect on Your Response ….</vt:lpstr>
      <vt:lpstr>Reflect on Your Reflection … </vt:lpstr>
      <vt:lpstr>Proceed Interrogatively as You Tease Out Content</vt:lpstr>
      <vt:lpstr>How Is a Teaching Philosophy Structured/Framed?</vt:lpstr>
      <vt:lpstr>Resources</vt:lpstr>
    </vt:vector>
  </TitlesOfParts>
  <Company>Lakehead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Statement of Teaching Philosophy</dc:title>
  <dc:creator>Elearn CEDL</dc:creator>
  <cp:lastModifiedBy>Elearn CEDL</cp:lastModifiedBy>
  <cp:revision>14</cp:revision>
  <dcterms:created xsi:type="dcterms:W3CDTF">2017-08-22T17:20:15Z</dcterms:created>
  <dcterms:modified xsi:type="dcterms:W3CDTF">2017-09-05T18:17:33Z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