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6" r:id="rId6"/>
    <p:sldId id="278" r:id="rId7"/>
    <p:sldId id="279" r:id="rId8"/>
    <p:sldId id="299" r:id="rId9"/>
    <p:sldId id="280" r:id="rId10"/>
    <p:sldId id="295" r:id="rId11"/>
    <p:sldId id="296" r:id="rId12"/>
    <p:sldId id="288" r:id="rId13"/>
    <p:sldId id="289" r:id="rId14"/>
    <p:sldId id="290" r:id="rId15"/>
    <p:sldId id="291" r:id="rId16"/>
    <p:sldId id="292" r:id="rId17"/>
    <p:sldId id="293" r:id="rId18"/>
    <p:sldId id="282" r:id="rId19"/>
    <p:sldId id="294" r:id="rId20"/>
    <p:sldId id="283" r:id="rId21"/>
    <p:sldId id="304" r:id="rId22"/>
    <p:sldId id="303" r:id="rId23"/>
    <p:sldId id="302" r:id="rId24"/>
    <p:sldId id="301" r:id="rId25"/>
    <p:sldId id="305" r:id="rId26"/>
    <p:sldId id="297" r:id="rId27"/>
    <p:sldId id="300" r:id="rId28"/>
    <p:sldId id="287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arn CEDL" initials="EC" lastIdx="2" clrIdx="0">
    <p:extLst>
      <p:ext uri="{19B8F6BF-5375-455C-9EA6-DF929625EA0E}">
        <p15:presenceInfo xmlns:p15="http://schemas.microsoft.com/office/powerpoint/2012/main" userId="S-1-5-21-3166440436-281548588-682752990-223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>
      <p:cViewPr varScale="1">
        <p:scale>
          <a:sx n="74" d="100"/>
          <a:sy n="74" d="100"/>
        </p:scale>
        <p:origin x="234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3EA53-00E2-4C48-8A5A-B1E455146712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575E8063-4E1F-462E-A898-CC2517394276}">
      <dgm:prSet phldrT="[Text]"/>
      <dgm:spPr/>
      <dgm:t>
        <a:bodyPr/>
        <a:lstStyle/>
        <a:p>
          <a:r>
            <a:rPr lang="en-CA" dirty="0" smtClean="0"/>
            <a:t>What is a teaching dossier? </a:t>
          </a:r>
          <a:endParaRPr lang="en-CA" dirty="0"/>
        </a:p>
      </dgm:t>
    </dgm:pt>
    <dgm:pt modelId="{BF46C10E-3490-45A5-A2EB-D7046F2A0A47}" type="parTrans" cxnId="{304F37E0-C451-4FB1-BC95-FD9A5FD7CA24}">
      <dgm:prSet/>
      <dgm:spPr/>
      <dgm:t>
        <a:bodyPr/>
        <a:lstStyle/>
        <a:p>
          <a:endParaRPr lang="en-CA"/>
        </a:p>
      </dgm:t>
    </dgm:pt>
    <dgm:pt modelId="{B994F3D8-93CD-4099-B07E-169D48C3CA43}" type="sibTrans" cxnId="{304F37E0-C451-4FB1-BC95-FD9A5FD7CA24}">
      <dgm:prSet/>
      <dgm:spPr/>
      <dgm:t>
        <a:bodyPr/>
        <a:lstStyle/>
        <a:p>
          <a:endParaRPr lang="en-CA"/>
        </a:p>
      </dgm:t>
    </dgm:pt>
    <dgm:pt modelId="{01627AB8-1A27-4889-8251-1701805D12DD}">
      <dgm:prSet phldrT="[Text]"/>
      <dgm:spPr/>
      <dgm:t>
        <a:bodyPr/>
        <a:lstStyle/>
        <a:p>
          <a:r>
            <a:rPr lang="en-CA" dirty="0" smtClean="0"/>
            <a:t>What are the exact expectations for a teaching dossier?</a:t>
          </a:r>
        </a:p>
        <a:p>
          <a:endParaRPr lang="en-CA" dirty="0"/>
        </a:p>
      </dgm:t>
    </dgm:pt>
    <dgm:pt modelId="{472BE811-CE6F-4A1E-9EEF-07C5EE741ECE}" type="parTrans" cxnId="{276FF67F-BEE1-45B4-B61F-454EE553883B}">
      <dgm:prSet/>
      <dgm:spPr/>
      <dgm:t>
        <a:bodyPr/>
        <a:lstStyle/>
        <a:p>
          <a:endParaRPr lang="en-CA"/>
        </a:p>
      </dgm:t>
    </dgm:pt>
    <dgm:pt modelId="{FD8F9C86-9F00-45AB-8C40-548162796A10}" type="sibTrans" cxnId="{276FF67F-BEE1-45B4-B61F-454EE553883B}">
      <dgm:prSet/>
      <dgm:spPr/>
      <dgm:t>
        <a:bodyPr/>
        <a:lstStyle/>
        <a:p>
          <a:endParaRPr lang="en-CA"/>
        </a:p>
      </dgm:t>
    </dgm:pt>
    <dgm:pt modelId="{E7B4B600-0009-490B-AEFB-6290534EA068}">
      <dgm:prSet phldrT="[Text]"/>
      <dgm:spPr/>
      <dgm:t>
        <a:bodyPr/>
        <a:lstStyle/>
        <a:p>
          <a:r>
            <a:rPr lang="en-CA" dirty="0" smtClean="0"/>
            <a:t>How do I refine/enhance my teaching dossier?</a:t>
          </a:r>
          <a:endParaRPr lang="en-CA" dirty="0"/>
        </a:p>
      </dgm:t>
    </dgm:pt>
    <dgm:pt modelId="{EFDBE7B1-0DD9-46DB-A6A9-4653BAD293C5}" type="parTrans" cxnId="{B89C937A-E82C-4517-B6D9-7C7AF96F16F6}">
      <dgm:prSet/>
      <dgm:spPr/>
      <dgm:t>
        <a:bodyPr/>
        <a:lstStyle/>
        <a:p>
          <a:endParaRPr lang="en-CA"/>
        </a:p>
      </dgm:t>
    </dgm:pt>
    <dgm:pt modelId="{F396CFD4-F25A-4B31-920C-747B87E52DD6}" type="sibTrans" cxnId="{B89C937A-E82C-4517-B6D9-7C7AF96F16F6}">
      <dgm:prSet/>
      <dgm:spPr/>
      <dgm:t>
        <a:bodyPr/>
        <a:lstStyle/>
        <a:p>
          <a:endParaRPr lang="en-CA"/>
        </a:p>
      </dgm:t>
    </dgm:pt>
    <dgm:pt modelId="{3704F326-B1E0-40BC-A354-B83882FCCEC3}" type="pres">
      <dgm:prSet presAssocID="{7CD3EA53-00E2-4C48-8A5A-B1E455146712}" presName="Name0" presStyleCnt="0">
        <dgm:presLayoutVars>
          <dgm:dir/>
          <dgm:resizeHandles val="exact"/>
        </dgm:presLayoutVars>
      </dgm:prSet>
      <dgm:spPr/>
    </dgm:pt>
    <dgm:pt modelId="{DEDFB6E1-A7C2-46AE-A7A7-8D05F87621EA}" type="pres">
      <dgm:prSet presAssocID="{7CD3EA53-00E2-4C48-8A5A-B1E455146712}" presName="arrow" presStyleLbl="bgShp" presStyleIdx="0" presStyleCnt="1" custLinFactNeighborX="375" custLinFactNeighborY="-3169"/>
      <dgm:spPr/>
    </dgm:pt>
    <dgm:pt modelId="{7C64C146-968C-4B3D-B8C7-DF40744A2339}" type="pres">
      <dgm:prSet presAssocID="{7CD3EA53-00E2-4C48-8A5A-B1E455146712}" presName="points" presStyleCnt="0"/>
      <dgm:spPr/>
    </dgm:pt>
    <dgm:pt modelId="{28B2E2FB-1EA6-462F-B0F6-A514D7C96CC2}" type="pres">
      <dgm:prSet presAssocID="{575E8063-4E1F-462E-A898-CC2517394276}" presName="compositeA" presStyleCnt="0"/>
      <dgm:spPr/>
    </dgm:pt>
    <dgm:pt modelId="{9837EF79-48D3-4939-9EF9-634D33632340}" type="pres">
      <dgm:prSet presAssocID="{575E8063-4E1F-462E-A898-CC251739427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AFB8F6-C0AE-4B10-9472-87FA35C3CC28}" type="pres">
      <dgm:prSet presAssocID="{575E8063-4E1F-462E-A898-CC2517394276}" presName="circleA" presStyleLbl="node1" presStyleIdx="0" presStyleCnt="3"/>
      <dgm:spPr/>
    </dgm:pt>
    <dgm:pt modelId="{6ABE841A-3BF8-49EC-BC85-831E13B30914}" type="pres">
      <dgm:prSet presAssocID="{575E8063-4E1F-462E-A898-CC2517394276}" presName="spaceA" presStyleCnt="0"/>
      <dgm:spPr/>
    </dgm:pt>
    <dgm:pt modelId="{95202F33-98AE-478E-BF09-B5BF7B261E15}" type="pres">
      <dgm:prSet presAssocID="{B994F3D8-93CD-4099-B07E-169D48C3CA43}" presName="space" presStyleCnt="0"/>
      <dgm:spPr/>
    </dgm:pt>
    <dgm:pt modelId="{369636C6-523B-44D6-A067-F02828045F35}" type="pres">
      <dgm:prSet presAssocID="{01627AB8-1A27-4889-8251-1701805D12DD}" presName="compositeB" presStyleCnt="0"/>
      <dgm:spPr/>
    </dgm:pt>
    <dgm:pt modelId="{1D1FD849-BAD7-450E-9404-2A3CC0492864}" type="pres">
      <dgm:prSet presAssocID="{01627AB8-1A27-4889-8251-1701805D12D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912D27-6257-4CAA-97BF-EEC47AB20354}" type="pres">
      <dgm:prSet presAssocID="{01627AB8-1A27-4889-8251-1701805D12DD}" presName="circleB" presStyleLbl="node1" presStyleIdx="1" presStyleCnt="3"/>
      <dgm:spPr/>
    </dgm:pt>
    <dgm:pt modelId="{D35C7301-3872-4D5E-9DF4-83DAF143B271}" type="pres">
      <dgm:prSet presAssocID="{01627AB8-1A27-4889-8251-1701805D12DD}" presName="spaceB" presStyleCnt="0"/>
      <dgm:spPr/>
    </dgm:pt>
    <dgm:pt modelId="{18CE69A0-A317-429B-8773-E7E96A3C0D90}" type="pres">
      <dgm:prSet presAssocID="{FD8F9C86-9F00-45AB-8C40-548162796A10}" presName="space" presStyleCnt="0"/>
      <dgm:spPr/>
    </dgm:pt>
    <dgm:pt modelId="{414C10D9-6722-4D29-9C2D-03B766D8DAA2}" type="pres">
      <dgm:prSet presAssocID="{E7B4B600-0009-490B-AEFB-6290534EA068}" presName="compositeA" presStyleCnt="0"/>
      <dgm:spPr/>
    </dgm:pt>
    <dgm:pt modelId="{B576EE6C-7572-4E8B-86FE-6A940CD7408D}" type="pres">
      <dgm:prSet presAssocID="{E7B4B600-0009-490B-AEFB-6290534EA068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7338F5-AF7A-428A-9D68-9102302C73B9}" type="pres">
      <dgm:prSet presAssocID="{E7B4B600-0009-490B-AEFB-6290534EA068}" presName="circleA" presStyleLbl="node1" presStyleIdx="2" presStyleCnt="3"/>
      <dgm:spPr/>
    </dgm:pt>
    <dgm:pt modelId="{66BED0E5-23DE-46E6-BD88-DAEA223202D1}" type="pres">
      <dgm:prSet presAssocID="{E7B4B600-0009-490B-AEFB-6290534EA068}" presName="spaceA" presStyleCnt="0"/>
      <dgm:spPr/>
    </dgm:pt>
  </dgm:ptLst>
  <dgm:cxnLst>
    <dgm:cxn modelId="{B89C937A-E82C-4517-B6D9-7C7AF96F16F6}" srcId="{7CD3EA53-00E2-4C48-8A5A-B1E455146712}" destId="{E7B4B600-0009-490B-AEFB-6290534EA068}" srcOrd="2" destOrd="0" parTransId="{EFDBE7B1-0DD9-46DB-A6A9-4653BAD293C5}" sibTransId="{F396CFD4-F25A-4B31-920C-747B87E52DD6}"/>
    <dgm:cxn modelId="{810D7082-5E60-4EC0-9503-E9B6AA1AF16D}" type="presOf" srcId="{575E8063-4E1F-462E-A898-CC2517394276}" destId="{9837EF79-48D3-4939-9EF9-634D33632340}" srcOrd="0" destOrd="0" presId="urn:microsoft.com/office/officeart/2005/8/layout/hProcess11"/>
    <dgm:cxn modelId="{2030E1C3-F582-43A2-8973-1A5C0F4A2F5E}" type="presOf" srcId="{E7B4B600-0009-490B-AEFB-6290534EA068}" destId="{B576EE6C-7572-4E8B-86FE-6A940CD7408D}" srcOrd="0" destOrd="0" presId="urn:microsoft.com/office/officeart/2005/8/layout/hProcess11"/>
    <dgm:cxn modelId="{304F37E0-C451-4FB1-BC95-FD9A5FD7CA24}" srcId="{7CD3EA53-00E2-4C48-8A5A-B1E455146712}" destId="{575E8063-4E1F-462E-A898-CC2517394276}" srcOrd="0" destOrd="0" parTransId="{BF46C10E-3490-45A5-A2EB-D7046F2A0A47}" sibTransId="{B994F3D8-93CD-4099-B07E-169D48C3CA43}"/>
    <dgm:cxn modelId="{276FF67F-BEE1-45B4-B61F-454EE553883B}" srcId="{7CD3EA53-00E2-4C48-8A5A-B1E455146712}" destId="{01627AB8-1A27-4889-8251-1701805D12DD}" srcOrd="1" destOrd="0" parTransId="{472BE811-CE6F-4A1E-9EEF-07C5EE741ECE}" sibTransId="{FD8F9C86-9F00-45AB-8C40-548162796A10}"/>
    <dgm:cxn modelId="{1C93DA40-2319-4A1F-A3C3-CC94865FF12D}" type="presOf" srcId="{01627AB8-1A27-4889-8251-1701805D12DD}" destId="{1D1FD849-BAD7-450E-9404-2A3CC0492864}" srcOrd="0" destOrd="0" presId="urn:microsoft.com/office/officeart/2005/8/layout/hProcess11"/>
    <dgm:cxn modelId="{D2E7A7F9-CD1C-4FC6-868D-07C7E90D8B2E}" type="presOf" srcId="{7CD3EA53-00E2-4C48-8A5A-B1E455146712}" destId="{3704F326-B1E0-40BC-A354-B83882FCCEC3}" srcOrd="0" destOrd="0" presId="urn:microsoft.com/office/officeart/2005/8/layout/hProcess11"/>
    <dgm:cxn modelId="{33A3F7BD-1267-409A-8707-42053FE60956}" type="presParOf" srcId="{3704F326-B1E0-40BC-A354-B83882FCCEC3}" destId="{DEDFB6E1-A7C2-46AE-A7A7-8D05F87621EA}" srcOrd="0" destOrd="0" presId="urn:microsoft.com/office/officeart/2005/8/layout/hProcess11"/>
    <dgm:cxn modelId="{70E9A831-E7A4-4AB8-BA7F-15FF95CF8CF7}" type="presParOf" srcId="{3704F326-B1E0-40BC-A354-B83882FCCEC3}" destId="{7C64C146-968C-4B3D-B8C7-DF40744A2339}" srcOrd="1" destOrd="0" presId="urn:microsoft.com/office/officeart/2005/8/layout/hProcess11"/>
    <dgm:cxn modelId="{6A619C8F-4C14-4B08-B022-1EBD529F6A69}" type="presParOf" srcId="{7C64C146-968C-4B3D-B8C7-DF40744A2339}" destId="{28B2E2FB-1EA6-462F-B0F6-A514D7C96CC2}" srcOrd="0" destOrd="0" presId="urn:microsoft.com/office/officeart/2005/8/layout/hProcess11"/>
    <dgm:cxn modelId="{B240F9B9-9D82-42B3-B542-9510D78AAF06}" type="presParOf" srcId="{28B2E2FB-1EA6-462F-B0F6-A514D7C96CC2}" destId="{9837EF79-48D3-4939-9EF9-634D33632340}" srcOrd="0" destOrd="0" presId="urn:microsoft.com/office/officeart/2005/8/layout/hProcess11"/>
    <dgm:cxn modelId="{195C6279-2AEB-45AE-AE50-0E5644C5936B}" type="presParOf" srcId="{28B2E2FB-1EA6-462F-B0F6-A514D7C96CC2}" destId="{0EAFB8F6-C0AE-4B10-9472-87FA35C3CC28}" srcOrd="1" destOrd="0" presId="urn:microsoft.com/office/officeart/2005/8/layout/hProcess11"/>
    <dgm:cxn modelId="{D09DF270-F11F-4DA2-BBCD-BCB14616B000}" type="presParOf" srcId="{28B2E2FB-1EA6-462F-B0F6-A514D7C96CC2}" destId="{6ABE841A-3BF8-49EC-BC85-831E13B30914}" srcOrd="2" destOrd="0" presId="urn:microsoft.com/office/officeart/2005/8/layout/hProcess11"/>
    <dgm:cxn modelId="{AB9CB7E9-99ED-4885-AD13-CF1356E1EDEC}" type="presParOf" srcId="{7C64C146-968C-4B3D-B8C7-DF40744A2339}" destId="{95202F33-98AE-478E-BF09-B5BF7B261E15}" srcOrd="1" destOrd="0" presId="urn:microsoft.com/office/officeart/2005/8/layout/hProcess11"/>
    <dgm:cxn modelId="{8171A38C-5449-4B60-AC7B-96CD4A785A94}" type="presParOf" srcId="{7C64C146-968C-4B3D-B8C7-DF40744A2339}" destId="{369636C6-523B-44D6-A067-F02828045F35}" srcOrd="2" destOrd="0" presId="urn:microsoft.com/office/officeart/2005/8/layout/hProcess11"/>
    <dgm:cxn modelId="{02FCAA17-7F63-4987-BD76-EBCB50E96A0F}" type="presParOf" srcId="{369636C6-523B-44D6-A067-F02828045F35}" destId="{1D1FD849-BAD7-450E-9404-2A3CC0492864}" srcOrd="0" destOrd="0" presId="urn:microsoft.com/office/officeart/2005/8/layout/hProcess11"/>
    <dgm:cxn modelId="{3429D251-00FE-42F8-B666-4BC6F9FCFD0C}" type="presParOf" srcId="{369636C6-523B-44D6-A067-F02828045F35}" destId="{EB912D27-6257-4CAA-97BF-EEC47AB20354}" srcOrd="1" destOrd="0" presId="urn:microsoft.com/office/officeart/2005/8/layout/hProcess11"/>
    <dgm:cxn modelId="{14CB29E2-D5CD-4BAA-945A-A5F3C46D770E}" type="presParOf" srcId="{369636C6-523B-44D6-A067-F02828045F35}" destId="{D35C7301-3872-4D5E-9DF4-83DAF143B271}" srcOrd="2" destOrd="0" presId="urn:microsoft.com/office/officeart/2005/8/layout/hProcess11"/>
    <dgm:cxn modelId="{2039D9E5-3FE5-4C00-9C18-20F4F02A0435}" type="presParOf" srcId="{7C64C146-968C-4B3D-B8C7-DF40744A2339}" destId="{18CE69A0-A317-429B-8773-E7E96A3C0D90}" srcOrd="3" destOrd="0" presId="urn:microsoft.com/office/officeart/2005/8/layout/hProcess11"/>
    <dgm:cxn modelId="{48867323-DC66-4850-952B-5F8874606C7F}" type="presParOf" srcId="{7C64C146-968C-4B3D-B8C7-DF40744A2339}" destId="{414C10D9-6722-4D29-9C2D-03B766D8DAA2}" srcOrd="4" destOrd="0" presId="urn:microsoft.com/office/officeart/2005/8/layout/hProcess11"/>
    <dgm:cxn modelId="{64DE36FD-C791-4EF0-964E-D76EFE3E74A9}" type="presParOf" srcId="{414C10D9-6722-4D29-9C2D-03B766D8DAA2}" destId="{B576EE6C-7572-4E8B-86FE-6A940CD7408D}" srcOrd="0" destOrd="0" presId="urn:microsoft.com/office/officeart/2005/8/layout/hProcess11"/>
    <dgm:cxn modelId="{0953447B-FF27-4F21-A40F-73CB816F0F41}" type="presParOf" srcId="{414C10D9-6722-4D29-9C2D-03B766D8DAA2}" destId="{C47338F5-AF7A-428A-9D68-9102302C73B9}" srcOrd="1" destOrd="0" presId="urn:microsoft.com/office/officeart/2005/8/layout/hProcess11"/>
    <dgm:cxn modelId="{B7E51667-5C11-46DD-B84F-22C0D115C93A}" type="presParOf" srcId="{414C10D9-6722-4D29-9C2D-03B766D8DAA2}" destId="{66BED0E5-23DE-46E6-BD88-DAEA223202D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B541F-DBB3-43CA-AAD3-44F34FB43C6D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025A65B8-99B9-4EE6-A374-4ABF11C0647E}">
      <dgm:prSet phldrT="[Text]"/>
      <dgm:spPr/>
      <dgm:t>
        <a:bodyPr/>
        <a:lstStyle/>
        <a:p>
          <a:r>
            <a:rPr lang="en-CA" dirty="0" smtClean="0"/>
            <a:t>Teaching</a:t>
          </a:r>
        </a:p>
        <a:p>
          <a:r>
            <a:rPr lang="en-CA" dirty="0" smtClean="0"/>
            <a:t>Dossier</a:t>
          </a:r>
          <a:endParaRPr lang="en-CA" dirty="0"/>
        </a:p>
      </dgm:t>
    </dgm:pt>
    <dgm:pt modelId="{0F230746-1294-4D4C-A9B1-9BBF7CF4E20E}" type="parTrans" cxnId="{E81423F5-F0A3-419A-84CA-D01BCE26415A}">
      <dgm:prSet/>
      <dgm:spPr/>
      <dgm:t>
        <a:bodyPr/>
        <a:lstStyle/>
        <a:p>
          <a:endParaRPr lang="en-CA"/>
        </a:p>
      </dgm:t>
    </dgm:pt>
    <dgm:pt modelId="{08A929B9-CEF2-493A-91C4-B7083C7146F2}" type="sibTrans" cxnId="{E81423F5-F0A3-419A-84CA-D01BCE26415A}">
      <dgm:prSet/>
      <dgm:spPr/>
      <dgm:t>
        <a:bodyPr/>
        <a:lstStyle/>
        <a:p>
          <a:endParaRPr lang="en-CA"/>
        </a:p>
      </dgm:t>
    </dgm:pt>
    <dgm:pt modelId="{DF5C08D1-CCCA-468F-9C6C-E56DCC05FFBD}">
      <dgm:prSet phldrT="[Text]"/>
      <dgm:spPr/>
      <dgm:t>
        <a:bodyPr/>
        <a:lstStyle/>
        <a:p>
          <a:r>
            <a:rPr lang="en-CA" b="1" dirty="0" smtClean="0"/>
            <a:t>Commitment</a:t>
          </a:r>
        </a:p>
        <a:p>
          <a:r>
            <a:rPr lang="en-CA" b="1" dirty="0" smtClean="0"/>
            <a:t>&amp; Competence</a:t>
          </a:r>
          <a:endParaRPr lang="en-CA" b="1" dirty="0"/>
        </a:p>
      </dgm:t>
    </dgm:pt>
    <dgm:pt modelId="{E8FAD47A-C966-4130-9DB4-80FC54CA891B}" type="parTrans" cxnId="{EB80D603-696C-4BED-BFCB-ABA2168C4785}">
      <dgm:prSet/>
      <dgm:spPr/>
      <dgm:t>
        <a:bodyPr/>
        <a:lstStyle/>
        <a:p>
          <a:endParaRPr lang="en-CA"/>
        </a:p>
      </dgm:t>
    </dgm:pt>
    <dgm:pt modelId="{2C9AFAD2-445A-4A5F-BA82-EC77742F6F44}" type="sibTrans" cxnId="{EB80D603-696C-4BED-BFCB-ABA2168C4785}">
      <dgm:prSet/>
      <dgm:spPr/>
      <dgm:t>
        <a:bodyPr/>
        <a:lstStyle/>
        <a:p>
          <a:endParaRPr lang="en-CA"/>
        </a:p>
      </dgm:t>
    </dgm:pt>
    <dgm:pt modelId="{A556AD96-FDA1-457E-A7BE-AD5BAB931FA2}">
      <dgm:prSet phldrT="[Text]"/>
      <dgm:spPr/>
      <dgm:t>
        <a:bodyPr/>
        <a:lstStyle/>
        <a:p>
          <a:r>
            <a:rPr lang="en-CA" b="1" dirty="0" smtClean="0"/>
            <a:t>Self-evaluation</a:t>
          </a:r>
          <a:endParaRPr lang="en-CA" b="1" dirty="0"/>
        </a:p>
      </dgm:t>
    </dgm:pt>
    <dgm:pt modelId="{4C9D6A98-0570-4253-8FA5-82802E26A725}" type="parTrans" cxnId="{A8EFB0B3-8BAC-49AF-A4F8-0DE4D8EE54F8}">
      <dgm:prSet/>
      <dgm:spPr/>
      <dgm:t>
        <a:bodyPr/>
        <a:lstStyle/>
        <a:p>
          <a:endParaRPr lang="en-CA"/>
        </a:p>
      </dgm:t>
    </dgm:pt>
    <dgm:pt modelId="{52BA7208-BBDB-4D88-83C9-DD110138A074}" type="sibTrans" cxnId="{A8EFB0B3-8BAC-49AF-A4F8-0DE4D8EE54F8}">
      <dgm:prSet/>
      <dgm:spPr/>
      <dgm:t>
        <a:bodyPr/>
        <a:lstStyle/>
        <a:p>
          <a:endParaRPr lang="en-CA"/>
        </a:p>
      </dgm:t>
    </dgm:pt>
    <dgm:pt modelId="{1F1F521E-6307-4D19-B882-7F62ACC53693}">
      <dgm:prSet phldrT="[Text]"/>
      <dgm:spPr/>
      <dgm:t>
        <a:bodyPr/>
        <a:lstStyle/>
        <a:p>
          <a:r>
            <a:rPr lang="en-CA" b="1" dirty="0" smtClean="0"/>
            <a:t>“Soft” Skills</a:t>
          </a:r>
          <a:endParaRPr lang="en-CA" b="1" dirty="0"/>
        </a:p>
      </dgm:t>
    </dgm:pt>
    <dgm:pt modelId="{F6A78B3A-1DF9-4C4C-9B79-2C035C6E3959}" type="parTrans" cxnId="{5E3E4B08-25C0-4FA2-AD11-DAD538E6EBB6}">
      <dgm:prSet/>
      <dgm:spPr/>
      <dgm:t>
        <a:bodyPr/>
        <a:lstStyle/>
        <a:p>
          <a:endParaRPr lang="en-CA"/>
        </a:p>
      </dgm:t>
    </dgm:pt>
    <dgm:pt modelId="{ED2F0195-D7F8-44D0-9651-284E43E75B9B}" type="sibTrans" cxnId="{5E3E4B08-25C0-4FA2-AD11-DAD538E6EBB6}">
      <dgm:prSet/>
      <dgm:spPr/>
      <dgm:t>
        <a:bodyPr/>
        <a:lstStyle/>
        <a:p>
          <a:endParaRPr lang="en-CA"/>
        </a:p>
      </dgm:t>
    </dgm:pt>
    <dgm:pt modelId="{728EF816-E9E0-435E-8079-D02F1621F214}">
      <dgm:prSet/>
      <dgm:spPr/>
      <dgm:t>
        <a:bodyPr/>
        <a:lstStyle/>
        <a:p>
          <a:r>
            <a:rPr lang="en-CA" b="1" dirty="0" smtClean="0"/>
            <a:t>Scholarship (</a:t>
          </a:r>
          <a:r>
            <a:rPr lang="en-CA" b="1" dirty="0" err="1" smtClean="0"/>
            <a:t>SoTL</a:t>
          </a:r>
          <a:r>
            <a:rPr lang="en-CA" b="1" dirty="0" smtClean="0"/>
            <a:t>)</a:t>
          </a:r>
          <a:endParaRPr lang="en-CA" b="1" dirty="0"/>
        </a:p>
      </dgm:t>
    </dgm:pt>
    <dgm:pt modelId="{65740033-542B-4C04-A23C-4AE751A49B93}" type="parTrans" cxnId="{E615C60B-8FA8-493B-8F29-9D8F5066BA85}">
      <dgm:prSet/>
      <dgm:spPr/>
      <dgm:t>
        <a:bodyPr/>
        <a:lstStyle/>
        <a:p>
          <a:endParaRPr lang="en-CA"/>
        </a:p>
      </dgm:t>
    </dgm:pt>
    <dgm:pt modelId="{70D7C361-4B0A-41FE-90C1-76F63B68171A}" type="sibTrans" cxnId="{E615C60B-8FA8-493B-8F29-9D8F5066BA85}">
      <dgm:prSet/>
      <dgm:spPr/>
      <dgm:t>
        <a:bodyPr/>
        <a:lstStyle/>
        <a:p>
          <a:endParaRPr lang="en-CA"/>
        </a:p>
      </dgm:t>
    </dgm:pt>
    <dgm:pt modelId="{A208E625-7705-45B3-ACB8-A8F91D5791AE}">
      <dgm:prSet/>
      <dgm:spPr/>
      <dgm:t>
        <a:bodyPr/>
        <a:lstStyle/>
        <a:p>
          <a:r>
            <a:rPr lang="en-CA" b="1" dirty="0" smtClean="0"/>
            <a:t>Product &amp; Process</a:t>
          </a:r>
          <a:endParaRPr lang="en-CA" b="1" dirty="0"/>
        </a:p>
      </dgm:t>
    </dgm:pt>
    <dgm:pt modelId="{C2E00937-0512-4AFC-BA6C-D2DA85847624}" type="parTrans" cxnId="{4754FF30-74D3-48B5-9202-9218FFA6C35F}">
      <dgm:prSet/>
      <dgm:spPr/>
      <dgm:t>
        <a:bodyPr/>
        <a:lstStyle/>
        <a:p>
          <a:endParaRPr lang="en-CA"/>
        </a:p>
      </dgm:t>
    </dgm:pt>
    <dgm:pt modelId="{5A2DF268-93AD-4211-884F-CE4BF4592DDB}" type="sibTrans" cxnId="{4754FF30-74D3-48B5-9202-9218FFA6C35F}">
      <dgm:prSet/>
      <dgm:spPr/>
      <dgm:t>
        <a:bodyPr/>
        <a:lstStyle/>
        <a:p>
          <a:endParaRPr lang="en-CA"/>
        </a:p>
      </dgm:t>
    </dgm:pt>
    <dgm:pt modelId="{026789C2-16AF-4D1C-9A00-879BF83D85C7}" type="pres">
      <dgm:prSet presAssocID="{215B541F-DBB3-43CA-AAD3-44F34FB43C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4AEA75D-74F7-43D9-8E1F-E860E11E87E1}" type="pres">
      <dgm:prSet presAssocID="{215B541F-DBB3-43CA-AAD3-44F34FB43C6D}" presName="radial" presStyleCnt="0">
        <dgm:presLayoutVars>
          <dgm:animLvl val="ctr"/>
        </dgm:presLayoutVars>
      </dgm:prSet>
      <dgm:spPr/>
    </dgm:pt>
    <dgm:pt modelId="{BBEFE048-2DBD-4837-AF36-6D1D27E3177B}" type="pres">
      <dgm:prSet presAssocID="{025A65B8-99B9-4EE6-A374-4ABF11C0647E}" presName="centerShape" presStyleLbl="vennNode1" presStyleIdx="0" presStyleCnt="6"/>
      <dgm:spPr/>
      <dgm:t>
        <a:bodyPr/>
        <a:lstStyle/>
        <a:p>
          <a:endParaRPr lang="en-CA"/>
        </a:p>
      </dgm:t>
    </dgm:pt>
    <dgm:pt modelId="{8FCF919E-0CB6-47C4-B086-313F6FCD3481}" type="pres">
      <dgm:prSet presAssocID="{DF5C08D1-CCCA-468F-9C6C-E56DCC05FFB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EC2857-6535-45CC-9B19-08A75EA18740}" type="pres">
      <dgm:prSet presAssocID="{A208E625-7705-45B3-ACB8-A8F91D5791AE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4ACDE2-7773-45E2-9DF7-0A84A0B79C0F}" type="pres">
      <dgm:prSet presAssocID="{728EF816-E9E0-435E-8079-D02F1621F214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310B6E-D8B4-4C46-98BE-176B9EEC0993}" type="pres">
      <dgm:prSet presAssocID="{A556AD96-FDA1-457E-A7BE-AD5BAB931FA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9C67AD-C981-4131-8CF7-A568DD095CEB}" type="pres">
      <dgm:prSet presAssocID="{1F1F521E-6307-4D19-B882-7F62ACC53693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0BFA5D9-6BAD-43CE-943D-88729245ECA9}" type="presOf" srcId="{025A65B8-99B9-4EE6-A374-4ABF11C0647E}" destId="{BBEFE048-2DBD-4837-AF36-6D1D27E3177B}" srcOrd="0" destOrd="0" presId="urn:microsoft.com/office/officeart/2005/8/layout/radial3"/>
    <dgm:cxn modelId="{4754FF30-74D3-48B5-9202-9218FFA6C35F}" srcId="{025A65B8-99B9-4EE6-A374-4ABF11C0647E}" destId="{A208E625-7705-45B3-ACB8-A8F91D5791AE}" srcOrd="1" destOrd="0" parTransId="{C2E00937-0512-4AFC-BA6C-D2DA85847624}" sibTransId="{5A2DF268-93AD-4211-884F-CE4BF4592DDB}"/>
    <dgm:cxn modelId="{0AF16950-89FD-4FE5-88C9-1EAFD31E58E2}" type="presOf" srcId="{215B541F-DBB3-43CA-AAD3-44F34FB43C6D}" destId="{026789C2-16AF-4D1C-9A00-879BF83D85C7}" srcOrd="0" destOrd="0" presId="urn:microsoft.com/office/officeart/2005/8/layout/radial3"/>
    <dgm:cxn modelId="{8BC47CE7-FBCA-4388-9E8D-7B321C5FB94C}" type="presOf" srcId="{1F1F521E-6307-4D19-B882-7F62ACC53693}" destId="{B89C67AD-C981-4131-8CF7-A568DD095CEB}" srcOrd="0" destOrd="0" presId="urn:microsoft.com/office/officeart/2005/8/layout/radial3"/>
    <dgm:cxn modelId="{432441DB-2381-47AF-BA0F-EDA7842B3C8B}" type="presOf" srcId="{A556AD96-FDA1-457E-A7BE-AD5BAB931FA2}" destId="{F4310B6E-D8B4-4C46-98BE-176B9EEC0993}" srcOrd="0" destOrd="0" presId="urn:microsoft.com/office/officeart/2005/8/layout/radial3"/>
    <dgm:cxn modelId="{5E3E4B08-25C0-4FA2-AD11-DAD538E6EBB6}" srcId="{025A65B8-99B9-4EE6-A374-4ABF11C0647E}" destId="{1F1F521E-6307-4D19-B882-7F62ACC53693}" srcOrd="4" destOrd="0" parTransId="{F6A78B3A-1DF9-4C4C-9B79-2C035C6E3959}" sibTransId="{ED2F0195-D7F8-44D0-9651-284E43E75B9B}"/>
    <dgm:cxn modelId="{EB80D603-696C-4BED-BFCB-ABA2168C4785}" srcId="{025A65B8-99B9-4EE6-A374-4ABF11C0647E}" destId="{DF5C08D1-CCCA-468F-9C6C-E56DCC05FFBD}" srcOrd="0" destOrd="0" parTransId="{E8FAD47A-C966-4130-9DB4-80FC54CA891B}" sibTransId="{2C9AFAD2-445A-4A5F-BA82-EC77742F6F44}"/>
    <dgm:cxn modelId="{E81423F5-F0A3-419A-84CA-D01BCE26415A}" srcId="{215B541F-DBB3-43CA-AAD3-44F34FB43C6D}" destId="{025A65B8-99B9-4EE6-A374-4ABF11C0647E}" srcOrd="0" destOrd="0" parTransId="{0F230746-1294-4D4C-A9B1-9BBF7CF4E20E}" sibTransId="{08A929B9-CEF2-493A-91C4-B7083C7146F2}"/>
    <dgm:cxn modelId="{A8EFB0B3-8BAC-49AF-A4F8-0DE4D8EE54F8}" srcId="{025A65B8-99B9-4EE6-A374-4ABF11C0647E}" destId="{A556AD96-FDA1-457E-A7BE-AD5BAB931FA2}" srcOrd="3" destOrd="0" parTransId="{4C9D6A98-0570-4253-8FA5-82802E26A725}" sibTransId="{52BA7208-BBDB-4D88-83C9-DD110138A074}"/>
    <dgm:cxn modelId="{E7015112-F3CF-4C5E-A821-5D41F75338B1}" type="presOf" srcId="{DF5C08D1-CCCA-468F-9C6C-E56DCC05FFBD}" destId="{8FCF919E-0CB6-47C4-B086-313F6FCD3481}" srcOrd="0" destOrd="0" presId="urn:microsoft.com/office/officeart/2005/8/layout/radial3"/>
    <dgm:cxn modelId="{DDB5F928-B5D2-4F43-BB7F-87F5158C7466}" type="presOf" srcId="{A208E625-7705-45B3-ACB8-A8F91D5791AE}" destId="{F6EC2857-6535-45CC-9B19-08A75EA18740}" srcOrd="0" destOrd="0" presId="urn:microsoft.com/office/officeart/2005/8/layout/radial3"/>
    <dgm:cxn modelId="{E615C60B-8FA8-493B-8F29-9D8F5066BA85}" srcId="{025A65B8-99B9-4EE6-A374-4ABF11C0647E}" destId="{728EF816-E9E0-435E-8079-D02F1621F214}" srcOrd="2" destOrd="0" parTransId="{65740033-542B-4C04-A23C-4AE751A49B93}" sibTransId="{70D7C361-4B0A-41FE-90C1-76F63B68171A}"/>
    <dgm:cxn modelId="{D0608BFD-B5D9-4CE5-BFDC-CFFF617A6E53}" type="presOf" srcId="{728EF816-E9E0-435E-8079-D02F1621F214}" destId="{554ACDE2-7773-45E2-9DF7-0A84A0B79C0F}" srcOrd="0" destOrd="0" presId="urn:microsoft.com/office/officeart/2005/8/layout/radial3"/>
    <dgm:cxn modelId="{A5A24AEF-B719-4997-9B69-B799D53C2157}" type="presParOf" srcId="{026789C2-16AF-4D1C-9A00-879BF83D85C7}" destId="{74AEA75D-74F7-43D9-8E1F-E860E11E87E1}" srcOrd="0" destOrd="0" presId="urn:microsoft.com/office/officeart/2005/8/layout/radial3"/>
    <dgm:cxn modelId="{C1EDF8A8-788B-4CBD-B58E-E97DB45C3A5C}" type="presParOf" srcId="{74AEA75D-74F7-43D9-8E1F-E860E11E87E1}" destId="{BBEFE048-2DBD-4837-AF36-6D1D27E3177B}" srcOrd="0" destOrd="0" presId="urn:microsoft.com/office/officeart/2005/8/layout/radial3"/>
    <dgm:cxn modelId="{7686BBD5-E2F3-4543-88E4-F82E1744B1F3}" type="presParOf" srcId="{74AEA75D-74F7-43D9-8E1F-E860E11E87E1}" destId="{8FCF919E-0CB6-47C4-B086-313F6FCD3481}" srcOrd="1" destOrd="0" presId="urn:microsoft.com/office/officeart/2005/8/layout/radial3"/>
    <dgm:cxn modelId="{EA4A99DD-D561-443A-9E37-3896EED7E781}" type="presParOf" srcId="{74AEA75D-74F7-43D9-8E1F-E860E11E87E1}" destId="{F6EC2857-6535-45CC-9B19-08A75EA18740}" srcOrd="2" destOrd="0" presId="urn:microsoft.com/office/officeart/2005/8/layout/radial3"/>
    <dgm:cxn modelId="{4EBC1B65-5EB7-4CA7-BC81-0F4ED0A5BEDA}" type="presParOf" srcId="{74AEA75D-74F7-43D9-8E1F-E860E11E87E1}" destId="{554ACDE2-7773-45E2-9DF7-0A84A0B79C0F}" srcOrd="3" destOrd="0" presId="urn:microsoft.com/office/officeart/2005/8/layout/radial3"/>
    <dgm:cxn modelId="{F2B4CC09-2837-4C80-A13C-5BB746217148}" type="presParOf" srcId="{74AEA75D-74F7-43D9-8E1F-E860E11E87E1}" destId="{F4310B6E-D8B4-4C46-98BE-176B9EEC0993}" srcOrd="4" destOrd="0" presId="urn:microsoft.com/office/officeart/2005/8/layout/radial3"/>
    <dgm:cxn modelId="{1095CCD1-A160-417D-974B-5E44FD455E32}" type="presParOf" srcId="{74AEA75D-74F7-43D9-8E1F-E860E11E87E1}" destId="{B89C67AD-C981-4131-8CF7-A568DD095CE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FB6E1-A7C2-46AE-A7A7-8D05F87621EA}">
      <dsp:nvSpPr>
        <dsp:cNvPr id="0" name=""/>
        <dsp:cNvSpPr/>
      </dsp:nvSpPr>
      <dsp:spPr>
        <a:xfrm>
          <a:off x="0" y="1556507"/>
          <a:ext cx="10513167" cy="216690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7EF79-48D3-4939-9EF9-634D33632340}">
      <dsp:nvSpPr>
        <dsp:cNvPr id="0" name=""/>
        <dsp:cNvSpPr/>
      </dsp:nvSpPr>
      <dsp:spPr>
        <a:xfrm>
          <a:off x="4620" y="0"/>
          <a:ext cx="3049229" cy="216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What is a teaching dossier? </a:t>
          </a:r>
          <a:endParaRPr lang="en-CA" sz="2600" kern="1200" dirty="0"/>
        </a:p>
      </dsp:txBody>
      <dsp:txXfrm>
        <a:off x="4620" y="0"/>
        <a:ext cx="3049229" cy="2166902"/>
      </dsp:txXfrm>
    </dsp:sp>
    <dsp:sp modelId="{0EAFB8F6-C0AE-4B10-9472-87FA35C3CC28}">
      <dsp:nvSpPr>
        <dsp:cNvPr id="0" name=""/>
        <dsp:cNvSpPr/>
      </dsp:nvSpPr>
      <dsp:spPr>
        <a:xfrm>
          <a:off x="1258371" y="2437765"/>
          <a:ext cx="541725" cy="5417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FD849-BAD7-450E-9404-2A3CC0492864}">
      <dsp:nvSpPr>
        <dsp:cNvPr id="0" name=""/>
        <dsp:cNvSpPr/>
      </dsp:nvSpPr>
      <dsp:spPr>
        <a:xfrm>
          <a:off x="3206310" y="3250353"/>
          <a:ext cx="3049229" cy="216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What are the exact expectations for a teaching dossier?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600" kern="1200" dirty="0"/>
        </a:p>
      </dsp:txBody>
      <dsp:txXfrm>
        <a:off x="3206310" y="3250353"/>
        <a:ext cx="3049229" cy="2166902"/>
      </dsp:txXfrm>
    </dsp:sp>
    <dsp:sp modelId="{EB912D27-6257-4CAA-97BF-EEC47AB20354}">
      <dsp:nvSpPr>
        <dsp:cNvPr id="0" name=""/>
        <dsp:cNvSpPr/>
      </dsp:nvSpPr>
      <dsp:spPr>
        <a:xfrm>
          <a:off x="4460062" y="2437765"/>
          <a:ext cx="541725" cy="5417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6EE6C-7572-4E8B-86FE-6A940CD7408D}">
      <dsp:nvSpPr>
        <dsp:cNvPr id="0" name=""/>
        <dsp:cNvSpPr/>
      </dsp:nvSpPr>
      <dsp:spPr>
        <a:xfrm>
          <a:off x="6408001" y="0"/>
          <a:ext cx="3049229" cy="2166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How do I refine/enhance my teaching dossier?</a:t>
          </a:r>
          <a:endParaRPr lang="en-CA" sz="2600" kern="1200" dirty="0"/>
        </a:p>
      </dsp:txBody>
      <dsp:txXfrm>
        <a:off x="6408001" y="0"/>
        <a:ext cx="3049229" cy="2166902"/>
      </dsp:txXfrm>
    </dsp:sp>
    <dsp:sp modelId="{C47338F5-AF7A-428A-9D68-9102302C73B9}">
      <dsp:nvSpPr>
        <dsp:cNvPr id="0" name=""/>
        <dsp:cNvSpPr/>
      </dsp:nvSpPr>
      <dsp:spPr>
        <a:xfrm>
          <a:off x="7661752" y="2437765"/>
          <a:ext cx="541725" cy="5417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FE048-2DBD-4837-AF36-6D1D27E3177B}">
      <dsp:nvSpPr>
        <dsp:cNvPr id="0" name=""/>
        <dsp:cNvSpPr/>
      </dsp:nvSpPr>
      <dsp:spPr>
        <a:xfrm>
          <a:off x="3032704" y="1608086"/>
          <a:ext cx="3727679" cy="37276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Teaching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Dossier</a:t>
          </a:r>
          <a:endParaRPr lang="en-CA" sz="5200" kern="1200" dirty="0"/>
        </a:p>
      </dsp:txBody>
      <dsp:txXfrm>
        <a:off x="3578610" y="2153992"/>
        <a:ext cx="2635867" cy="2635867"/>
      </dsp:txXfrm>
    </dsp:sp>
    <dsp:sp modelId="{8FCF919E-0CB6-47C4-B086-313F6FCD3481}">
      <dsp:nvSpPr>
        <dsp:cNvPr id="0" name=""/>
        <dsp:cNvSpPr/>
      </dsp:nvSpPr>
      <dsp:spPr>
        <a:xfrm>
          <a:off x="3964624" y="115007"/>
          <a:ext cx="1863839" cy="18638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Commitment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&amp; Competence</a:t>
          </a:r>
          <a:endParaRPr lang="en-CA" sz="1700" b="1" kern="1200" dirty="0"/>
        </a:p>
      </dsp:txBody>
      <dsp:txXfrm>
        <a:off x="4237577" y="387960"/>
        <a:ext cx="1317933" cy="1317933"/>
      </dsp:txXfrm>
    </dsp:sp>
    <dsp:sp modelId="{F6EC2857-6535-45CC-9B19-08A75EA18740}">
      <dsp:nvSpPr>
        <dsp:cNvPr id="0" name=""/>
        <dsp:cNvSpPr/>
      </dsp:nvSpPr>
      <dsp:spPr>
        <a:xfrm>
          <a:off x="6270935" y="1790640"/>
          <a:ext cx="1863839" cy="18638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Product &amp; Process</a:t>
          </a:r>
          <a:endParaRPr lang="en-CA" sz="1700" b="1" kern="1200" dirty="0"/>
        </a:p>
      </dsp:txBody>
      <dsp:txXfrm>
        <a:off x="6543888" y="2063593"/>
        <a:ext cx="1317933" cy="1317933"/>
      </dsp:txXfrm>
    </dsp:sp>
    <dsp:sp modelId="{554ACDE2-7773-45E2-9DF7-0A84A0B79C0F}">
      <dsp:nvSpPr>
        <dsp:cNvPr id="0" name=""/>
        <dsp:cNvSpPr/>
      </dsp:nvSpPr>
      <dsp:spPr>
        <a:xfrm>
          <a:off x="5390002" y="4501872"/>
          <a:ext cx="1863839" cy="186383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Scholarship (</a:t>
          </a:r>
          <a:r>
            <a:rPr lang="en-CA" sz="1700" b="1" kern="1200" dirty="0" err="1" smtClean="0"/>
            <a:t>SoTL</a:t>
          </a:r>
          <a:r>
            <a:rPr lang="en-CA" sz="1700" b="1" kern="1200" dirty="0" smtClean="0"/>
            <a:t>)</a:t>
          </a:r>
          <a:endParaRPr lang="en-CA" sz="1700" b="1" kern="1200" dirty="0"/>
        </a:p>
      </dsp:txBody>
      <dsp:txXfrm>
        <a:off x="5662955" y="4774825"/>
        <a:ext cx="1317933" cy="1317933"/>
      </dsp:txXfrm>
    </dsp:sp>
    <dsp:sp modelId="{F4310B6E-D8B4-4C46-98BE-176B9EEC0993}">
      <dsp:nvSpPr>
        <dsp:cNvPr id="0" name=""/>
        <dsp:cNvSpPr/>
      </dsp:nvSpPr>
      <dsp:spPr>
        <a:xfrm>
          <a:off x="2539245" y="4501872"/>
          <a:ext cx="1863839" cy="186383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Self-evaluation</a:t>
          </a:r>
          <a:endParaRPr lang="en-CA" sz="1700" b="1" kern="1200" dirty="0"/>
        </a:p>
      </dsp:txBody>
      <dsp:txXfrm>
        <a:off x="2812198" y="4774825"/>
        <a:ext cx="1317933" cy="1317933"/>
      </dsp:txXfrm>
    </dsp:sp>
    <dsp:sp modelId="{B89C67AD-C981-4131-8CF7-A568DD095CEB}">
      <dsp:nvSpPr>
        <dsp:cNvPr id="0" name=""/>
        <dsp:cNvSpPr/>
      </dsp:nvSpPr>
      <dsp:spPr>
        <a:xfrm>
          <a:off x="1658312" y="1790640"/>
          <a:ext cx="1863839" cy="18638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b="1" kern="1200" dirty="0" smtClean="0"/>
            <a:t>“Soft” Skills</a:t>
          </a:r>
          <a:endParaRPr lang="en-CA" sz="1700" b="1" kern="1200" dirty="0"/>
        </a:p>
      </dsp:txBody>
      <dsp:txXfrm>
        <a:off x="1931265" y="2063593"/>
        <a:ext cx="1317933" cy="131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9/5/2017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9/5/2017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ut.ca/docs/default-source/professional-advice/teaching-dossier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o.ca/tsc/resources/selected_teaching_topics/teaching_dossiers/guide_to_constructing/preparing_teaching_dossier.html" TargetMode="External"/><Relationship Id="rId2" Type="http://schemas.openxmlformats.org/officeDocument/2006/relationships/hyperlink" Target="https://teachingcommons.lakeheadu.ca/sites/default/files/inline-files/Preparing%20a%20Teaching%20Dossier%20McMas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tp.utoronto.ca/wp-content/uploads/sites/2/TATP-Guide-Preparing-the-Teaching-Dossier-Megan-Burnett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ensu.ca/ctl/sites/webpublish.queensu.ca.ctlwww/files/files/What%20we%20do/Assessment%20and%20Teaching%20Strategies/Teaching%20Dossier/Teaching%20Dossier_Dec17_ppt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Dossiers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Specific Kinds of Material Should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831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Evidence of Teaching </a:t>
            </a:r>
            <a:r>
              <a:rPr lang="en-CA" b="1" u="sng" dirty="0" smtClean="0"/>
              <a:t>Effectiveness</a:t>
            </a:r>
            <a:endParaRPr lang="en-CA" b="1" u="sng" dirty="0"/>
          </a:p>
          <a:p>
            <a:r>
              <a:rPr lang="en-CA" dirty="0"/>
              <a:t>Summary of student evaluation marks (with </a:t>
            </a:r>
            <a:r>
              <a:rPr lang="en-CA" dirty="0" smtClean="0"/>
              <a:t>scale &amp; context </a:t>
            </a:r>
            <a:r>
              <a:rPr lang="en-CA" dirty="0"/>
              <a:t>indicated!)</a:t>
            </a:r>
          </a:p>
          <a:p>
            <a:r>
              <a:rPr lang="en-CA" dirty="0"/>
              <a:t>Teaching awards or nominations</a:t>
            </a:r>
          </a:p>
          <a:p>
            <a:r>
              <a:rPr lang="en-CA" dirty="0" smtClean="0"/>
              <a:t>Letters </a:t>
            </a:r>
            <a:r>
              <a:rPr lang="en-CA" dirty="0"/>
              <a:t>from students, </a:t>
            </a:r>
            <a:r>
              <a:rPr lang="en-CA" dirty="0" smtClean="0"/>
              <a:t>TAs, chair, supervisor</a:t>
            </a:r>
            <a:r>
              <a:rPr lang="en-CA" dirty="0"/>
              <a:t>, etc.</a:t>
            </a:r>
          </a:p>
          <a:p>
            <a:r>
              <a:rPr lang="en-CA" dirty="0"/>
              <a:t>Peer evaluations of your </a:t>
            </a:r>
            <a:r>
              <a:rPr lang="en-CA" dirty="0" smtClean="0"/>
              <a:t>teaching (Teaching Commons can help here!)</a:t>
            </a:r>
            <a:endParaRPr lang="en-CA" dirty="0"/>
          </a:p>
          <a:p>
            <a:r>
              <a:rPr lang="en-CA" dirty="0"/>
              <a:t>Objective indicators of amount learned</a:t>
            </a:r>
          </a:p>
          <a:p>
            <a:r>
              <a:rPr lang="en-CA" dirty="0"/>
              <a:t>Quotes from student comments on your teaching (5-10 max</a:t>
            </a:r>
            <a:r>
              <a:rPr lang="en-CA" dirty="0" smtClean="0"/>
              <a:t>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680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Specific Kinds of Material Should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Evidence of Teaching </a:t>
            </a:r>
            <a:r>
              <a:rPr lang="en-CA" b="1" u="sng" dirty="0" smtClean="0"/>
              <a:t>Innovation</a:t>
            </a:r>
          </a:p>
          <a:p>
            <a:r>
              <a:rPr lang="en-CA" dirty="0" smtClean="0"/>
              <a:t>Original methods/materials (texts</a:t>
            </a:r>
            <a:r>
              <a:rPr lang="en-CA" dirty="0"/>
              <a:t>, creative handouts, web </a:t>
            </a:r>
            <a:r>
              <a:rPr lang="en-CA" dirty="0" smtClean="0"/>
              <a:t>pages, assignments, [active-learning/authentic] assessments, [online] learning activities, software, simulations, etc.)</a:t>
            </a:r>
          </a:p>
          <a:p>
            <a:r>
              <a:rPr lang="en-CA" dirty="0" smtClean="0"/>
              <a:t>Contributions made to course development (new courses or substantial revisions) </a:t>
            </a:r>
          </a:p>
          <a:p>
            <a:r>
              <a:rPr lang="en-CA" dirty="0" smtClean="0"/>
              <a:t>Evidence of impact or effectiveness of these innovations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60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Specific Kinds of Material Should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dirty="0" smtClean="0"/>
              <a:t>Evidence of Professional/Teaching </a:t>
            </a:r>
            <a:r>
              <a:rPr lang="en-CA" b="1" u="sng" dirty="0" smtClean="0"/>
              <a:t>Development</a:t>
            </a:r>
            <a:r>
              <a:rPr lang="en-CA" b="1" dirty="0" smtClean="0"/>
              <a:t> Activities</a:t>
            </a:r>
          </a:p>
          <a:p>
            <a:r>
              <a:rPr lang="en-CA" dirty="0"/>
              <a:t>Teaching workshops (verifiably) attended</a:t>
            </a:r>
          </a:p>
          <a:p>
            <a:r>
              <a:rPr lang="en-CA" dirty="0"/>
              <a:t>Training </a:t>
            </a:r>
            <a:r>
              <a:rPr lang="en-CA" dirty="0" smtClean="0"/>
              <a:t>programs participated in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NOTE: For </a:t>
            </a:r>
            <a:r>
              <a:rPr lang="en-CA" u="sng" dirty="0" smtClean="0"/>
              <a:t>all</a:t>
            </a:r>
            <a:r>
              <a:rPr lang="en-CA" dirty="0" smtClean="0"/>
              <a:t> these areas … </a:t>
            </a:r>
          </a:p>
          <a:p>
            <a:r>
              <a:rPr lang="en-CA" dirty="0"/>
              <a:t>Save evidence along the way (hard copies, links, screen captures, etc.) </a:t>
            </a:r>
          </a:p>
          <a:p>
            <a:r>
              <a:rPr lang="en-CA" dirty="0"/>
              <a:t>Do not include evaluation forms etc. – but have them available.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27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Specific Kinds of Material Should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Evidence of Educational </a:t>
            </a:r>
            <a:r>
              <a:rPr lang="en-CA" b="1" u="sng" dirty="0" smtClean="0"/>
              <a:t>Leadership</a:t>
            </a:r>
          </a:p>
          <a:p>
            <a:r>
              <a:rPr lang="en-CA" dirty="0"/>
              <a:t>Membership on </a:t>
            </a:r>
            <a:r>
              <a:rPr lang="en-CA" dirty="0" smtClean="0"/>
              <a:t>curriculum/educational policy/planning committees</a:t>
            </a:r>
            <a:endParaRPr lang="en-CA" dirty="0"/>
          </a:p>
          <a:p>
            <a:r>
              <a:rPr lang="en-CA" dirty="0" smtClean="0"/>
              <a:t>Membership </a:t>
            </a:r>
            <a:r>
              <a:rPr lang="en-CA" dirty="0"/>
              <a:t>on teaching </a:t>
            </a:r>
            <a:r>
              <a:rPr lang="en-CA" dirty="0" smtClean="0"/>
              <a:t>improvement/evaluation committees</a:t>
            </a:r>
            <a:endParaRPr lang="en-CA" dirty="0"/>
          </a:p>
          <a:p>
            <a:r>
              <a:rPr lang="en-CA" dirty="0" smtClean="0"/>
              <a:t>Workshops </a:t>
            </a:r>
            <a:r>
              <a:rPr lang="en-CA" dirty="0"/>
              <a:t>you have run </a:t>
            </a:r>
            <a:r>
              <a:rPr lang="en-CA" dirty="0" smtClean="0"/>
              <a:t>on educational development</a:t>
            </a:r>
          </a:p>
          <a:p>
            <a:r>
              <a:rPr lang="en-CA" dirty="0" smtClean="0"/>
              <a:t>Mentoring or peer consulting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32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Specific Kinds of Material Should Be Included?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Evidence of </a:t>
            </a:r>
            <a:r>
              <a:rPr lang="en-CA" b="1" u="sng" dirty="0" smtClean="0"/>
              <a:t>Scholarship</a:t>
            </a:r>
            <a:r>
              <a:rPr lang="en-CA" b="1" dirty="0" smtClean="0"/>
              <a:t> of Teaching &amp; Learning (</a:t>
            </a:r>
            <a:r>
              <a:rPr lang="en-CA" b="1" dirty="0" err="1" smtClean="0"/>
              <a:t>SoTL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Papers</a:t>
            </a:r>
            <a:r>
              <a:rPr lang="en-CA" dirty="0"/>
              <a:t>, presentations, grants </a:t>
            </a:r>
            <a:r>
              <a:rPr lang="en-CA" dirty="0" smtClean="0"/>
              <a:t>on/for </a:t>
            </a:r>
            <a:r>
              <a:rPr lang="en-CA" dirty="0" smtClean="0"/>
              <a:t>teaching </a:t>
            </a:r>
            <a:r>
              <a:rPr lang="en-CA" dirty="0"/>
              <a:t>or curriculum issues </a:t>
            </a:r>
            <a:endParaRPr lang="en-CA" dirty="0" smtClean="0"/>
          </a:p>
          <a:p>
            <a:r>
              <a:rPr lang="en-CA" dirty="0"/>
              <a:t>Published articles in </a:t>
            </a:r>
            <a:r>
              <a:rPr lang="en-CA" dirty="0" err="1" smtClean="0"/>
              <a:t>SoTL</a:t>
            </a:r>
            <a:r>
              <a:rPr lang="en-CA" dirty="0" smtClean="0"/>
              <a:t> journals</a:t>
            </a:r>
          </a:p>
          <a:p>
            <a:r>
              <a:rPr lang="en-CA" dirty="0"/>
              <a:t>Conference </a:t>
            </a:r>
            <a:r>
              <a:rPr lang="en-CA" dirty="0" err="1"/>
              <a:t>SoTL</a:t>
            </a:r>
            <a:r>
              <a:rPr lang="en-CA" dirty="0"/>
              <a:t> </a:t>
            </a:r>
            <a:r>
              <a:rPr lang="en-CA" dirty="0" smtClean="0"/>
              <a:t>papers/poster sessions etc.</a:t>
            </a:r>
          </a:p>
          <a:p>
            <a:r>
              <a:rPr lang="en-CA" dirty="0" smtClean="0"/>
              <a:t>Teaching-related </a:t>
            </a:r>
            <a:r>
              <a:rPr lang="en-CA" dirty="0"/>
              <a:t>publications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68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“Teaching Philosophy”?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u="sng" dirty="0" smtClean="0"/>
              <a:t>1-2 page</a:t>
            </a:r>
            <a:r>
              <a:rPr lang="en-CA" dirty="0" smtClean="0"/>
              <a:t> long statement of why/how you teach as you do</a:t>
            </a:r>
          </a:p>
          <a:p>
            <a:r>
              <a:rPr lang="en-CA" dirty="0" smtClean="0"/>
              <a:t>“Succinct, clearly reasoned” statement (not too emotive)</a:t>
            </a:r>
          </a:p>
          <a:p>
            <a:r>
              <a:rPr lang="en-CA" dirty="0" smtClean="0"/>
              <a:t>Personal beliefs about teaching and/or learning</a:t>
            </a:r>
          </a:p>
          <a:p>
            <a:r>
              <a:rPr lang="en-CA" dirty="0" smtClean="0"/>
              <a:t>How these influence your teaching methods &amp; choices</a:t>
            </a:r>
          </a:p>
          <a:p>
            <a:endParaRPr lang="en-CA" dirty="0"/>
          </a:p>
          <a:p>
            <a:r>
              <a:rPr lang="en-CA" dirty="0" smtClean="0"/>
              <a:t>NOTE: There is a separate PPT covering Teaching Philosophy Statements in depth. Please check it out!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7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Should Be Included in a Teaching Philosophy?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Definition of teaching, definition of learning</a:t>
            </a:r>
          </a:p>
          <a:p>
            <a:r>
              <a:rPr lang="en-CA" dirty="0" smtClean="0"/>
              <a:t>View of learner and student development</a:t>
            </a:r>
          </a:p>
          <a:p>
            <a:r>
              <a:rPr lang="en-CA" dirty="0" smtClean="0"/>
              <a:t>Explication of student/teacher relationship</a:t>
            </a:r>
          </a:p>
          <a:p>
            <a:r>
              <a:rPr lang="en-CA" dirty="0" smtClean="0"/>
              <a:t>Teaching methods</a:t>
            </a:r>
          </a:p>
          <a:p>
            <a:r>
              <a:rPr lang="en-CA" dirty="0" smtClean="0"/>
              <a:t>Impact on learner</a:t>
            </a:r>
          </a:p>
          <a:p>
            <a:r>
              <a:rPr lang="en-CA" dirty="0" smtClean="0"/>
              <a:t>Innovative teaching approaches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7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Should Your Teaching Philosophy Address?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</a:t>
            </a:r>
            <a:r>
              <a:rPr lang="en-CA" dirty="0"/>
              <a:t>students typically learn in </a:t>
            </a:r>
            <a:r>
              <a:rPr lang="en-CA" dirty="0" smtClean="0"/>
              <a:t>the discipline</a:t>
            </a:r>
            <a:endParaRPr lang="en-CA" dirty="0"/>
          </a:p>
          <a:p>
            <a:r>
              <a:rPr lang="en-CA" dirty="0" smtClean="0"/>
              <a:t>Typical </a:t>
            </a:r>
            <a:r>
              <a:rPr lang="en-CA" dirty="0"/>
              <a:t>learning </a:t>
            </a:r>
            <a:r>
              <a:rPr lang="en-CA" dirty="0" smtClean="0"/>
              <a:t>objectives in </a:t>
            </a:r>
            <a:r>
              <a:rPr lang="en-CA" dirty="0"/>
              <a:t>your classroom </a:t>
            </a:r>
            <a:endParaRPr lang="en-CA" dirty="0" smtClean="0"/>
          </a:p>
          <a:p>
            <a:r>
              <a:rPr lang="en-CA" dirty="0" smtClean="0"/>
              <a:t>How </a:t>
            </a:r>
            <a:r>
              <a:rPr lang="en-CA" dirty="0"/>
              <a:t>you </a:t>
            </a:r>
            <a:r>
              <a:rPr lang="en-CA" dirty="0" smtClean="0"/>
              <a:t>achieve these learning goals </a:t>
            </a:r>
            <a:endParaRPr lang="en-CA" dirty="0"/>
          </a:p>
          <a:p>
            <a:r>
              <a:rPr lang="en-CA" dirty="0" smtClean="0"/>
              <a:t>How </a:t>
            </a:r>
            <a:r>
              <a:rPr lang="en-CA" dirty="0"/>
              <a:t>you approach </a:t>
            </a:r>
            <a:r>
              <a:rPr lang="en-CA" dirty="0" smtClean="0"/>
              <a:t>teaching</a:t>
            </a:r>
            <a:endParaRPr lang="en-CA" dirty="0"/>
          </a:p>
          <a:p>
            <a:r>
              <a:rPr lang="en-CA" dirty="0" smtClean="0"/>
              <a:t>How </a:t>
            </a:r>
            <a:r>
              <a:rPr lang="en-CA" dirty="0"/>
              <a:t>you engage and motivate students</a:t>
            </a:r>
          </a:p>
          <a:p>
            <a:r>
              <a:rPr lang="en-CA" dirty="0" smtClean="0"/>
              <a:t>What types </a:t>
            </a:r>
            <a:r>
              <a:rPr lang="en-CA" dirty="0"/>
              <a:t>of </a:t>
            </a:r>
            <a:r>
              <a:rPr lang="en-CA" dirty="0" smtClean="0"/>
              <a:t>knowledge/skills </a:t>
            </a:r>
            <a:r>
              <a:rPr lang="en-CA" dirty="0" smtClean="0"/>
              <a:t>students learn </a:t>
            </a:r>
            <a:r>
              <a:rPr lang="en-CA" dirty="0"/>
              <a:t>in your class </a:t>
            </a:r>
            <a:r>
              <a:rPr lang="en-CA" dirty="0" smtClean="0"/>
              <a:t>-- and </a:t>
            </a:r>
            <a:r>
              <a:rPr lang="en-CA" dirty="0"/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869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Brief Learning Theory Digression …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04" y="406388"/>
            <a:ext cx="6535478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131174"/>
            <a:ext cx="6304786" cy="4733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5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6162792"/>
              </p:ext>
            </p:extLst>
          </p:nvPr>
        </p:nvGraphicFramePr>
        <p:xfrm>
          <a:off x="837828" y="720372"/>
          <a:ext cx="10513167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76672"/>
            <a:ext cx="11576346" cy="56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988840"/>
            <a:ext cx="3096344" cy="280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476672"/>
            <a:ext cx="5112568" cy="56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88640"/>
            <a:ext cx="5241808" cy="365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02" y="2115902"/>
            <a:ext cx="6742682" cy="47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Create a Teaching Dossier (</a:t>
            </a:r>
            <a:r>
              <a:rPr lang="en-CA" dirty="0" smtClean="0">
                <a:hlinkClick r:id="rId2"/>
              </a:rPr>
              <a:t>CAUT</a:t>
            </a:r>
            <a:r>
              <a:rPr lang="en-CA" dirty="0" smtClean="0"/>
              <a:t>, summary)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685800"/>
            <a:ext cx="10814993" cy="419099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1. “Clarify </a:t>
            </a:r>
            <a:r>
              <a:rPr lang="en-CA" dirty="0"/>
              <a:t>teaching responsibilities.”</a:t>
            </a:r>
          </a:p>
          <a:p>
            <a:pPr marL="0" indent="0">
              <a:buNone/>
            </a:pPr>
            <a:r>
              <a:rPr lang="en-CA" dirty="0" smtClean="0"/>
              <a:t>2. “Select </a:t>
            </a:r>
            <a:r>
              <a:rPr lang="en-CA" dirty="0"/>
              <a:t>criteria for effective teaching.”</a:t>
            </a:r>
          </a:p>
          <a:p>
            <a:pPr marL="0" indent="0">
              <a:buNone/>
            </a:pPr>
            <a:r>
              <a:rPr lang="en-CA" dirty="0" smtClean="0"/>
              <a:t>3. “Order </a:t>
            </a:r>
            <a:r>
              <a:rPr lang="en-CA" dirty="0"/>
              <a:t>the criteria” – “in the order that best fits their intended use.”</a:t>
            </a:r>
          </a:p>
          <a:p>
            <a:pPr marL="0" indent="0">
              <a:buNone/>
            </a:pPr>
            <a:r>
              <a:rPr lang="en-CA" dirty="0" smtClean="0"/>
              <a:t>4. “Compile </a:t>
            </a:r>
            <a:r>
              <a:rPr lang="en-CA" dirty="0"/>
              <a:t>supporting evidence.”</a:t>
            </a:r>
          </a:p>
          <a:p>
            <a:pPr marL="0" indent="0">
              <a:buNone/>
            </a:pPr>
            <a:r>
              <a:rPr lang="en-CA" dirty="0" smtClean="0"/>
              <a:t>5. “Incorporate </a:t>
            </a:r>
            <a:r>
              <a:rPr lang="en-CA" dirty="0"/>
              <a:t>dossier into the curriculum vitae.”</a:t>
            </a:r>
          </a:p>
          <a:p>
            <a:pPr marL="0" indent="0">
              <a:buNone/>
            </a:pPr>
            <a:r>
              <a:rPr lang="en-CA" dirty="0" smtClean="0"/>
              <a:t>6. “Add </a:t>
            </a:r>
            <a:r>
              <a:rPr lang="en-CA" dirty="0"/>
              <a:t>exemplary materials.” (optional)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6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Useful “Fill-In” Information-Gathering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61540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“Preparing a Teaching Dossier” (pdf; McMaster; “workbook”) </a:t>
            </a: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teachingcommons.lakeheadu.ca/sites/default/files/inline-files/Preparing%20a%20Teaching%20Dossier%20McMaster.pdf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“Preparing Your Teaching Dossier” (web page</a:t>
            </a:r>
            <a:r>
              <a:rPr lang="en-CA" dirty="0"/>
              <a:t>; </a:t>
            </a:r>
            <a:r>
              <a:rPr lang="en-CA" dirty="0" smtClean="0"/>
              <a:t>Western; chart) </a:t>
            </a: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www.uwo.ca/tsc/resources/selected_teaching_topics/teaching_dossiers/guide_to_constructing/preparing_teaching_dossier.html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“Preparing the Teaching Dossier” (pdf; U of Toronto; “workbook”) </a:t>
            </a:r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tatp.utoronto.ca/wp-content/uploads/sites/2/TATP-Guide-Preparing-the-Teaching-Dossier-Megan-Burnett.pdf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1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Teaching Commons can be of great help:</a:t>
            </a:r>
          </a:p>
          <a:p>
            <a:r>
              <a:rPr lang="en-CA" dirty="0" smtClean="0"/>
              <a:t>Dossier consultations </a:t>
            </a:r>
          </a:p>
          <a:p>
            <a:r>
              <a:rPr lang="en-CA" dirty="0" smtClean="0"/>
              <a:t>Online </a:t>
            </a:r>
            <a:r>
              <a:rPr lang="en-CA" dirty="0"/>
              <a:t>resources</a:t>
            </a:r>
          </a:p>
          <a:p>
            <a:r>
              <a:rPr lang="en-CA" dirty="0"/>
              <a:t>Peer assessment (private and confidential)</a:t>
            </a:r>
          </a:p>
          <a:p>
            <a:r>
              <a:rPr lang="en-CA" dirty="0"/>
              <a:t>Pedagogical/technical instruction</a:t>
            </a:r>
          </a:p>
          <a:p>
            <a:r>
              <a:rPr lang="en-CA" dirty="0" smtClean="0"/>
              <a:t>Teaching consultations </a:t>
            </a:r>
            <a:r>
              <a:rPr lang="en-CA" dirty="0"/>
              <a:t>(private and confidential) 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0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Teaching Dossier/Portfolio (US)?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831432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What is it? </a:t>
            </a:r>
            <a:r>
              <a:rPr lang="en-CA" dirty="0" smtClean="0"/>
              <a:t>A document of 5-20 pages</a:t>
            </a:r>
          </a:p>
          <a:p>
            <a:r>
              <a:rPr lang="en-CA" b="1" dirty="0" smtClean="0"/>
              <a:t>What does it do? </a:t>
            </a:r>
            <a:r>
              <a:rPr lang="en-CA" dirty="0" smtClean="0"/>
              <a:t>Summarizes and documents your teaching accomplishments &amp; strengths</a:t>
            </a:r>
          </a:p>
          <a:p>
            <a:r>
              <a:rPr lang="en-CA" b="1" dirty="0" smtClean="0"/>
              <a:t>Why do we bother? </a:t>
            </a:r>
            <a:r>
              <a:rPr lang="en-CA" dirty="0" smtClean="0"/>
              <a:t>Used as part of a job search and in applications for merit, promotion, permanence, tenure,   teaching awards, etc.</a:t>
            </a:r>
          </a:p>
          <a:p>
            <a:endParaRPr lang="en-CA" dirty="0" smtClean="0"/>
          </a:p>
          <a:p>
            <a:r>
              <a:rPr lang="en-CA" dirty="0" smtClean="0"/>
              <a:t>A teaching dossier is “to </a:t>
            </a:r>
            <a:r>
              <a:rPr lang="en-CA" dirty="0"/>
              <a:t>teaching what lists of publications, grants and </a:t>
            </a:r>
            <a:r>
              <a:rPr lang="en-CA" dirty="0" smtClean="0"/>
              <a:t>honors are </a:t>
            </a:r>
            <a:r>
              <a:rPr lang="en-CA" dirty="0"/>
              <a:t>to research and scholarship...It presents </a:t>
            </a:r>
            <a:r>
              <a:rPr lang="en-CA" dirty="0" smtClean="0"/>
              <a:t>thoughtfully chosen </a:t>
            </a:r>
            <a:r>
              <a:rPr lang="en-CA" dirty="0"/>
              <a:t>information on teaching activities along </a:t>
            </a:r>
            <a:r>
              <a:rPr lang="en-CA" dirty="0" smtClean="0"/>
              <a:t>with indisputable </a:t>
            </a:r>
            <a:r>
              <a:rPr lang="en-CA" dirty="0"/>
              <a:t>evidence of their </a:t>
            </a:r>
            <a:r>
              <a:rPr lang="en-CA" dirty="0" smtClean="0"/>
              <a:t>effectiveness” (Peter </a:t>
            </a:r>
            <a:r>
              <a:rPr lang="en-CA" dirty="0" err="1" smtClean="0"/>
              <a:t>Seldin</a:t>
            </a:r>
            <a:r>
              <a:rPr lang="en-CA" dirty="0"/>
              <a:t>, </a:t>
            </a:r>
            <a:r>
              <a:rPr lang="en-CA" dirty="0" smtClean="0"/>
              <a:t>2004).</a:t>
            </a:r>
          </a:p>
          <a:p>
            <a:pPr marL="0" indent="0" algn="ctr">
              <a:buNone/>
            </a:pPr>
            <a:r>
              <a:rPr lang="en-CA" sz="2600" b="1" dirty="0" smtClean="0"/>
              <a:t>Dossier</a:t>
            </a:r>
            <a:r>
              <a:rPr lang="en-CA" sz="2600" b="1" dirty="0"/>
              <a:t>: Teaching :: </a:t>
            </a:r>
            <a:r>
              <a:rPr lang="en-CA" sz="2600" b="1" dirty="0" smtClean="0"/>
              <a:t>Publications/Grants </a:t>
            </a:r>
            <a:r>
              <a:rPr lang="en-CA" sz="2600" b="1" dirty="0"/>
              <a:t>: Research</a:t>
            </a:r>
          </a:p>
        </p:txBody>
      </p:sp>
    </p:spTree>
    <p:extLst>
      <p:ext uri="{BB962C8B-B14F-4D97-AF65-F5344CB8AC3E}">
        <p14:creationId xmlns:p14="http://schemas.microsoft.com/office/powerpoint/2010/main" val="37633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a Dossier Show (What Are They Looking For)?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615408"/>
          </a:xfrm>
        </p:spPr>
        <p:txBody>
          <a:bodyPr>
            <a:normAutofit lnSpcReduction="10000"/>
          </a:bodyPr>
          <a:lstStyle/>
          <a:p>
            <a:r>
              <a:rPr lang="en-CA" b="1" i="1" dirty="0" smtClean="0"/>
              <a:t>Evidence</a:t>
            </a:r>
            <a:r>
              <a:rPr lang="en-CA" dirty="0" smtClean="0"/>
              <a:t> of </a:t>
            </a:r>
            <a:r>
              <a:rPr lang="en-CA" u="sng" dirty="0" smtClean="0"/>
              <a:t>commitment</a:t>
            </a:r>
            <a:r>
              <a:rPr lang="en-CA" dirty="0" smtClean="0"/>
              <a:t> to teaching </a:t>
            </a:r>
          </a:p>
          <a:p>
            <a:r>
              <a:rPr lang="en-CA" b="1" i="1" dirty="0" smtClean="0"/>
              <a:t>Proof</a:t>
            </a:r>
            <a:r>
              <a:rPr lang="en-CA" dirty="0" smtClean="0"/>
              <a:t> of teaching </a:t>
            </a:r>
            <a:r>
              <a:rPr lang="en-CA" u="sng" dirty="0" smtClean="0"/>
              <a:t>competency</a:t>
            </a:r>
            <a:r>
              <a:rPr lang="en-CA" dirty="0" smtClean="0"/>
              <a:t>/excellence</a:t>
            </a:r>
            <a:endParaRPr lang="en-CA" dirty="0"/>
          </a:p>
          <a:p>
            <a:r>
              <a:rPr lang="en-CA" b="1" i="1" dirty="0" smtClean="0"/>
              <a:t>Record</a:t>
            </a:r>
            <a:r>
              <a:rPr lang="en-CA" dirty="0" smtClean="0"/>
              <a:t> of </a:t>
            </a:r>
            <a:r>
              <a:rPr lang="en-CA" u="sng" dirty="0" smtClean="0"/>
              <a:t>process</a:t>
            </a:r>
            <a:r>
              <a:rPr lang="en-CA" dirty="0" smtClean="0"/>
              <a:t> and </a:t>
            </a:r>
            <a:r>
              <a:rPr lang="en-CA" u="sng" dirty="0" smtClean="0"/>
              <a:t>product</a:t>
            </a:r>
            <a:r>
              <a:rPr lang="en-CA" dirty="0" smtClean="0"/>
              <a:t> of teaching: Course design, curriculum development, &amp; teaching methods</a:t>
            </a:r>
            <a:endParaRPr lang="en-CA" dirty="0"/>
          </a:p>
          <a:p>
            <a:r>
              <a:rPr lang="en-CA" b="1" i="1" dirty="0" smtClean="0"/>
              <a:t>Documentation</a:t>
            </a:r>
            <a:r>
              <a:rPr lang="en-CA" dirty="0" smtClean="0"/>
              <a:t> of </a:t>
            </a:r>
            <a:r>
              <a:rPr lang="en-CA" u="sng" dirty="0" smtClean="0"/>
              <a:t>scholarship</a:t>
            </a:r>
            <a:r>
              <a:rPr lang="en-CA" dirty="0" smtClean="0"/>
              <a:t> of teaching &amp; learning (</a:t>
            </a:r>
            <a:r>
              <a:rPr lang="en-CA" dirty="0" err="1" smtClean="0"/>
              <a:t>SoTL</a:t>
            </a:r>
            <a:r>
              <a:rPr lang="en-CA" dirty="0" smtClean="0"/>
              <a:t>)</a:t>
            </a:r>
          </a:p>
          <a:p>
            <a:r>
              <a:rPr lang="en-CA" b="1" i="1" dirty="0" smtClean="0"/>
              <a:t>Demonstration</a:t>
            </a:r>
            <a:r>
              <a:rPr lang="en-CA" dirty="0" smtClean="0"/>
              <a:t> of </a:t>
            </a:r>
            <a:r>
              <a:rPr lang="en-CA" u="sng" dirty="0" smtClean="0"/>
              <a:t>self-evaluation</a:t>
            </a:r>
            <a:r>
              <a:rPr lang="en-CA" dirty="0"/>
              <a:t>, reflective practice/critical reflection on teaching</a:t>
            </a:r>
          </a:p>
          <a:p>
            <a:r>
              <a:rPr lang="en-CA" b="1" i="1" dirty="0" smtClean="0"/>
              <a:t>Hard evidence</a:t>
            </a:r>
            <a:r>
              <a:rPr lang="en-CA" dirty="0" smtClean="0"/>
              <a:t> of </a:t>
            </a:r>
            <a:r>
              <a:rPr lang="en-CA" u="sng" dirty="0" smtClean="0"/>
              <a:t>soft skills</a:t>
            </a:r>
            <a:r>
              <a:rPr lang="en-CA" dirty="0" smtClean="0"/>
              <a:t>: Communication, facilitation, </a:t>
            </a:r>
            <a:r>
              <a:rPr lang="en-CA" dirty="0"/>
              <a:t>and 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35283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0812131"/>
              </p:ext>
            </p:extLst>
          </p:nvPr>
        </p:nvGraphicFramePr>
        <p:xfrm>
          <a:off x="1197869" y="188640"/>
          <a:ext cx="9793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4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“Must Have” Components?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83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Depends on what required for what is being applied for – ALWAYS check (and ALWAYS meet/exceed the minimum requirements).</a:t>
            </a:r>
          </a:p>
          <a:p>
            <a:r>
              <a:rPr lang="en-CA" dirty="0" smtClean="0"/>
              <a:t>*Statement of teaching philosophy [elaborated in separate PPT]</a:t>
            </a:r>
          </a:p>
          <a:p>
            <a:r>
              <a:rPr lang="en-CA" dirty="0" smtClean="0"/>
              <a:t>*Teaching responsibilities (courses taught, your role, etc.)</a:t>
            </a:r>
          </a:p>
          <a:p>
            <a:r>
              <a:rPr lang="en-CA" dirty="0"/>
              <a:t>*</a:t>
            </a:r>
            <a:r>
              <a:rPr lang="en-CA" dirty="0" smtClean="0"/>
              <a:t>Evidence of teaching effectiveness (&amp; teaching innovations; appendices)</a:t>
            </a:r>
          </a:p>
          <a:p>
            <a:r>
              <a:rPr lang="en-CA" i="1" dirty="0" smtClean="0"/>
              <a:t>[Biographical sketch]</a:t>
            </a:r>
          </a:p>
          <a:p>
            <a:r>
              <a:rPr lang="en-CA" dirty="0" smtClean="0"/>
              <a:t>Professional development activities</a:t>
            </a:r>
          </a:p>
          <a:p>
            <a:r>
              <a:rPr lang="en-CA" dirty="0" smtClean="0"/>
              <a:t>Educational leadership </a:t>
            </a:r>
          </a:p>
          <a:p>
            <a:r>
              <a:rPr lang="en-CA" dirty="0" smtClean="0"/>
              <a:t>Research on teaching (</a:t>
            </a:r>
            <a:r>
              <a:rPr lang="en-CA" dirty="0" err="1" smtClean="0"/>
              <a:t>SoTL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43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Biographical Sketch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Not really a separate section (context/hook/set-up) – can include the following:</a:t>
            </a:r>
          </a:p>
          <a:p>
            <a:pPr marL="0" indent="0">
              <a:buNone/>
            </a:pPr>
            <a:r>
              <a:rPr lang="en-CA" dirty="0" smtClean="0"/>
              <a:t>			Past </a:t>
            </a:r>
            <a:r>
              <a:rPr lang="en-CA" dirty="0" smtClean="0">
                <a:latin typeface="Century Gothic" panose="020B0502020202020204" pitchFamily="34" charset="0"/>
              </a:rPr>
              <a:t>→</a:t>
            </a:r>
            <a:r>
              <a:rPr lang="en-CA" dirty="0" smtClean="0"/>
              <a:t> Present </a:t>
            </a:r>
            <a:r>
              <a:rPr lang="en-CA" dirty="0" smtClean="0">
                <a:latin typeface="Century Gothic" panose="020B0502020202020204" pitchFamily="34" charset="0"/>
              </a:rPr>
              <a:t>→</a:t>
            </a:r>
            <a:r>
              <a:rPr lang="en-CA" dirty="0" smtClean="0"/>
              <a:t> Future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/>
              <a:t>Brief </a:t>
            </a:r>
            <a:r>
              <a:rPr lang="en-CA" dirty="0">
                <a:solidFill>
                  <a:schemeClr val="accent1"/>
                </a:solidFill>
              </a:rPr>
              <a:t>history</a:t>
            </a:r>
            <a:r>
              <a:rPr lang="en-CA" dirty="0"/>
              <a:t> of how you came to your current </a:t>
            </a:r>
            <a:r>
              <a:rPr lang="en-CA" dirty="0" smtClean="0"/>
              <a:t>position</a:t>
            </a:r>
          </a:p>
          <a:p>
            <a:r>
              <a:rPr lang="en-CA" dirty="0" smtClean="0"/>
              <a:t>Your </a:t>
            </a:r>
            <a:r>
              <a:rPr lang="en-CA" dirty="0">
                <a:solidFill>
                  <a:schemeClr val="accent1"/>
                </a:solidFill>
              </a:rPr>
              <a:t>current</a:t>
            </a:r>
            <a:r>
              <a:rPr lang="en-CA" dirty="0"/>
              <a:t> overall </a:t>
            </a:r>
            <a:r>
              <a:rPr lang="en-CA" dirty="0" smtClean="0"/>
              <a:t>responsibilities</a:t>
            </a:r>
          </a:p>
          <a:p>
            <a:r>
              <a:rPr lang="en-CA" dirty="0" smtClean="0"/>
              <a:t>Include </a:t>
            </a:r>
            <a:r>
              <a:rPr lang="en-CA" dirty="0"/>
              <a:t>the type of courses you </a:t>
            </a:r>
            <a:r>
              <a:rPr lang="en-CA" dirty="0">
                <a:solidFill>
                  <a:schemeClr val="accent1"/>
                </a:solidFill>
              </a:rPr>
              <a:t>currently</a:t>
            </a:r>
            <a:r>
              <a:rPr lang="en-CA" dirty="0"/>
              <a:t> </a:t>
            </a:r>
            <a:r>
              <a:rPr lang="en-CA" dirty="0" smtClean="0"/>
              <a:t>teach</a:t>
            </a:r>
          </a:p>
          <a:p>
            <a:r>
              <a:rPr lang="en-CA" dirty="0" smtClean="0"/>
              <a:t>Courses </a:t>
            </a:r>
            <a:r>
              <a:rPr lang="en-CA" dirty="0"/>
              <a:t>you would like the </a:t>
            </a:r>
            <a:r>
              <a:rPr lang="en-CA" dirty="0">
                <a:solidFill>
                  <a:schemeClr val="accent1"/>
                </a:solidFill>
              </a:rPr>
              <a:t>opportunity</a:t>
            </a:r>
            <a:r>
              <a:rPr lang="en-CA" dirty="0"/>
              <a:t> to teach/develop </a:t>
            </a:r>
          </a:p>
        </p:txBody>
      </p:sp>
    </p:spTree>
    <p:extLst>
      <p:ext uri="{BB962C8B-B14F-4D97-AF65-F5344CB8AC3E}">
        <p14:creationId xmlns:p14="http://schemas.microsoft.com/office/powerpoint/2010/main" val="2852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Biographical Sketch -- </a:t>
            </a:r>
            <a:r>
              <a:rPr lang="en-CA" dirty="0" smtClean="0">
                <a:hlinkClick r:id="rId2"/>
              </a:rPr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“My </a:t>
            </a:r>
            <a:r>
              <a:rPr lang="en-CA" dirty="0"/>
              <a:t>teaching experience in higher education </a:t>
            </a:r>
            <a:r>
              <a:rPr lang="en-CA" u="sng" dirty="0">
                <a:solidFill>
                  <a:schemeClr val="accent1"/>
                </a:solidFill>
              </a:rPr>
              <a:t>began</a:t>
            </a:r>
            <a:r>
              <a:rPr lang="en-CA" dirty="0"/>
              <a:t> when </a:t>
            </a:r>
            <a:r>
              <a:rPr lang="en-CA" dirty="0" smtClean="0"/>
              <a:t>I was </a:t>
            </a:r>
            <a:r>
              <a:rPr lang="en-CA" dirty="0"/>
              <a:t>a Master’s student at Dalhousie University acting as </a:t>
            </a:r>
            <a:r>
              <a:rPr lang="en-CA" dirty="0" smtClean="0"/>
              <a:t>a teaching </a:t>
            </a:r>
            <a:r>
              <a:rPr lang="en-CA" dirty="0"/>
              <a:t>assistant for Chemical Engineering </a:t>
            </a:r>
            <a:r>
              <a:rPr lang="en-CA" dirty="0" smtClean="0"/>
              <a:t>Reactor Design</a:t>
            </a:r>
            <a:r>
              <a:rPr lang="en-CA" dirty="0"/>
              <a:t>. At Queen’s University, I </a:t>
            </a:r>
            <a:r>
              <a:rPr lang="en-CA" u="sng" dirty="0">
                <a:solidFill>
                  <a:schemeClr val="accent1"/>
                </a:solidFill>
              </a:rPr>
              <a:t>had</a:t>
            </a:r>
            <a:r>
              <a:rPr lang="en-CA" dirty="0"/>
              <a:t> opportunity to </a:t>
            </a:r>
            <a:r>
              <a:rPr lang="en-CA" dirty="0" smtClean="0"/>
              <a:t>teach and </a:t>
            </a:r>
            <a:r>
              <a:rPr lang="en-CA" dirty="0"/>
              <a:t>demonstrate in the Chemical Engineering </a:t>
            </a:r>
            <a:r>
              <a:rPr lang="en-CA" dirty="0" smtClean="0"/>
              <a:t>laboratories for </a:t>
            </a:r>
            <a:r>
              <a:rPr lang="en-CA" dirty="0"/>
              <a:t>students in first, second and third years. I have </a:t>
            </a:r>
            <a:r>
              <a:rPr lang="en-CA" dirty="0" smtClean="0"/>
              <a:t>also </a:t>
            </a:r>
            <a:r>
              <a:rPr lang="en-CA" u="sng" dirty="0" smtClean="0">
                <a:solidFill>
                  <a:schemeClr val="accent1"/>
                </a:solidFill>
              </a:rPr>
              <a:t>had</a:t>
            </a:r>
            <a:r>
              <a:rPr lang="en-CA" dirty="0" smtClean="0"/>
              <a:t> </a:t>
            </a:r>
            <a:r>
              <a:rPr lang="en-CA" dirty="0"/>
              <a:t>the opportunity to teach introductory Chemistry </a:t>
            </a:r>
            <a:r>
              <a:rPr lang="en-CA" dirty="0" smtClean="0"/>
              <a:t>and Chemical </a:t>
            </a:r>
            <a:r>
              <a:rPr lang="en-CA" dirty="0"/>
              <a:t>Engineering courses at Loyalist College </a:t>
            </a:r>
            <a:r>
              <a:rPr lang="en-CA" dirty="0" smtClean="0"/>
              <a:t>in Belleville </a:t>
            </a:r>
            <a:r>
              <a:rPr lang="en-CA" dirty="0"/>
              <a:t>and at St. Lawrence College in Kingston. </a:t>
            </a:r>
            <a:r>
              <a:rPr lang="en-CA" dirty="0" smtClean="0"/>
              <a:t>While my </a:t>
            </a:r>
            <a:r>
              <a:rPr lang="en-CA" dirty="0"/>
              <a:t>teaching experience </a:t>
            </a:r>
            <a:r>
              <a:rPr lang="en-CA" u="sng" dirty="0">
                <a:solidFill>
                  <a:schemeClr val="accent1"/>
                </a:solidFill>
              </a:rPr>
              <a:t>is currently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/>
              <a:t>limited </a:t>
            </a:r>
            <a:r>
              <a:rPr lang="en-CA" dirty="0" smtClean="0"/>
              <a:t>to undergraduate </a:t>
            </a:r>
            <a:r>
              <a:rPr lang="en-CA" dirty="0"/>
              <a:t>offerings I would welcome the </a:t>
            </a:r>
            <a:r>
              <a:rPr lang="en-CA" u="sng" dirty="0" smtClean="0">
                <a:solidFill>
                  <a:schemeClr val="accent1"/>
                </a:solidFill>
              </a:rPr>
              <a:t>opportunity</a:t>
            </a:r>
            <a:r>
              <a:rPr lang="en-CA" dirty="0" smtClean="0"/>
              <a:t> to </a:t>
            </a:r>
            <a:r>
              <a:rPr lang="en-CA" dirty="0"/>
              <a:t>teach similar offerings at the graduate level</a:t>
            </a:r>
            <a:r>
              <a:rPr lang="en-CA" dirty="0" smtClean="0"/>
              <a:t>.”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36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Specific Kinds of Material Should Be Included?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Outline of Teaching </a:t>
            </a:r>
            <a:r>
              <a:rPr lang="en-CA" b="1" u="sng" dirty="0" smtClean="0"/>
              <a:t>Responsibilities</a:t>
            </a:r>
          </a:p>
          <a:p>
            <a:r>
              <a:rPr lang="en-CA" dirty="0" smtClean="0"/>
              <a:t>Courses taught &amp; your role (2-7 years)</a:t>
            </a:r>
          </a:p>
          <a:p>
            <a:r>
              <a:rPr lang="en-CA" dirty="0" smtClean="0"/>
              <a:t>Course outlines (2 years; in appendix)</a:t>
            </a:r>
          </a:p>
          <a:p>
            <a:r>
              <a:rPr lang="en-CA" dirty="0" smtClean="0"/>
              <a:t>Students supervised in research (list; under/graduate)</a:t>
            </a:r>
          </a:p>
          <a:p>
            <a:r>
              <a:rPr lang="en-CA" dirty="0" smtClean="0"/>
              <a:t>Academic advising duties (list; optional)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22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74DE7380-C30D-4469-ADD7-E6F9EE4B3B5B}" vid="{155E0FAD-96D2-43CD-8C5A-B2DD74F4492C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890</TotalTime>
  <Words>1061</Words>
  <Application>Microsoft Office PowerPoint</Application>
  <PresentationFormat>Custom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Corbel</vt:lpstr>
      <vt:lpstr>Marketing 16x9</vt:lpstr>
      <vt:lpstr>Teaching Dossiers</vt:lpstr>
      <vt:lpstr>PowerPoint Presentation</vt:lpstr>
      <vt:lpstr>What Is a Teaching Dossier/Portfolio (US)?</vt:lpstr>
      <vt:lpstr>What Can a Dossier Show (What Are They Looking For)?</vt:lpstr>
      <vt:lpstr>PowerPoint Presentation</vt:lpstr>
      <vt:lpstr>What Are the “Must Have” Components? </vt:lpstr>
      <vt:lpstr>Biographical Sketch …</vt:lpstr>
      <vt:lpstr>Biographical Sketch -- Example</vt:lpstr>
      <vt:lpstr>What Specific Kinds of Material Should Be Included?</vt:lpstr>
      <vt:lpstr>What Specific Kinds of Material Should Be Included?</vt:lpstr>
      <vt:lpstr>What Specific Kinds of Material Should Be Included?</vt:lpstr>
      <vt:lpstr>What Specific Kinds of Material Should Be Included?</vt:lpstr>
      <vt:lpstr>What Specific Kinds of Material Should Be Included?</vt:lpstr>
      <vt:lpstr>What Specific Kinds of Material Should Be Included?</vt:lpstr>
      <vt:lpstr>What Is a “Teaching Philosophy”?</vt:lpstr>
      <vt:lpstr>What Should Be Included in a Teaching Philosophy?</vt:lpstr>
      <vt:lpstr>What Should Your Teaching Philosophy Address?</vt:lpstr>
      <vt:lpstr>A Brief Learning Theory Digression …</vt:lpstr>
      <vt:lpstr>PowerPoint Presentation</vt:lpstr>
      <vt:lpstr>PowerPoint Presentation</vt:lpstr>
      <vt:lpstr>PowerPoint Presentation</vt:lpstr>
      <vt:lpstr>PowerPoint Presentation</vt:lpstr>
      <vt:lpstr>How to Create a Teaching Dossier (CAUT, summary)</vt:lpstr>
      <vt:lpstr>Useful “Fill-In” Information-Gathering Models</vt:lpstr>
      <vt:lpstr>Next Steps</vt:lpstr>
    </vt:vector>
  </TitlesOfParts>
  <Company>Lakehead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Elearn CEDL</dc:creator>
  <cp:lastModifiedBy>Elearn CEDL</cp:lastModifiedBy>
  <cp:revision>29</cp:revision>
  <dcterms:created xsi:type="dcterms:W3CDTF">2017-08-22T15:05:59Z</dcterms:created>
  <dcterms:modified xsi:type="dcterms:W3CDTF">2017-09-05T18:20:28Z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