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9309100" cy="7023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i1gBu0ysBfd7VRjaAkGHjVd+f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273675" y="0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74988" y="877888"/>
            <a:ext cx="3159125" cy="2370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mcgill.ca/mercury/students/feedback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mcgill.ca/mercury/students/feedback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/>
          <p:nvPr>
            <p:ph idx="2" type="sldImg"/>
          </p:nvPr>
        </p:nvSpPr>
        <p:spPr>
          <a:xfrm>
            <a:off x="3074988" y="877888"/>
            <a:ext cx="3159125" cy="2370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 txBox="1"/>
          <p:nvPr>
            <p:ph idx="12" type="sldNum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074988" y="877888"/>
            <a:ext cx="3159125" cy="2370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 txBox="1"/>
          <p:nvPr>
            <p:ph idx="12" type="sldNum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074988" y="877888"/>
            <a:ext cx="3159125" cy="2370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For instructors: </a:t>
            </a:r>
            <a:r>
              <a:rPr lang="en-US"/>
              <a:t>Here is a link to a resource you can share if you’d like on how to help students provide constructive feedback: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https://www.mcgill.ca/mercury/students/feedback</a:t>
            </a:r>
            <a:endParaRPr/>
          </a:p>
        </p:txBody>
      </p:sp>
      <p:sp>
        <p:nvSpPr>
          <p:cNvPr id="69" name="Google Shape;69;p3:notes"/>
          <p:cNvSpPr txBox="1"/>
          <p:nvPr>
            <p:ph idx="12" type="sldNum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074988" y="877888"/>
            <a:ext cx="3159125" cy="2370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930275" y="3379788"/>
            <a:ext cx="7448550" cy="276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For instructors: </a:t>
            </a:r>
            <a:r>
              <a:rPr lang="en-US"/>
              <a:t>Here is a link to a resource you can share if you’d like on how to help students provide constructive feedback: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https://www.mcgill.ca/mercury/students/feedback</a:t>
            </a:r>
            <a:endParaRPr/>
          </a:p>
        </p:txBody>
      </p:sp>
      <p:sp>
        <p:nvSpPr>
          <p:cNvPr id="76" name="Google Shape;76;p4:notes"/>
          <p:cNvSpPr txBox="1"/>
          <p:nvPr>
            <p:ph idx="12" type="sldNum"/>
          </p:nvPr>
        </p:nvSpPr>
        <p:spPr>
          <a:xfrm>
            <a:off x="5273675" y="6670675"/>
            <a:ext cx="4033838" cy="3524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53166"/>
              </a:buClr>
              <a:buSzPts val="4400"/>
              <a:buFont typeface="Arial"/>
              <a:buNone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57200" y="5248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" name="Google Shape;24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457200" y="5362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67668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50A1A"/>
              </a:buClr>
              <a:buSzPts val="4400"/>
              <a:buFont typeface="Calibri"/>
              <a:buNone/>
              <a:defRPr>
                <a:solidFill>
                  <a:srgbClr val="A50A1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2202126"/>
            <a:ext cx="8229600" cy="3924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053166"/>
              </a:buClr>
              <a:buSzPts val="3200"/>
              <a:buChar char="•"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53166"/>
              </a:buClr>
              <a:buSzPts val="2800"/>
              <a:buChar char="–"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053166"/>
              </a:buClr>
              <a:buSzPts val="2400"/>
              <a:buChar char="•"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053166"/>
              </a:buClr>
              <a:buSzPts val="2000"/>
              <a:buChar char="–"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053166"/>
              </a:buClr>
              <a:buSzPts val="2000"/>
              <a:buChar char="»"/>
              <a:defRPr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53166"/>
              </a:buClr>
              <a:buSzPts val="3200"/>
              <a:buFont typeface="Arial"/>
              <a:buNone/>
              <a:defRPr b="0" sz="3200" cap="none">
                <a:solidFill>
                  <a:srgbClr val="0531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705371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642602" y="705371"/>
            <a:ext cx="5111750" cy="4975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030413"/>
            <a:ext cx="3008313" cy="3751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/>
          <p:nvPr>
            <p:ph idx="2" type="pic"/>
          </p:nvPr>
        </p:nvSpPr>
        <p:spPr>
          <a:xfrm>
            <a:off x="1792288" y="816992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&quot;&quot;" id="15" name="Google Shape;15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>
            <p:ph type="ctrTitle"/>
          </p:nvPr>
        </p:nvSpPr>
        <p:spPr>
          <a:xfrm>
            <a:off x="-829994" y="1434904"/>
            <a:ext cx="10803987" cy="24046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53166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  <a:t>Student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Feedback</a:t>
            </a:r>
            <a:r>
              <a:rPr lang="en-US" sz="48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  <a:t> of Courses</a:t>
            </a:r>
            <a:br>
              <a:rPr lang="en-US" sz="48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36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  <a:t>What They Are, Why They Matter, and How to Do Them Well</a:t>
            </a:r>
            <a:br>
              <a:rPr lang="en-US" sz="24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>
                <a:solidFill>
                  <a:srgbClr val="053166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>
              <a:solidFill>
                <a:srgbClr val="0531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ictures of students"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64347"/>
          <a:stretch/>
        </p:blipFill>
        <p:spPr>
          <a:xfrm>
            <a:off x="0" y="4412942"/>
            <a:ext cx="9144000" cy="2445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0" y="524897"/>
            <a:ext cx="924247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What Student Feedback is &amp; Why it Matters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65758" y="1436372"/>
            <a:ext cx="3674429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A Voice for Students/YOU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 txBox="1"/>
          <p:nvPr>
            <p:ph idx="2" type="body"/>
          </p:nvPr>
        </p:nvSpPr>
        <p:spPr>
          <a:xfrm>
            <a:off x="457199" y="2076133"/>
            <a:ext cx="8475785" cy="1721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 can offer constructive feedback on your course and class experience.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 can shape future offerings of a course, e.g., texts, activities, assessments.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more students who participate, the louder your voices are heard.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63" name="Google Shape;63;p2"/>
          <p:cNvSpPr txBox="1"/>
          <p:nvPr>
            <p:ph idx="3" type="body"/>
          </p:nvPr>
        </p:nvSpPr>
        <p:spPr>
          <a:xfrm>
            <a:off x="365759" y="3804122"/>
            <a:ext cx="877824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Valuable Feedback for your Instructors &amp; the Institution</a:t>
            </a:r>
            <a:endParaRPr/>
          </a:p>
        </p:txBody>
      </p:sp>
      <p:sp>
        <p:nvSpPr>
          <p:cNvPr id="64" name="Google Shape;64;p2"/>
          <p:cNvSpPr txBox="1"/>
          <p:nvPr>
            <p:ph idx="4" type="body"/>
          </p:nvPr>
        </p:nvSpPr>
        <p:spPr>
          <a:xfrm>
            <a:off x="365759" y="4450558"/>
            <a:ext cx="8567226" cy="3397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Your comments help instructors decide what should be kept, changed, dropped.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Your feedback tells the university about the success and experiences in courses &amp; programs.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6829778" y="66675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457200" y="3076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How to Write Useful &amp; Effective Comments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/>
          <p:cNvSpPr txBox="1"/>
          <p:nvPr>
            <p:ph idx="1" type="body"/>
          </p:nvPr>
        </p:nvSpPr>
        <p:spPr>
          <a:xfrm>
            <a:off x="457200" y="1450690"/>
            <a:ext cx="8588326" cy="4915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respectful</a:t>
            </a: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Derogatory comments or criticisms based on race, religion, gender, sexual orientation, physical appearance are not appropriate.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on what can be improved.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 comments on what your instructor could improve.</a:t>
            </a:r>
            <a:endParaRPr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specific &amp; provide examples: </a:t>
            </a:r>
            <a:r>
              <a:rPr b="0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Speak based on your own experiences, not on behalf of your classmates.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i="0" lang="en-US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the impact on your learning: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helps the instructor improve the learning experience.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Offer alternative solutions or suggestions: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Such suggestions constructively address your critiques of the instructor or the course and this helps the instructor plan the course for the following year.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t/>
            </a:r>
            <a:endParaRPr sz="4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44450" lvl="1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457200" y="3076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How to Write Useful &amp; Effective Comments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4"/>
          <p:cNvSpPr txBox="1"/>
          <p:nvPr>
            <p:ph idx="1" type="body"/>
          </p:nvPr>
        </p:nvSpPr>
        <p:spPr>
          <a:xfrm>
            <a:off x="457200" y="1450690"/>
            <a:ext cx="8588326" cy="4915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 both positive and negative comments in a constructive manner: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Comments should offer specific reasons for judgment.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Avoid personal or emotional comments: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Describing how a situation, incident, behavior, or element of the course made you feel offers a different perspective &amp; allows the instructor to gain a better understanding of the situation.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 areas of responsibility: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Comment on factors the instructor clearly has control over and that influence the quality of a course. Don’t focus on areas shared with or controlled by other students and/or administrators; you have another opportunity to voice your opinion on these elements in other university wide student surveys.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1"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honest: </a:t>
            </a:r>
            <a:r>
              <a:rPr lang="en-US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 in mind your contribution to the class and how much effort you put in. Self-reflection and accountability are important parts of this process. </a:t>
            </a:r>
            <a:endParaRPr sz="1200"/>
          </a:p>
          <a:p>
            <a:pPr indent="-139700" lvl="1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2013-09-03T19:02:19Z</dcterms:created>
  <dc:creator>Gail Zanette</dc:creator>
</cp:coreProperties>
</file>