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300" r:id="rId2"/>
    <p:sldId id="286" r:id="rId3"/>
    <p:sldId id="307" r:id="rId4"/>
    <p:sldId id="311" r:id="rId5"/>
    <p:sldId id="304" r:id="rId6"/>
    <p:sldId id="312" r:id="rId7"/>
    <p:sldId id="290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9374"/>
  </p:normalViewPr>
  <p:slideViewPr>
    <p:cSldViewPr snapToGrid="0" snapToObjects="1">
      <p:cViewPr varScale="1">
        <p:scale>
          <a:sx n="89" d="100"/>
          <a:sy n="89" d="100"/>
        </p:scale>
        <p:origin x="9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65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000" b="0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93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7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64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99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81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4282" y="2156112"/>
            <a:ext cx="12177718" cy="82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4800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Student Code of Conduct- Academic Integrity 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sp>
        <p:nvSpPr>
          <p:cNvPr id="15" name="Google Shape;118;p17">
            <a:extLst>
              <a:ext uri="{FF2B5EF4-FFF2-40B4-BE49-F238E27FC236}">
                <a16:creationId xmlns:a16="http://schemas.microsoft.com/office/drawing/2014/main" id="{2B40FBC0-1A4F-C245-A4C9-AC5358EE9D54}"/>
              </a:ext>
            </a:extLst>
          </p:cNvPr>
          <p:cNvSpPr txBox="1">
            <a:spLocks/>
          </p:cNvSpPr>
          <p:nvPr/>
        </p:nvSpPr>
        <p:spPr>
          <a:xfrm>
            <a:off x="1716741" y="3086161"/>
            <a:ext cx="8467165" cy="119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Slides for Faculty Members &amp; Instructors to cover with their students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58E93-E797-3B41-A447-401EA8E6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245" y="272469"/>
            <a:ext cx="1016655" cy="131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D8E7E5-DF8D-9B41-B269-35912BAE51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4" t="68130" r="21769" b="19418"/>
          <a:stretch/>
        </p:blipFill>
        <p:spPr>
          <a:xfrm>
            <a:off x="101600" y="4232171"/>
            <a:ext cx="6235283" cy="1731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8B37AA-F846-4D40-934D-6B65D1AEEC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353" b="34513"/>
          <a:stretch/>
        </p:blipFill>
        <p:spPr>
          <a:xfrm>
            <a:off x="6096000" y="1937206"/>
            <a:ext cx="5920654" cy="3675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C3C088-9874-704D-BF1F-5C74E40B12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6507"/>
          <a:stretch/>
        </p:blipFill>
        <p:spPr>
          <a:xfrm>
            <a:off x="101600" y="1937206"/>
            <a:ext cx="5920654" cy="2151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CED0DB-29D5-3C49-8C8D-166DDF308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3224" b="4324"/>
          <a:stretch/>
        </p:blipFill>
        <p:spPr>
          <a:xfrm>
            <a:off x="6096000" y="5612735"/>
            <a:ext cx="5920654" cy="11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39156C-19F4-F845-AD07-6CD9DAC26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5" r="7221"/>
          <a:stretch/>
        </p:blipFill>
        <p:spPr>
          <a:xfrm>
            <a:off x="213803" y="1100138"/>
            <a:ext cx="5521658" cy="39433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0E0C78-03E2-E949-9BE5-8A7C0C6B4CDC}"/>
              </a:ext>
            </a:extLst>
          </p:cNvPr>
          <p:cNvSpPr/>
          <p:nvPr/>
        </p:nvSpPr>
        <p:spPr>
          <a:xfrm>
            <a:off x="1928302" y="3298431"/>
            <a:ext cx="2200785" cy="330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EE9B62-8114-E644-B1E1-F4AACADDB314}"/>
              </a:ext>
            </a:extLst>
          </p:cNvPr>
          <p:cNvCxnSpPr>
            <a:cxnSpLocks/>
          </p:cNvCxnSpPr>
          <p:nvPr/>
        </p:nvCxnSpPr>
        <p:spPr>
          <a:xfrm>
            <a:off x="1285875" y="3446462"/>
            <a:ext cx="6281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CEA857-6CDB-EF42-A221-87E871FD2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17" y="1100138"/>
            <a:ext cx="6028080" cy="3943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758122-9700-2F48-A2A1-36FA99145170}"/>
              </a:ext>
            </a:extLst>
          </p:cNvPr>
          <p:cNvSpPr/>
          <p:nvPr/>
        </p:nvSpPr>
        <p:spPr>
          <a:xfrm>
            <a:off x="7804150" y="4395798"/>
            <a:ext cx="2497137" cy="461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955DBA-1F79-3640-B4BB-A6FA98AF5E9F}"/>
              </a:ext>
            </a:extLst>
          </p:cNvPr>
          <p:cNvCxnSpPr>
            <a:cxnSpLocks/>
          </p:cNvCxnSpPr>
          <p:nvPr/>
        </p:nvCxnSpPr>
        <p:spPr>
          <a:xfrm flipH="1">
            <a:off x="10301287" y="4624396"/>
            <a:ext cx="635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18;p17">
            <a:extLst>
              <a:ext uri="{FF2B5EF4-FFF2-40B4-BE49-F238E27FC236}">
                <a16:creationId xmlns:a16="http://schemas.microsoft.com/office/drawing/2014/main" id="{E02D6A7A-454A-5747-B41C-9ADE41669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8187"/>
            <a:ext cx="10515600" cy="8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Where to find the Code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18;p17">
            <a:extLst>
              <a:ext uri="{FF2B5EF4-FFF2-40B4-BE49-F238E27FC236}">
                <a16:creationId xmlns:a16="http://schemas.microsoft.com/office/drawing/2014/main" id="{0F55D750-482B-F54B-A356-5C3C02BF4F28}"/>
              </a:ext>
            </a:extLst>
          </p:cNvPr>
          <p:cNvSpPr txBox="1">
            <a:spLocks/>
          </p:cNvSpPr>
          <p:nvPr/>
        </p:nvSpPr>
        <p:spPr>
          <a:xfrm>
            <a:off x="0" y="5304626"/>
            <a:ext cx="5735461" cy="8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Student Life Page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18;p17">
            <a:extLst>
              <a:ext uri="{FF2B5EF4-FFF2-40B4-BE49-F238E27FC236}">
                <a16:creationId xmlns:a16="http://schemas.microsoft.com/office/drawing/2014/main" id="{A8E5478B-656C-5C4C-AFBE-940B2FA02CD8}"/>
              </a:ext>
            </a:extLst>
          </p:cNvPr>
          <p:cNvSpPr txBox="1">
            <a:spLocks/>
          </p:cNvSpPr>
          <p:nvPr/>
        </p:nvSpPr>
        <p:spPr>
          <a:xfrm>
            <a:off x="5950117" y="5642332"/>
            <a:ext cx="6308558" cy="92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Policies &amp; Procedures Library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A9F99-CE6F-6543-8CF6-A2DF2CB03F07}"/>
              </a:ext>
            </a:extLst>
          </p:cNvPr>
          <p:cNvCxnSpPr>
            <a:cxnSpLocks/>
          </p:cNvCxnSpPr>
          <p:nvPr/>
        </p:nvCxnSpPr>
        <p:spPr>
          <a:xfrm>
            <a:off x="7915275" y="3586161"/>
            <a:ext cx="9715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7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1599" y="1585913"/>
            <a:ext cx="11985625" cy="8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Course Syllabus Statement</a:t>
            </a:r>
            <a:endParaRPr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58E93-E797-3B41-A447-401EA8E6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245" y="272469"/>
            <a:ext cx="1016655" cy="131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94F0DE-9675-E648-A952-E51AB9D54228}"/>
              </a:ext>
            </a:extLst>
          </p:cNvPr>
          <p:cNvSpPr txBox="1">
            <a:spLocks/>
          </p:cNvSpPr>
          <p:nvPr/>
        </p:nvSpPr>
        <p:spPr>
          <a:xfrm>
            <a:off x="803276" y="2540597"/>
            <a:ext cx="10969624" cy="418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breach of Academic Integrity is a serious offence. The principle of Academic Integrity, particularly of doing one’s own work, documenting properly (including use of quotation marks, appropriate paraphrasing and referencing/citation), collaborating appropriately, and avoiding misrepresentation, is a core principle in university study. Students should view the Student Code of Conduct- Academic Integrity - for a full description of academic offences, procedures when Academic Integrity breaches are suspected and sanctions for breaches of Academic Integrity” </a:t>
            </a:r>
          </a:p>
        </p:txBody>
      </p:sp>
    </p:spTree>
    <p:extLst>
      <p:ext uri="{BB962C8B-B14F-4D97-AF65-F5344CB8AC3E}">
        <p14:creationId xmlns:p14="http://schemas.microsoft.com/office/powerpoint/2010/main" val="199702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1599" y="1469183"/>
            <a:ext cx="11985625" cy="82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Main Types of Academic Misconduct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58E93-E797-3B41-A447-401EA8E6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245" y="272469"/>
            <a:ext cx="1016655" cy="131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94F0DE-9675-E648-A952-E51AB9D54228}"/>
              </a:ext>
            </a:extLst>
          </p:cNvPr>
          <p:cNvSpPr txBox="1">
            <a:spLocks/>
          </p:cNvSpPr>
          <p:nvPr/>
        </p:nvSpPr>
        <p:spPr>
          <a:xfrm>
            <a:off x="564204" y="2295394"/>
            <a:ext cx="11523020" cy="48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Plagiarism</a:t>
            </a: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1900" dirty="0">
                <a:solidFill>
                  <a:schemeClr val="tx1"/>
                </a:solidFill>
              </a:rPr>
              <a:t> When a student does not give credit to the ideas, phrases, tables or illustrations of another person. </a:t>
            </a:r>
          </a:p>
          <a:p>
            <a:pPr marL="1428750" lvl="2" indent="-5143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Via in-text referencing, footnoting, </a:t>
            </a:r>
            <a:r>
              <a:rPr lang="en-US" sz="1600" dirty="0" err="1">
                <a:solidFill>
                  <a:schemeClr val="tx1"/>
                </a:solidFill>
              </a:rPr>
              <a:t>endnoting</a:t>
            </a:r>
            <a:r>
              <a:rPr lang="en-US" sz="1600" dirty="0">
                <a:solidFill>
                  <a:schemeClr val="tx1"/>
                </a:solidFill>
              </a:rPr>
              <a:t>, quotations or indentations</a:t>
            </a:r>
          </a:p>
          <a:p>
            <a:pPr marL="971550" lvl="1" indent="-5143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If the student did not come up with the concept or idea themselves, it should be referenced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Possession/Use of Unauthorized Materials</a:t>
            </a: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 When a student accesses information for (or during) an examination that they were not allowed to access. </a:t>
            </a:r>
          </a:p>
          <a:p>
            <a:pPr marL="1428750" lvl="2" indent="-5143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Writing answers on an object or yourself, accessing papers or electronic information during a test, copying answers from another student’s test </a:t>
            </a:r>
          </a:p>
          <a:p>
            <a:pPr marL="1428750" lvl="2" indent="-5143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Accessing test or exam banks directed for instructors only or purchasing/selling tests or exams from/to other students.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Unauthorized Collaboration</a:t>
            </a: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 When a student works with classmates on an assignment/exam that they were told to complete alone. 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1599" y="1585913"/>
            <a:ext cx="11985625" cy="8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Helpful Academic Integrity Tools for Students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58E93-E797-3B41-A447-401EA8E6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245" y="272469"/>
            <a:ext cx="1016655" cy="131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94F0DE-9675-E648-A952-E51AB9D54228}"/>
              </a:ext>
            </a:extLst>
          </p:cNvPr>
          <p:cNvSpPr txBox="1">
            <a:spLocks/>
          </p:cNvSpPr>
          <p:nvPr/>
        </p:nvSpPr>
        <p:spPr>
          <a:xfrm>
            <a:off x="627529" y="2540597"/>
            <a:ext cx="11564471" cy="404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1" indent="0">
              <a:buClr>
                <a:schemeClr val="tx1"/>
              </a:buClr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Support Zone-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LU Student Success Centre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chat with Ontario University librarian </a:t>
            </a:r>
          </a:p>
          <a:p>
            <a:pPr marL="457200" lvl="1" indent="0">
              <a:buClr>
                <a:schemeClr val="tx1"/>
              </a:buClr>
              <a:buSzPct val="100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OWL-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Purdue Online Writing Lab </a:t>
            </a:r>
          </a:p>
          <a:p>
            <a:pPr marL="457200" lvl="1" indent="0"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Zotero-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for managing resources and citations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SzPct val="100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9B973-A240-C348-B707-007E0E5ACB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000"/>
          <a:stretch/>
        </p:blipFill>
        <p:spPr>
          <a:xfrm>
            <a:off x="2089242" y="3740030"/>
            <a:ext cx="1051184" cy="751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C6710-58F0-A24F-B297-15C0BD089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340" y="4807158"/>
            <a:ext cx="1201086" cy="773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079D51-86DA-A341-A564-24D1B094EF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549" y="2883520"/>
            <a:ext cx="1516668" cy="379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7B897-4D58-7043-8E1E-BE5E0D5266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562" t="23311" r="10140" b="23451"/>
          <a:stretch/>
        </p:blipFill>
        <p:spPr>
          <a:xfrm>
            <a:off x="1941046" y="5896605"/>
            <a:ext cx="1372892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E0B4B-250B-1845-A5EA-F51A5E5E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5553" y="2630652"/>
            <a:ext cx="9992969" cy="3748380"/>
          </a:xfrm>
          <a:prstGeom prst="rect">
            <a:avLst/>
          </a:prstGeom>
        </p:spPr>
      </p:pic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37259" y="1585913"/>
            <a:ext cx="11807104" cy="82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Academic Integrity Matters (AIM) Course-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myCourselink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l="83089" r="1509"/>
          <a:stretch/>
        </p:blipFill>
        <p:spPr>
          <a:xfrm>
            <a:off x="101600" y="5581074"/>
            <a:ext cx="1016000" cy="1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1;p13" descr="https://documents.lucidpress.com/documents/33998a68-30ec-421a-bed5-ce711b6aa5b1/pages/KHzTMAk5Q26S?a=405&amp;x=-63&amp;y=-45&amp;w=737&amp;h=345&amp;store=1&amp;accept=image%2F*&amp;auth=LCA%2016f66aa2b999cde45092c81db43889b4296b91a4-ts%3D1536954255">
            <a:extLst>
              <a:ext uri="{FF2B5EF4-FFF2-40B4-BE49-F238E27FC236}">
                <a16:creationId xmlns:a16="http://schemas.microsoft.com/office/drawing/2014/main" id="{4C5C65C0-3426-9B4A-BE40-642F580A7C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401" t="12785" b="54325"/>
          <a:stretch/>
        </p:blipFill>
        <p:spPr>
          <a:xfrm>
            <a:off x="14282" y="-1"/>
            <a:ext cx="12177718" cy="15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58E93-E797-3B41-A447-401EA8E6F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245" y="272469"/>
            <a:ext cx="1016655" cy="1313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5B5A9-7B25-C743-9D6C-AF86E8FCF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0" y="443487"/>
            <a:ext cx="4346655" cy="6700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AC76D9-F9EF-D646-B790-92AD7B570C59}"/>
              </a:ext>
            </a:extLst>
          </p:cNvPr>
          <p:cNvSpPr txBox="1"/>
          <p:nvPr/>
        </p:nvSpPr>
        <p:spPr>
          <a:xfrm>
            <a:off x="2907098" y="4699737"/>
            <a:ext cx="67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B156EA-9DBB-CC47-A1EC-EBB158986F84}"/>
              </a:ext>
            </a:extLst>
          </p:cNvPr>
          <p:cNvSpPr/>
          <p:nvPr/>
        </p:nvSpPr>
        <p:spPr>
          <a:xfrm>
            <a:off x="1358417" y="4699736"/>
            <a:ext cx="9285773" cy="2437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76D1DB-2DDC-4D44-A1FE-808F19239135}"/>
              </a:ext>
            </a:extLst>
          </p:cNvPr>
          <p:cNvCxnSpPr>
            <a:cxnSpLocks/>
          </p:cNvCxnSpPr>
          <p:nvPr/>
        </p:nvCxnSpPr>
        <p:spPr>
          <a:xfrm>
            <a:off x="673126" y="4818317"/>
            <a:ext cx="6281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5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339</Words>
  <Application>Microsoft Macintosh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Student Code of Conduct- Academic Integrity </vt:lpstr>
      <vt:lpstr>PowerPoint Presentation</vt:lpstr>
      <vt:lpstr>Where to find the Code</vt:lpstr>
      <vt:lpstr>Course Syllabus Statement</vt:lpstr>
      <vt:lpstr>3 Main Types of Academic Misconduct</vt:lpstr>
      <vt:lpstr>Helpful Academic Integrity Tools for Students</vt:lpstr>
      <vt:lpstr>Academic Integrity Matters (AIM) Course- via myCourselink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STUDENT CODE OF CONDUCT IMPLEMENTATION  April 2019</dc:title>
  <cp:lastModifiedBy>Microsoft Office User</cp:lastModifiedBy>
  <cp:revision>125</cp:revision>
  <dcterms:modified xsi:type="dcterms:W3CDTF">2020-09-18T20:29:10Z</dcterms:modified>
</cp:coreProperties>
</file>