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8288000" cy="10287000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TradeGothic LT CondEighteen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6" d="100"/>
          <a:sy n="46" d="100"/>
        </p:scale>
        <p:origin x="19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086562" y="9345090"/>
            <a:ext cx="2653267" cy="941910"/>
            <a:chOff x="0" y="0"/>
            <a:chExt cx="10160000" cy="3606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00427A"/>
            </a:solidFill>
          </p:spPr>
        </p:sp>
      </p:grpSp>
      <p:grpSp>
        <p:nvGrpSpPr>
          <p:cNvPr id="4" name="Group 4"/>
          <p:cNvGrpSpPr/>
          <p:nvPr/>
        </p:nvGrpSpPr>
        <p:grpSpPr>
          <a:xfrm>
            <a:off x="6363719" y="9345090"/>
            <a:ext cx="2653267" cy="941910"/>
            <a:chOff x="0" y="0"/>
            <a:chExt cx="10160000" cy="36068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00427A"/>
            </a:solidFill>
          </p:spPr>
        </p:sp>
      </p:grpSp>
      <p:grpSp>
        <p:nvGrpSpPr>
          <p:cNvPr id="6" name="Group 6"/>
          <p:cNvGrpSpPr/>
          <p:nvPr/>
        </p:nvGrpSpPr>
        <p:grpSpPr>
          <a:xfrm>
            <a:off x="8699056" y="9345090"/>
            <a:ext cx="2653267" cy="941910"/>
            <a:chOff x="0" y="0"/>
            <a:chExt cx="10160000" cy="3606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00427A"/>
            </a:solidFill>
          </p:spPr>
        </p:sp>
      </p:grpSp>
      <p:grpSp>
        <p:nvGrpSpPr>
          <p:cNvPr id="8" name="Group 8"/>
          <p:cNvGrpSpPr/>
          <p:nvPr/>
        </p:nvGrpSpPr>
        <p:grpSpPr>
          <a:xfrm>
            <a:off x="10949245" y="9345090"/>
            <a:ext cx="2653267" cy="941910"/>
            <a:chOff x="0" y="0"/>
            <a:chExt cx="10160000" cy="3606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00427A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13602513" y="9345090"/>
            <a:ext cx="2653267" cy="941910"/>
            <a:chOff x="0" y="0"/>
            <a:chExt cx="10160000" cy="3606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FFC20E"/>
            </a:solidFill>
          </p:spPr>
        </p:sp>
      </p:grpSp>
      <p:grpSp>
        <p:nvGrpSpPr>
          <p:cNvPr id="12" name="Group 12"/>
          <p:cNvGrpSpPr/>
          <p:nvPr/>
        </p:nvGrpSpPr>
        <p:grpSpPr>
          <a:xfrm>
            <a:off x="15932666" y="9345090"/>
            <a:ext cx="2653267" cy="941910"/>
            <a:chOff x="0" y="0"/>
            <a:chExt cx="10160000" cy="36068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FFC20E"/>
            </a:solidFill>
          </p:spPr>
        </p:sp>
      </p:grpSp>
      <p:grpSp>
        <p:nvGrpSpPr>
          <p:cNvPr id="14" name="Group 14"/>
          <p:cNvGrpSpPr/>
          <p:nvPr/>
        </p:nvGrpSpPr>
        <p:grpSpPr>
          <a:xfrm>
            <a:off x="1736523" y="9345090"/>
            <a:ext cx="2653267" cy="941910"/>
            <a:chOff x="0" y="0"/>
            <a:chExt cx="10160000" cy="3606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00427A"/>
            </a:solidFill>
          </p:spPr>
        </p:sp>
      </p:grpSp>
      <p:grpSp>
        <p:nvGrpSpPr>
          <p:cNvPr id="16" name="Group 16"/>
          <p:cNvGrpSpPr/>
          <p:nvPr/>
        </p:nvGrpSpPr>
        <p:grpSpPr>
          <a:xfrm>
            <a:off x="-590688" y="9345090"/>
            <a:ext cx="2653267" cy="941910"/>
            <a:chOff x="0" y="0"/>
            <a:chExt cx="10160000" cy="3606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00427A"/>
            </a:solidFill>
          </p:spPr>
        </p:sp>
      </p:grpSp>
      <p:pic>
        <p:nvPicPr>
          <p:cNvPr id="18" name="Picture 1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4059171" y="9564240"/>
            <a:ext cx="4015501" cy="503611"/>
          </a:xfrm>
          <a:prstGeom prst="rect">
            <a:avLst/>
          </a:prstGeom>
        </p:spPr>
      </p:pic>
      <p:sp>
        <p:nvSpPr>
          <p:cNvPr id="19" name="TextBox 19"/>
          <p:cNvSpPr txBox="1"/>
          <p:nvPr/>
        </p:nvSpPr>
        <p:spPr>
          <a:xfrm>
            <a:off x="457200" y="2547120"/>
            <a:ext cx="17617472" cy="77142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lnSpc>
                <a:spcPts val="448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42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a participant in ZOOM you will see the button SHOW CAPTIONS</a:t>
            </a:r>
          </a:p>
          <a:p>
            <a:pPr>
              <a:lnSpc>
                <a:spcPts val="4480"/>
              </a:lnSpc>
            </a:pPr>
            <a:r>
              <a:rPr lang="en-US" sz="3200" dirty="0">
                <a:solidFill>
                  <a:srgbClr val="0042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on the bottom of your screen, click it to turn captions on.  </a:t>
            </a:r>
          </a:p>
          <a:p>
            <a:pPr marL="457200" indent="-457200">
              <a:lnSpc>
                <a:spcPts val="448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00427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ts val="448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42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turn TRANSCRIPTION on, click on the up arrow on the </a:t>
            </a:r>
          </a:p>
          <a:p>
            <a:pPr>
              <a:lnSpc>
                <a:spcPts val="4480"/>
              </a:lnSpc>
            </a:pPr>
            <a:r>
              <a:rPr lang="en-US" sz="3200" dirty="0">
                <a:solidFill>
                  <a:srgbClr val="0042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SHOW CAPTIONS button, choose VIEW FULL TRANSCRIPT</a:t>
            </a:r>
          </a:p>
          <a:p>
            <a:pPr marL="457200" indent="-457200">
              <a:lnSpc>
                <a:spcPts val="448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00427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ts val="448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42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click the up arrow you can also select Caption Settings, a pop-up window will bring you to the accessibility settings where you can change the size of the caption.</a:t>
            </a:r>
          </a:p>
          <a:p>
            <a:pPr>
              <a:lnSpc>
                <a:spcPts val="4480"/>
              </a:lnSpc>
            </a:pPr>
            <a:endParaRPr lang="en-US" sz="3200" dirty="0">
              <a:solidFill>
                <a:srgbClr val="00427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4480"/>
              </a:lnSpc>
            </a:pPr>
            <a:endParaRPr lang="en-US" sz="3200" dirty="0">
              <a:solidFill>
                <a:srgbClr val="00427A"/>
              </a:solidFill>
              <a:latin typeface="TradeGothic LT CondEighteen"/>
            </a:endParaRPr>
          </a:p>
          <a:p>
            <a:pPr algn="ctr">
              <a:lnSpc>
                <a:spcPts val="4480"/>
              </a:lnSpc>
            </a:pPr>
            <a:endParaRPr lang="en-US" sz="3200" dirty="0">
              <a:solidFill>
                <a:srgbClr val="00427A"/>
              </a:solidFill>
              <a:latin typeface="TradeGothic LT CondEighteen"/>
            </a:endParaRPr>
          </a:p>
          <a:p>
            <a:pPr algn="ctr">
              <a:lnSpc>
                <a:spcPts val="4480"/>
              </a:lnSpc>
            </a:pPr>
            <a:r>
              <a:rPr lang="en-US" sz="3200" dirty="0">
                <a:solidFill>
                  <a:srgbClr val="00427A"/>
                </a:solidFill>
                <a:latin typeface="TradeGothic LT CondEighteen"/>
              </a:rPr>
              <a:t>  </a:t>
            </a:r>
          </a:p>
          <a:p>
            <a:pPr algn="ctr">
              <a:lnSpc>
                <a:spcPts val="7220"/>
              </a:lnSpc>
            </a:pPr>
            <a:endParaRPr lang="en-US" sz="3200" dirty="0">
              <a:solidFill>
                <a:srgbClr val="00427A"/>
              </a:solidFill>
              <a:latin typeface="TradeGothic LT CondEighteen"/>
            </a:endParaRPr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932666" y="0"/>
            <a:ext cx="2355334" cy="2355334"/>
          </a:xfrm>
          <a:prstGeom prst="rect">
            <a:avLst/>
          </a:prstGeom>
        </p:spPr>
      </p:pic>
      <p:sp>
        <p:nvSpPr>
          <p:cNvPr id="21" name="TextBox 21"/>
          <p:cNvSpPr txBox="1"/>
          <p:nvPr/>
        </p:nvSpPr>
        <p:spPr>
          <a:xfrm>
            <a:off x="3841700" y="292922"/>
            <a:ext cx="10788700" cy="1623393"/>
          </a:xfrm>
          <a:prstGeom prst="rect">
            <a:avLst/>
          </a:prstGeom>
          <a:ln w="28575"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580"/>
              </a:lnSpc>
            </a:pPr>
            <a:r>
              <a:rPr lang="en-US" sz="4700" b="1" dirty="0">
                <a:solidFill>
                  <a:srgbClr val="0042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Instructions to turn on Transcriptions and Closed Captioning in ZOOM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87E9B2F2-DB1F-1BDA-5C6E-B7E5621C75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96800" y="3747997"/>
            <a:ext cx="2819400" cy="222185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FB5CE3F-9B2D-C6C2-AE3D-8EAAAE82EB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434360" y="2384027"/>
            <a:ext cx="1249622" cy="7089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086562" y="9345090"/>
            <a:ext cx="2653267" cy="941910"/>
            <a:chOff x="0" y="0"/>
            <a:chExt cx="10160000" cy="3606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00427A"/>
            </a:solidFill>
          </p:spPr>
        </p:sp>
      </p:grpSp>
      <p:grpSp>
        <p:nvGrpSpPr>
          <p:cNvPr id="4" name="Group 4"/>
          <p:cNvGrpSpPr/>
          <p:nvPr/>
        </p:nvGrpSpPr>
        <p:grpSpPr>
          <a:xfrm>
            <a:off x="6363719" y="9345090"/>
            <a:ext cx="2653267" cy="941910"/>
            <a:chOff x="0" y="0"/>
            <a:chExt cx="10160000" cy="36068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00427A"/>
            </a:solidFill>
          </p:spPr>
        </p:sp>
      </p:grpSp>
      <p:grpSp>
        <p:nvGrpSpPr>
          <p:cNvPr id="6" name="Group 6"/>
          <p:cNvGrpSpPr/>
          <p:nvPr/>
        </p:nvGrpSpPr>
        <p:grpSpPr>
          <a:xfrm>
            <a:off x="8699056" y="9345090"/>
            <a:ext cx="2653267" cy="941910"/>
            <a:chOff x="0" y="0"/>
            <a:chExt cx="10160000" cy="3606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00427A"/>
            </a:solidFill>
          </p:spPr>
        </p:sp>
      </p:grpSp>
      <p:grpSp>
        <p:nvGrpSpPr>
          <p:cNvPr id="8" name="Group 8"/>
          <p:cNvGrpSpPr/>
          <p:nvPr/>
        </p:nvGrpSpPr>
        <p:grpSpPr>
          <a:xfrm>
            <a:off x="10949245" y="9345090"/>
            <a:ext cx="2653267" cy="941910"/>
            <a:chOff x="0" y="0"/>
            <a:chExt cx="10160000" cy="3606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00427A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13602513" y="9345090"/>
            <a:ext cx="2653267" cy="941910"/>
            <a:chOff x="0" y="0"/>
            <a:chExt cx="10160000" cy="3606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FFC20E"/>
            </a:solidFill>
          </p:spPr>
        </p:sp>
      </p:grpSp>
      <p:grpSp>
        <p:nvGrpSpPr>
          <p:cNvPr id="12" name="Group 12"/>
          <p:cNvGrpSpPr/>
          <p:nvPr/>
        </p:nvGrpSpPr>
        <p:grpSpPr>
          <a:xfrm>
            <a:off x="15932666" y="9345090"/>
            <a:ext cx="2653267" cy="941910"/>
            <a:chOff x="0" y="0"/>
            <a:chExt cx="10160000" cy="36068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FFC20E"/>
            </a:solidFill>
          </p:spPr>
        </p:sp>
      </p:grpSp>
      <p:grpSp>
        <p:nvGrpSpPr>
          <p:cNvPr id="14" name="Group 14"/>
          <p:cNvGrpSpPr/>
          <p:nvPr/>
        </p:nvGrpSpPr>
        <p:grpSpPr>
          <a:xfrm>
            <a:off x="1736523" y="9345090"/>
            <a:ext cx="2653267" cy="941910"/>
            <a:chOff x="0" y="0"/>
            <a:chExt cx="10160000" cy="3606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00427A"/>
            </a:solidFill>
          </p:spPr>
        </p:sp>
      </p:grpSp>
      <p:grpSp>
        <p:nvGrpSpPr>
          <p:cNvPr id="16" name="Group 16"/>
          <p:cNvGrpSpPr/>
          <p:nvPr/>
        </p:nvGrpSpPr>
        <p:grpSpPr>
          <a:xfrm>
            <a:off x="-590688" y="9345090"/>
            <a:ext cx="2653267" cy="941910"/>
            <a:chOff x="0" y="0"/>
            <a:chExt cx="10160000" cy="3606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00427A"/>
            </a:solidFill>
          </p:spPr>
        </p:sp>
      </p:grpSp>
      <p:pic>
        <p:nvPicPr>
          <p:cNvPr id="18" name="Picture 1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4059171" y="9564240"/>
            <a:ext cx="4015501" cy="503611"/>
          </a:xfrm>
          <a:prstGeom prst="rect">
            <a:avLst/>
          </a:prstGeom>
        </p:spPr>
      </p:pic>
      <p:sp>
        <p:nvSpPr>
          <p:cNvPr id="19" name="TextBox 19"/>
          <p:cNvSpPr txBox="1"/>
          <p:nvPr/>
        </p:nvSpPr>
        <p:spPr>
          <a:xfrm>
            <a:off x="1182035" y="2858688"/>
            <a:ext cx="15087600" cy="65601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lnSpc>
                <a:spcPts val="448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42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is a SAVE TRANSCRIPT button at the bottom of the transcript window on the right that will allow you to save this live transcript at any time. </a:t>
            </a:r>
          </a:p>
          <a:p>
            <a:pPr marL="914400" lvl="1" indent="-457200">
              <a:lnSpc>
                <a:spcPts val="448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42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Saving the transcript frequently is advised </a:t>
            </a:r>
          </a:p>
          <a:p>
            <a:pPr marL="914400" lvl="1" indent="-457200">
              <a:lnSpc>
                <a:spcPts val="448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42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the initial file is created, all saves will be added to that file. </a:t>
            </a:r>
          </a:p>
          <a:p>
            <a:pPr marL="914400" lvl="1" indent="-457200">
              <a:lnSpc>
                <a:spcPts val="448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42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recommended before leaving the meeting to save it one last time.</a:t>
            </a:r>
          </a:p>
          <a:p>
            <a:pPr lvl="1">
              <a:lnSpc>
                <a:spcPts val="4480"/>
              </a:lnSpc>
            </a:pPr>
            <a:endParaRPr lang="en-US" sz="3200" dirty="0">
              <a:solidFill>
                <a:srgbClr val="00427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ts val="448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42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transcript is retroactive so it will save for the whole meeting from the time you joined it.</a:t>
            </a:r>
          </a:p>
          <a:p>
            <a:pPr algn="ctr">
              <a:lnSpc>
                <a:spcPts val="4480"/>
              </a:lnSpc>
            </a:pPr>
            <a:endParaRPr lang="en-US" sz="3200" dirty="0">
              <a:solidFill>
                <a:srgbClr val="00427A"/>
              </a:solidFill>
              <a:latin typeface="TradeGothic LT CondEighteen"/>
            </a:endParaRPr>
          </a:p>
          <a:p>
            <a:pPr algn="ctr">
              <a:lnSpc>
                <a:spcPts val="4480"/>
              </a:lnSpc>
            </a:pPr>
            <a:r>
              <a:rPr lang="en-US" sz="3200" dirty="0">
                <a:solidFill>
                  <a:srgbClr val="00427A"/>
                </a:solidFill>
                <a:latin typeface="TradeGothic LT CondEighteen"/>
              </a:rPr>
              <a:t>  </a:t>
            </a:r>
          </a:p>
          <a:p>
            <a:pPr algn="ctr">
              <a:lnSpc>
                <a:spcPts val="7220"/>
              </a:lnSpc>
            </a:pPr>
            <a:endParaRPr lang="en-US" sz="3200" dirty="0">
              <a:solidFill>
                <a:srgbClr val="00427A"/>
              </a:solidFill>
              <a:latin typeface="TradeGothic LT CondEighteen"/>
            </a:endParaRPr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932666" y="0"/>
            <a:ext cx="2355334" cy="2355334"/>
          </a:xfrm>
          <a:prstGeom prst="rect">
            <a:avLst/>
          </a:prstGeom>
        </p:spPr>
      </p:pic>
      <p:sp>
        <p:nvSpPr>
          <p:cNvPr id="21" name="TextBox 21"/>
          <p:cNvSpPr txBox="1"/>
          <p:nvPr/>
        </p:nvSpPr>
        <p:spPr>
          <a:xfrm>
            <a:off x="1529028" y="1193064"/>
            <a:ext cx="12322648" cy="772006"/>
          </a:xfrm>
          <a:prstGeom prst="rect">
            <a:avLst/>
          </a:prstGeom>
          <a:ln w="25400"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580"/>
              </a:lnSpc>
            </a:pPr>
            <a:r>
              <a:rPr lang="en-US" sz="4700" b="1" dirty="0">
                <a:solidFill>
                  <a:srgbClr val="0042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Instructions to Save a Transcript on ZOOM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69D78A9-8DC6-691F-68AD-466BB71DCD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1200" y="3543300"/>
            <a:ext cx="1873738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860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184</Words>
  <Application>Microsoft Office PowerPoint</Application>
  <PresentationFormat>Custom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TradeGothic LT CondEighteen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SAS Notetaker Needed Slide</dc:title>
  <dc:creator>Alisia Johnston</dc:creator>
  <cp:lastModifiedBy>Alisia Johnston</cp:lastModifiedBy>
  <cp:revision>3</cp:revision>
  <dcterms:created xsi:type="dcterms:W3CDTF">2006-08-16T00:00:00Z</dcterms:created>
  <dcterms:modified xsi:type="dcterms:W3CDTF">2023-05-02T16:17:10Z</dcterms:modified>
  <dc:identifier>DAEjt5IJ9f8</dc:identifier>
</cp:coreProperties>
</file>