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TradeGothic LT CondEighteen" panose="020B0604020202020204" charset="0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77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086562" y="9345090"/>
            <a:ext cx="2653267" cy="941910"/>
            <a:chOff x="0" y="0"/>
            <a:chExt cx="10160000" cy="3606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160000" cy="3606800"/>
            </a:xfrm>
            <a:custGeom>
              <a:avLst/>
              <a:gdLst/>
              <a:ahLst/>
              <a:cxnLst/>
              <a:rect l="l" t="t" r="r" b="b"/>
              <a:pathLst>
                <a:path w="10160000" h="3606800">
                  <a:moveTo>
                    <a:pt x="10160000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0160000" y="3606800"/>
                  </a:lnTo>
                  <a:lnTo>
                    <a:pt x="9118600" y="1803400"/>
                  </a:lnTo>
                  <a:close/>
                </a:path>
              </a:pathLst>
            </a:custGeom>
            <a:solidFill>
              <a:srgbClr val="00427A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6363719" y="9345090"/>
            <a:ext cx="2653267" cy="941910"/>
            <a:chOff x="0" y="0"/>
            <a:chExt cx="10160000" cy="360680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0160000" cy="3606800"/>
            </a:xfrm>
            <a:custGeom>
              <a:avLst/>
              <a:gdLst/>
              <a:ahLst/>
              <a:cxnLst/>
              <a:rect l="l" t="t" r="r" b="b"/>
              <a:pathLst>
                <a:path w="10160000" h="3606800">
                  <a:moveTo>
                    <a:pt x="10160000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0160000" y="3606800"/>
                  </a:lnTo>
                  <a:lnTo>
                    <a:pt x="9118600" y="1803400"/>
                  </a:lnTo>
                  <a:close/>
                </a:path>
              </a:pathLst>
            </a:custGeom>
            <a:solidFill>
              <a:srgbClr val="00427A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8699056" y="9345090"/>
            <a:ext cx="2653267" cy="941910"/>
            <a:chOff x="0" y="0"/>
            <a:chExt cx="10160000" cy="36068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0160000" cy="3606800"/>
            </a:xfrm>
            <a:custGeom>
              <a:avLst/>
              <a:gdLst/>
              <a:ahLst/>
              <a:cxnLst/>
              <a:rect l="l" t="t" r="r" b="b"/>
              <a:pathLst>
                <a:path w="10160000" h="3606800">
                  <a:moveTo>
                    <a:pt x="10160000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0160000" y="3606800"/>
                  </a:lnTo>
                  <a:lnTo>
                    <a:pt x="9118600" y="1803400"/>
                  </a:lnTo>
                  <a:close/>
                </a:path>
              </a:pathLst>
            </a:custGeom>
            <a:solidFill>
              <a:srgbClr val="00427A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0949245" y="9345090"/>
            <a:ext cx="2653267" cy="941910"/>
            <a:chOff x="0" y="0"/>
            <a:chExt cx="10160000" cy="3606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0160000" cy="3606800"/>
            </a:xfrm>
            <a:custGeom>
              <a:avLst/>
              <a:gdLst/>
              <a:ahLst/>
              <a:cxnLst/>
              <a:rect l="l" t="t" r="r" b="b"/>
              <a:pathLst>
                <a:path w="10160000" h="3606800">
                  <a:moveTo>
                    <a:pt x="10160000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0160000" y="3606800"/>
                  </a:lnTo>
                  <a:lnTo>
                    <a:pt x="9118600" y="1803400"/>
                  </a:lnTo>
                  <a:close/>
                </a:path>
              </a:pathLst>
            </a:custGeom>
            <a:solidFill>
              <a:srgbClr val="00427A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13602513" y="9345090"/>
            <a:ext cx="2653267" cy="941910"/>
            <a:chOff x="0" y="0"/>
            <a:chExt cx="10160000" cy="3606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10160000" cy="3606800"/>
            </a:xfrm>
            <a:custGeom>
              <a:avLst/>
              <a:gdLst/>
              <a:ahLst/>
              <a:cxnLst/>
              <a:rect l="l" t="t" r="r" b="b"/>
              <a:pathLst>
                <a:path w="10160000" h="3606800">
                  <a:moveTo>
                    <a:pt x="10160000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0160000" y="3606800"/>
                  </a:lnTo>
                  <a:lnTo>
                    <a:pt x="9118600" y="1803400"/>
                  </a:lnTo>
                  <a:close/>
                </a:path>
              </a:pathLst>
            </a:custGeom>
            <a:solidFill>
              <a:srgbClr val="FFC20E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5932666" y="9345090"/>
            <a:ext cx="2653267" cy="941910"/>
            <a:chOff x="0" y="0"/>
            <a:chExt cx="10160000" cy="36068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10160000" cy="3606800"/>
            </a:xfrm>
            <a:custGeom>
              <a:avLst/>
              <a:gdLst/>
              <a:ahLst/>
              <a:cxnLst/>
              <a:rect l="l" t="t" r="r" b="b"/>
              <a:pathLst>
                <a:path w="10160000" h="3606800">
                  <a:moveTo>
                    <a:pt x="10160000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0160000" y="3606800"/>
                  </a:lnTo>
                  <a:lnTo>
                    <a:pt x="9118600" y="1803400"/>
                  </a:lnTo>
                  <a:close/>
                </a:path>
              </a:pathLst>
            </a:custGeom>
            <a:solidFill>
              <a:srgbClr val="FFC20E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736523" y="9345090"/>
            <a:ext cx="2653267" cy="941910"/>
            <a:chOff x="0" y="0"/>
            <a:chExt cx="10160000" cy="36068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0160000" cy="3606800"/>
            </a:xfrm>
            <a:custGeom>
              <a:avLst/>
              <a:gdLst/>
              <a:ahLst/>
              <a:cxnLst/>
              <a:rect l="l" t="t" r="r" b="b"/>
              <a:pathLst>
                <a:path w="10160000" h="3606800">
                  <a:moveTo>
                    <a:pt x="10160000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0160000" y="3606800"/>
                  </a:lnTo>
                  <a:lnTo>
                    <a:pt x="9118600" y="1803400"/>
                  </a:lnTo>
                  <a:close/>
                </a:path>
              </a:pathLst>
            </a:custGeom>
            <a:solidFill>
              <a:srgbClr val="00427A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-590688" y="9345090"/>
            <a:ext cx="2653267" cy="941910"/>
            <a:chOff x="0" y="0"/>
            <a:chExt cx="10160000" cy="3606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0160000" cy="3606800"/>
            </a:xfrm>
            <a:custGeom>
              <a:avLst/>
              <a:gdLst/>
              <a:ahLst/>
              <a:cxnLst/>
              <a:rect l="l" t="t" r="r" b="b"/>
              <a:pathLst>
                <a:path w="10160000" h="3606800">
                  <a:moveTo>
                    <a:pt x="10160000" y="0"/>
                  </a:moveTo>
                  <a:lnTo>
                    <a:pt x="1041400" y="0"/>
                  </a:lnTo>
                  <a:lnTo>
                    <a:pt x="0" y="1803400"/>
                  </a:lnTo>
                  <a:lnTo>
                    <a:pt x="1041400" y="3606800"/>
                  </a:lnTo>
                  <a:lnTo>
                    <a:pt x="10160000" y="3606800"/>
                  </a:lnTo>
                  <a:lnTo>
                    <a:pt x="9118600" y="1803400"/>
                  </a:lnTo>
                  <a:close/>
                </a:path>
              </a:pathLst>
            </a:custGeom>
            <a:solidFill>
              <a:srgbClr val="00427A"/>
            </a:solidFill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8" name="Picture 1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4059171" y="9564240"/>
            <a:ext cx="4015501" cy="503611"/>
          </a:xfrm>
          <a:prstGeom prst="rect">
            <a:avLst/>
          </a:prstGeom>
        </p:spPr>
      </p:pic>
      <p:sp>
        <p:nvSpPr>
          <p:cNvPr id="19" name="TextBox 19"/>
          <p:cNvSpPr txBox="1"/>
          <p:nvPr/>
        </p:nvSpPr>
        <p:spPr>
          <a:xfrm>
            <a:off x="179972" y="2467289"/>
            <a:ext cx="18001364" cy="71487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dirty="0">
                <a:solidFill>
                  <a:srgbClr val="00427A"/>
                </a:solidFill>
                <a:latin typeface="TradeGothic LT CondEighteen"/>
              </a:rPr>
              <a:t>Any interested student(s) can contact the SAS office as soon as possible and staff will provide you with all of the necessary training and information you will require to be a note taker. </a:t>
            </a:r>
          </a:p>
          <a:p>
            <a:pPr algn="ctr">
              <a:lnSpc>
                <a:spcPts val="4480"/>
              </a:lnSpc>
            </a:pPr>
            <a:endParaRPr lang="en-US" sz="3200" dirty="0">
              <a:solidFill>
                <a:srgbClr val="00427A"/>
              </a:solidFill>
              <a:latin typeface="TradeGothic LT CondEighteen"/>
            </a:endParaRPr>
          </a:p>
          <a:p>
            <a:pPr algn="ctr">
              <a:lnSpc>
                <a:spcPts val="4900"/>
              </a:lnSpc>
            </a:pPr>
            <a:r>
              <a:rPr lang="en-US" sz="3500" dirty="0">
                <a:solidFill>
                  <a:srgbClr val="00427A"/>
                </a:solidFill>
                <a:latin typeface="TradeGothic LT CondEighteen"/>
              </a:rPr>
              <a:t>Email</a:t>
            </a:r>
            <a:r>
              <a:rPr lang="en-US" sz="3500">
                <a:solidFill>
                  <a:srgbClr val="00427A"/>
                </a:solidFill>
                <a:latin typeface="TradeGothic LT CondEighteen"/>
              </a:rPr>
              <a:t>: sas</a:t>
            </a:r>
            <a:r>
              <a:rPr lang="en-US" sz="3500" dirty="0">
                <a:solidFill>
                  <a:srgbClr val="00427A"/>
                </a:solidFill>
                <a:latin typeface="TradeGothic LT CondEighteen"/>
              </a:rPr>
              <a:t>@lakeheadu.ca</a:t>
            </a:r>
          </a:p>
          <a:p>
            <a:pPr algn="ctr">
              <a:lnSpc>
                <a:spcPts val="4480"/>
              </a:lnSpc>
            </a:pPr>
            <a:r>
              <a:rPr lang="en-US" sz="3200" dirty="0">
                <a:solidFill>
                  <a:srgbClr val="00427A"/>
                </a:solidFill>
                <a:latin typeface="TradeGothic LT CondEighteen"/>
              </a:rPr>
              <a:t>  </a:t>
            </a:r>
          </a:p>
          <a:p>
            <a:pPr algn="ctr">
              <a:lnSpc>
                <a:spcPts val="4480"/>
              </a:lnSpc>
            </a:pPr>
            <a:r>
              <a:rPr lang="en-US" sz="3200" dirty="0">
                <a:solidFill>
                  <a:srgbClr val="00427A"/>
                </a:solidFill>
                <a:latin typeface="TradeGothic LT CondEighteen"/>
              </a:rPr>
              <a:t>Note taking is a volunteer service and upon your request, SAS will provide a Letter of Reference and/or validate your eligibility for the Co-Curricular Record, both of which are valuable additions to your resume and/or transcript.</a:t>
            </a:r>
          </a:p>
          <a:p>
            <a:pPr algn="ctr">
              <a:lnSpc>
                <a:spcPts val="4480"/>
              </a:lnSpc>
            </a:pPr>
            <a:r>
              <a:rPr lang="en-US" sz="3200" dirty="0">
                <a:solidFill>
                  <a:srgbClr val="00427A"/>
                </a:solidFill>
                <a:latin typeface="TradeGothic LT CondEighteen"/>
              </a:rPr>
              <a:t>  </a:t>
            </a:r>
          </a:p>
          <a:p>
            <a:pPr algn="ctr">
              <a:lnSpc>
                <a:spcPts val="4480"/>
              </a:lnSpc>
            </a:pPr>
            <a:r>
              <a:rPr lang="en-US" sz="3200" dirty="0">
                <a:solidFill>
                  <a:srgbClr val="00427A"/>
                </a:solidFill>
                <a:latin typeface="TradeGothic LT CondEighteen"/>
              </a:rPr>
              <a:t>Your assistance would be greatly appreciated. </a:t>
            </a:r>
          </a:p>
          <a:p>
            <a:pPr algn="ctr">
              <a:lnSpc>
                <a:spcPts val="4480"/>
              </a:lnSpc>
            </a:pPr>
            <a:endParaRPr lang="en-US" sz="3200" dirty="0">
              <a:solidFill>
                <a:srgbClr val="00427A"/>
              </a:solidFill>
              <a:latin typeface="TradeGothic LT CondEighteen"/>
            </a:endParaRPr>
          </a:p>
          <a:p>
            <a:pPr algn="ctr">
              <a:lnSpc>
                <a:spcPts val="4480"/>
              </a:lnSpc>
            </a:pPr>
            <a:r>
              <a:rPr lang="en-US" sz="3200" dirty="0">
                <a:solidFill>
                  <a:srgbClr val="00427A"/>
                </a:solidFill>
                <a:latin typeface="TradeGothic LT CondEighteen"/>
              </a:rPr>
              <a:t>Thank you.</a:t>
            </a:r>
          </a:p>
          <a:p>
            <a:pPr algn="ctr">
              <a:lnSpc>
                <a:spcPts val="7220"/>
              </a:lnSpc>
            </a:pPr>
            <a:endParaRPr lang="en-US" sz="3200" dirty="0">
              <a:solidFill>
                <a:srgbClr val="00427A"/>
              </a:solidFill>
              <a:latin typeface="TradeGothic LT CondEighteen"/>
            </a:endParaRPr>
          </a:p>
        </p:txBody>
      </p:sp>
      <p:pic>
        <p:nvPicPr>
          <p:cNvPr id="20" name="Picture 20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932666" y="0"/>
            <a:ext cx="2355334" cy="2355334"/>
          </a:xfrm>
          <a:prstGeom prst="rect">
            <a:avLst/>
          </a:prstGeom>
        </p:spPr>
      </p:pic>
      <p:sp>
        <p:nvSpPr>
          <p:cNvPr id="21" name="TextBox 21"/>
          <p:cNvSpPr txBox="1"/>
          <p:nvPr/>
        </p:nvSpPr>
        <p:spPr>
          <a:xfrm>
            <a:off x="3841700" y="292922"/>
            <a:ext cx="10788700" cy="16233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580"/>
              </a:lnSpc>
            </a:pPr>
            <a:r>
              <a:rPr lang="en-US" sz="4700" dirty="0">
                <a:solidFill>
                  <a:srgbClr val="00427A"/>
                </a:solidFill>
                <a:latin typeface="TradeGothic LT CondEighteen"/>
              </a:rPr>
              <a:t>Student Accessibility Services (SAS) </a:t>
            </a:r>
          </a:p>
          <a:p>
            <a:pPr algn="ctr">
              <a:lnSpc>
                <a:spcPts val="6580"/>
              </a:lnSpc>
            </a:pPr>
            <a:r>
              <a:rPr lang="en-US" sz="4700" dirty="0">
                <a:solidFill>
                  <a:srgbClr val="00427A"/>
                </a:solidFill>
                <a:latin typeface="TradeGothic LT CondEighteen"/>
              </a:rPr>
              <a:t>is requesting a volunteer note taker for this class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114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TradeGothic LT CondEighteen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SAS Notetaker Needed Slide</dc:title>
  <dc:creator>Advisor 2 Student Accessibility Services</dc:creator>
  <cp:lastModifiedBy>Maeghan Verardo</cp:lastModifiedBy>
  <cp:revision>4</cp:revision>
  <dcterms:created xsi:type="dcterms:W3CDTF">2006-08-16T00:00:00Z</dcterms:created>
  <dcterms:modified xsi:type="dcterms:W3CDTF">2025-07-17T14:14:14Z</dcterms:modified>
  <dc:identifier>DAEjt5IJ9f8</dc:identifier>
</cp:coreProperties>
</file>