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78" r:id="rId2"/>
    <p:sldId id="279" r:id="rId3"/>
    <p:sldId id="280" r:id="rId4"/>
    <p:sldId id="281" r:id="rId5"/>
    <p:sldId id="282" r:id="rId6"/>
    <p:sldId id="283" r:id="rId7"/>
    <p:sldId id="287" r:id="rId8"/>
    <p:sldId id="289" r:id="rId9"/>
    <p:sldId id="290" r:id="rId10"/>
    <p:sldId id="291" r:id="rId11"/>
    <p:sldId id="292" r:id="rId12"/>
    <p:sldId id="285"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99" d="100"/>
          <a:sy n="199" d="100"/>
        </p:scale>
        <p:origin x="-27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A8361B-A7A7-9F43-9486-378E642DBE28}" type="datetimeFigureOut">
              <a:rPr lang="en-US" smtClean="0"/>
              <a:pPr/>
              <a:t>2014-09-16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EDBF73-C8BB-0B48-84FF-F3A1C2244E3D}" type="slidenum">
              <a:rPr lang="en-US" smtClean="0"/>
              <a:pPr/>
              <a:t>‹#›</a:t>
            </a:fld>
            <a:endParaRPr lang="en-US"/>
          </a:p>
        </p:txBody>
      </p:sp>
    </p:spTree>
    <p:extLst>
      <p:ext uri="{BB962C8B-B14F-4D97-AF65-F5344CB8AC3E}">
        <p14:creationId xmlns:p14="http://schemas.microsoft.com/office/powerpoint/2010/main" val="2777612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D92BB7-B908-9743-A954-B4CF39486367}" type="datetimeFigureOut">
              <a:rPr lang="en-US" smtClean="0"/>
              <a:pPr/>
              <a:t>2014-09-16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C4851B-3E39-DC4A-AEF2-533D90CE0EFB}" type="slidenum">
              <a:rPr lang="en-US" smtClean="0"/>
              <a:pPr/>
              <a:t>‹#›</a:t>
            </a:fld>
            <a:endParaRPr lang="en-US"/>
          </a:p>
        </p:txBody>
      </p:sp>
    </p:spTree>
    <p:extLst>
      <p:ext uri="{BB962C8B-B14F-4D97-AF65-F5344CB8AC3E}">
        <p14:creationId xmlns:p14="http://schemas.microsoft.com/office/powerpoint/2010/main" val="3134144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48FDACB-17A9-A942-9DF5-FEAF54533FAE}" type="slidenum">
              <a:rPr lang="en-US" smtClean="0"/>
              <a:pPr/>
              <a:t>‹#›</a:t>
            </a:fld>
            <a:endParaRPr lang="en-US"/>
          </a:p>
        </p:txBody>
      </p:sp>
    </p:spTree>
    <p:extLst>
      <p:ext uri="{BB962C8B-B14F-4D97-AF65-F5344CB8AC3E}">
        <p14:creationId xmlns:p14="http://schemas.microsoft.com/office/powerpoint/2010/main" val="422331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48FDACB-17A9-A942-9DF5-FEAF54533FAE}" type="slidenum">
              <a:rPr lang="en-US" smtClean="0"/>
              <a:pPr/>
              <a:t>‹#›</a:t>
            </a:fld>
            <a:endParaRPr lang="en-US"/>
          </a:p>
        </p:txBody>
      </p:sp>
    </p:spTree>
    <p:extLst>
      <p:ext uri="{BB962C8B-B14F-4D97-AF65-F5344CB8AC3E}">
        <p14:creationId xmlns:p14="http://schemas.microsoft.com/office/powerpoint/2010/main" val="3810840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48FDACB-17A9-A942-9DF5-FEAF54533FAE}" type="slidenum">
              <a:rPr lang="en-US" smtClean="0"/>
              <a:pPr/>
              <a:t>‹#›</a:t>
            </a:fld>
            <a:endParaRPr lang="en-US"/>
          </a:p>
        </p:txBody>
      </p:sp>
    </p:spTree>
    <p:extLst>
      <p:ext uri="{BB962C8B-B14F-4D97-AF65-F5344CB8AC3E}">
        <p14:creationId xmlns:p14="http://schemas.microsoft.com/office/powerpoint/2010/main" val="66261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48FDACB-17A9-A942-9DF5-FEAF54533FAE}" type="slidenum">
              <a:rPr lang="en-US" smtClean="0"/>
              <a:pPr/>
              <a:t>‹#›</a:t>
            </a:fld>
            <a:endParaRPr lang="en-US"/>
          </a:p>
        </p:txBody>
      </p:sp>
    </p:spTree>
    <p:extLst>
      <p:ext uri="{BB962C8B-B14F-4D97-AF65-F5344CB8AC3E}">
        <p14:creationId xmlns:p14="http://schemas.microsoft.com/office/powerpoint/2010/main" val="238551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48FDACB-17A9-A942-9DF5-FEAF54533FAE}" type="slidenum">
              <a:rPr lang="en-US" smtClean="0"/>
              <a:pPr/>
              <a:t>‹#›</a:t>
            </a:fld>
            <a:endParaRPr lang="en-US"/>
          </a:p>
        </p:txBody>
      </p:sp>
    </p:spTree>
    <p:extLst>
      <p:ext uri="{BB962C8B-B14F-4D97-AF65-F5344CB8AC3E}">
        <p14:creationId xmlns:p14="http://schemas.microsoft.com/office/powerpoint/2010/main" val="2475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48FDACB-17A9-A942-9DF5-FEAF54533FAE}" type="slidenum">
              <a:rPr lang="en-US" smtClean="0"/>
              <a:pPr/>
              <a:t>‹#›</a:t>
            </a:fld>
            <a:endParaRPr lang="en-US"/>
          </a:p>
        </p:txBody>
      </p:sp>
    </p:spTree>
    <p:extLst>
      <p:ext uri="{BB962C8B-B14F-4D97-AF65-F5344CB8AC3E}">
        <p14:creationId xmlns:p14="http://schemas.microsoft.com/office/powerpoint/2010/main" val="150215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48FDACB-17A9-A942-9DF5-FEAF54533FAE}" type="slidenum">
              <a:rPr lang="en-US" smtClean="0"/>
              <a:pPr/>
              <a:t>‹#›</a:t>
            </a:fld>
            <a:endParaRPr lang="en-US"/>
          </a:p>
        </p:txBody>
      </p:sp>
    </p:spTree>
    <p:extLst>
      <p:ext uri="{BB962C8B-B14F-4D97-AF65-F5344CB8AC3E}">
        <p14:creationId xmlns:p14="http://schemas.microsoft.com/office/powerpoint/2010/main" val="68829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48FDACB-17A9-A942-9DF5-FEAF54533FAE}" type="slidenum">
              <a:rPr lang="en-US" smtClean="0"/>
              <a:pPr/>
              <a:t>‹#›</a:t>
            </a:fld>
            <a:endParaRPr lang="en-US"/>
          </a:p>
        </p:txBody>
      </p:sp>
    </p:spTree>
    <p:extLst>
      <p:ext uri="{BB962C8B-B14F-4D97-AF65-F5344CB8AC3E}">
        <p14:creationId xmlns:p14="http://schemas.microsoft.com/office/powerpoint/2010/main" val="661572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48FDACB-17A9-A942-9DF5-FEAF54533FAE}" type="slidenum">
              <a:rPr lang="en-US" smtClean="0"/>
              <a:pPr/>
              <a:t>‹#›</a:t>
            </a:fld>
            <a:endParaRPr lang="en-US"/>
          </a:p>
        </p:txBody>
      </p:sp>
    </p:spTree>
    <p:extLst>
      <p:ext uri="{BB962C8B-B14F-4D97-AF65-F5344CB8AC3E}">
        <p14:creationId xmlns:p14="http://schemas.microsoft.com/office/powerpoint/2010/main" val="2984641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48FDACB-17A9-A942-9DF5-FEAF54533FAE}" type="slidenum">
              <a:rPr lang="en-US" smtClean="0"/>
              <a:pPr/>
              <a:t>‹#›</a:t>
            </a:fld>
            <a:endParaRPr lang="en-US"/>
          </a:p>
        </p:txBody>
      </p:sp>
    </p:spTree>
    <p:extLst>
      <p:ext uri="{BB962C8B-B14F-4D97-AF65-F5344CB8AC3E}">
        <p14:creationId xmlns:p14="http://schemas.microsoft.com/office/powerpoint/2010/main" val="1314135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48FDACB-17A9-A942-9DF5-FEAF54533FAE}" type="slidenum">
              <a:rPr lang="en-US" smtClean="0"/>
              <a:pPr/>
              <a:t>‹#›</a:t>
            </a:fld>
            <a:endParaRPr lang="en-US"/>
          </a:p>
        </p:txBody>
      </p:sp>
    </p:spTree>
    <p:extLst>
      <p:ext uri="{BB962C8B-B14F-4D97-AF65-F5344CB8AC3E}">
        <p14:creationId xmlns:p14="http://schemas.microsoft.com/office/powerpoint/2010/main" val="40086371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86800" y="6483398"/>
            <a:ext cx="431372" cy="365125"/>
          </a:xfrm>
          <a:prstGeom prst="rect">
            <a:avLst/>
          </a:prstGeom>
        </p:spPr>
        <p:txBody>
          <a:bodyPr vert="horz" lIns="91440" tIns="45720" rIns="91440" bIns="45720" rtlCol="0" anchor="ctr"/>
          <a:lstStyle>
            <a:lvl1pPr algn="r">
              <a:defRPr sz="1200" b="1">
                <a:solidFill>
                  <a:schemeClr val="bg1"/>
                </a:solidFill>
              </a:defRPr>
            </a:lvl1pPr>
          </a:lstStyle>
          <a:p>
            <a:fld id="{048FDACB-17A9-A942-9DF5-FEAF54533FAE}" type="slidenum">
              <a:rPr lang="en-US" smtClean="0"/>
              <a:pPr/>
              <a:t>‹#›</a:t>
            </a:fld>
            <a:endParaRPr lang="en-US" dirty="0"/>
          </a:p>
        </p:txBody>
      </p:sp>
    </p:spTree>
    <p:extLst>
      <p:ext uri="{BB962C8B-B14F-4D97-AF65-F5344CB8AC3E}">
        <p14:creationId xmlns:p14="http://schemas.microsoft.com/office/powerpoint/2010/main" val="1778665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microsoft.com/office/2007/relationships/hdphoto" Target="../media/hdphoto3.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microsoft.com/office/2007/relationships/hdphoto" Target="../media/hdphoto4.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microsoft.com/office/2007/relationships/hdphoto" Target="../media/hdphoto5.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microsoft.com/office/2007/relationships/hdphoto" Target="../media/hdphoto6.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microsoft.com/office/2007/relationships/hdphoto" Target="../media/hdphoto7.wdp"/></Relationships>
</file>

<file path=ppt/slides/_rels/slide21.xml.rels><?xml version="1.0" encoding="UTF-8" standalone="yes"?>
<Relationships xmlns="http://schemas.openxmlformats.org/package/2006/relationships"><Relationship Id="rId3" Type="http://schemas.microsoft.com/office/2007/relationships/hdphoto" Target="../media/hdphoto8.wdp"/><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microsoft.com/office/2007/relationships/hdphoto" Target="../media/hdphoto9.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1</a:t>
            </a:fld>
            <a:endParaRPr lang="en-US"/>
          </a:p>
        </p:txBody>
      </p:sp>
      <p:sp>
        <p:nvSpPr>
          <p:cNvPr id="2" name="TextBox 1"/>
          <p:cNvSpPr txBox="1"/>
          <p:nvPr/>
        </p:nvSpPr>
        <p:spPr>
          <a:xfrm>
            <a:off x="89128" y="89118"/>
            <a:ext cx="8812555" cy="2123658"/>
          </a:xfrm>
          <a:prstGeom prst="rect">
            <a:avLst/>
          </a:prstGeom>
          <a:noFill/>
        </p:spPr>
        <p:txBody>
          <a:bodyPr wrap="square" rtlCol="0">
            <a:spAutoFit/>
          </a:bodyPr>
          <a:lstStyle/>
          <a:p>
            <a:pPr>
              <a:spcAft>
                <a:spcPts val="600"/>
              </a:spcAft>
            </a:pPr>
            <a:r>
              <a:rPr lang="en-US" sz="2000" b="1" dirty="0" smtClean="0">
                <a:solidFill>
                  <a:srgbClr val="FFFF00"/>
                </a:solidFill>
                <a:latin typeface="Arial"/>
                <a:cs typeface="Arial"/>
              </a:rPr>
              <a:t>Ethnographic generalization about traditional Boreal Forest Foraging: the Eastern Subarctic.</a:t>
            </a:r>
            <a:endParaRPr lang="en-US" dirty="0" smtClean="0">
              <a:latin typeface="Arial"/>
              <a:cs typeface="Arial"/>
            </a:endParaRPr>
          </a:p>
          <a:p>
            <a:pPr marL="285750" indent="-285750">
              <a:spcAft>
                <a:spcPts val="600"/>
              </a:spcAft>
              <a:buFont typeface="Arial"/>
              <a:buChar char="•"/>
            </a:pPr>
            <a:r>
              <a:rPr lang="en-US" dirty="0" smtClean="0">
                <a:solidFill>
                  <a:schemeClr val="bg1"/>
                </a:solidFill>
                <a:latin typeface="Arial"/>
                <a:cs typeface="Arial"/>
              </a:rPr>
              <a:t>generalized foraging (hunting, fishing, gathering)</a:t>
            </a:r>
          </a:p>
          <a:p>
            <a:pPr marL="285750" indent="-285750">
              <a:spcAft>
                <a:spcPts val="600"/>
              </a:spcAft>
              <a:buFont typeface="Arial"/>
              <a:buChar char="•"/>
            </a:pPr>
            <a:r>
              <a:rPr lang="en-US" dirty="0" smtClean="0">
                <a:solidFill>
                  <a:schemeClr val="bg1"/>
                </a:solidFill>
                <a:latin typeface="Arial"/>
                <a:cs typeface="Arial"/>
              </a:rPr>
              <a:t>highly mobile based on extended family social units, but broad social universe</a:t>
            </a:r>
          </a:p>
          <a:p>
            <a:pPr marL="285750" indent="-285750">
              <a:spcAft>
                <a:spcPts val="600"/>
              </a:spcAft>
              <a:buFont typeface="Arial"/>
              <a:buChar char="•"/>
            </a:pPr>
            <a:r>
              <a:rPr lang="en-US" dirty="0" smtClean="0">
                <a:solidFill>
                  <a:schemeClr val="bg1"/>
                </a:solidFill>
                <a:latin typeface="Arial"/>
                <a:cs typeface="Arial"/>
              </a:rPr>
              <a:t>fluid social organization, land tenure</a:t>
            </a:r>
          </a:p>
          <a:p>
            <a:pPr marL="285750" indent="-285750">
              <a:spcAft>
                <a:spcPts val="600"/>
              </a:spcAft>
              <a:buFont typeface="Arial"/>
              <a:buChar char="•"/>
            </a:pPr>
            <a:r>
              <a:rPr lang="en-US" dirty="0" smtClean="0">
                <a:solidFill>
                  <a:schemeClr val="bg1"/>
                </a:solidFill>
                <a:latin typeface="Arial"/>
                <a:cs typeface="Arial"/>
              </a:rPr>
              <a:t>comparatively simple and expedient technology suited to mobility</a:t>
            </a:r>
            <a:endParaRPr lang="en-US" dirty="0">
              <a:latin typeface="Arial"/>
              <a:cs typeface="Arial"/>
            </a:endParaRPr>
          </a:p>
        </p:txBody>
      </p:sp>
      <p:pic>
        <p:nvPicPr>
          <p:cNvPr id="5" name="Picture 3" descr="&#10;Wigwam encamp                                                  00009B4BMacintosh HD                   ABA78158:"/>
          <p:cNvPicPr>
            <a:picLocks noChangeAspect="1" noChangeArrowheads="1"/>
          </p:cNvPicPr>
          <p:nvPr/>
        </p:nvPicPr>
        <p:blipFill>
          <a:blip r:embed="rId2" cstate="email">
            <a:extLst>
              <a:ext uri="{28A0092B-C50C-407E-A947-70E740481C1C}">
                <a14:useLocalDpi xmlns:a14="http://schemas.microsoft.com/office/drawing/2010/main"/>
              </a:ext>
            </a:extLst>
          </a:blip>
          <a:srcRect b="5542"/>
          <a:stretch>
            <a:fillRect/>
          </a:stretch>
        </p:blipFill>
        <p:spPr bwMode="auto">
          <a:xfrm>
            <a:off x="117475" y="2538414"/>
            <a:ext cx="6395994" cy="26305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1"/>
          <p:cNvSpPr txBox="1">
            <a:spLocks noChangeArrowheads="1"/>
          </p:cNvSpPr>
          <p:nvPr/>
        </p:nvSpPr>
        <p:spPr bwMode="auto">
          <a:xfrm>
            <a:off x="6616706" y="2626044"/>
            <a:ext cx="228497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a:solidFill>
                  <a:srgbClr val="FFFFFF"/>
                </a:solidFill>
                <a:latin typeface="Arial" charset="0"/>
              </a:rPr>
              <a:t>A warm season gathering of Subarctic foragers in </a:t>
            </a:r>
            <a:r>
              <a:rPr lang="en-US" sz="1600" dirty="0" smtClean="0">
                <a:solidFill>
                  <a:srgbClr val="FFFFFF"/>
                </a:solidFill>
                <a:latin typeface="Arial" charset="0"/>
              </a:rPr>
              <a:t>birch bark </a:t>
            </a:r>
            <a:r>
              <a:rPr lang="en-US" sz="1600" dirty="0">
                <a:solidFill>
                  <a:srgbClr val="FFFFFF"/>
                </a:solidFill>
                <a:latin typeface="Arial" charset="0"/>
              </a:rPr>
              <a:t>covered shelters</a:t>
            </a:r>
          </a:p>
        </p:txBody>
      </p:sp>
      <p:sp>
        <p:nvSpPr>
          <p:cNvPr id="3" name="Rectangle 2"/>
          <p:cNvSpPr/>
          <p:nvPr/>
        </p:nvSpPr>
        <p:spPr>
          <a:xfrm>
            <a:off x="158063" y="5484631"/>
            <a:ext cx="8554221" cy="1077218"/>
          </a:xfrm>
          <a:prstGeom prst="rect">
            <a:avLst/>
          </a:prstGeom>
        </p:spPr>
        <p:txBody>
          <a:bodyPr wrap="square">
            <a:spAutoFit/>
          </a:bodyPr>
          <a:lstStyle/>
          <a:p>
            <a:r>
              <a:rPr lang="en-US" sz="1600" b="1" dirty="0" smtClean="0">
                <a:solidFill>
                  <a:schemeClr val="bg1"/>
                </a:solidFill>
                <a:latin typeface="Arial"/>
                <a:cs typeface="Arial"/>
              </a:rPr>
              <a:t>Readings</a:t>
            </a:r>
            <a:endParaRPr lang="en-US" sz="1600" b="1" dirty="0">
              <a:solidFill>
                <a:schemeClr val="bg1"/>
              </a:solidFill>
              <a:latin typeface="Arial"/>
              <a:cs typeface="Arial"/>
            </a:endParaRPr>
          </a:p>
          <a:p>
            <a:r>
              <a:rPr lang="en-US" sz="1600" dirty="0">
                <a:solidFill>
                  <a:schemeClr val="bg1"/>
                </a:solidFill>
                <a:latin typeface="Arial"/>
                <a:cs typeface="Arial"/>
              </a:rPr>
              <a:t>Wright 1981 </a:t>
            </a:r>
            <a:r>
              <a:rPr lang="ja-JP" altLang="en-US" sz="1600" dirty="0">
                <a:solidFill>
                  <a:schemeClr val="bg1"/>
                </a:solidFill>
                <a:latin typeface="Arial"/>
                <a:cs typeface="Arial"/>
              </a:rPr>
              <a:t>“</a:t>
            </a:r>
            <a:r>
              <a:rPr lang="en-US" altLang="ja-JP" sz="1600" dirty="0">
                <a:solidFill>
                  <a:schemeClr val="bg1"/>
                </a:solidFill>
                <a:latin typeface="Arial"/>
                <a:cs typeface="Arial"/>
              </a:rPr>
              <a:t>Prehistory of the Canadian Shield</a:t>
            </a:r>
            <a:r>
              <a:rPr lang="ja-JP" altLang="en-US" sz="1600" dirty="0" smtClean="0">
                <a:solidFill>
                  <a:schemeClr val="bg1"/>
                </a:solidFill>
                <a:latin typeface="Arial"/>
                <a:cs typeface="Arial"/>
              </a:rPr>
              <a:t>”</a:t>
            </a:r>
            <a:endParaRPr lang="en-US" sz="1600" dirty="0">
              <a:solidFill>
                <a:schemeClr val="bg1"/>
              </a:solidFill>
              <a:latin typeface="Arial"/>
              <a:cs typeface="Arial"/>
            </a:endParaRPr>
          </a:p>
          <a:p>
            <a:r>
              <a:rPr lang="en-US" sz="1600" dirty="0">
                <a:solidFill>
                  <a:schemeClr val="bg1"/>
                </a:solidFill>
                <a:latin typeface="Arial"/>
                <a:cs typeface="Arial"/>
              </a:rPr>
              <a:t>Rogers 1983 </a:t>
            </a:r>
            <a:r>
              <a:rPr lang="ja-JP" altLang="en-US" sz="1600" dirty="0">
                <a:solidFill>
                  <a:schemeClr val="bg1"/>
                </a:solidFill>
                <a:latin typeface="Arial"/>
                <a:cs typeface="Arial"/>
              </a:rPr>
              <a:t>“</a:t>
            </a:r>
            <a:r>
              <a:rPr lang="en-US" altLang="ja-JP" sz="1600" dirty="0">
                <a:solidFill>
                  <a:schemeClr val="bg1"/>
                </a:solidFill>
                <a:latin typeface="Arial"/>
                <a:cs typeface="Arial"/>
              </a:rPr>
              <a:t>Cultural Adaptations: The Northern Ojibwa of the Boreal Forest 1670-1980</a:t>
            </a:r>
            <a:r>
              <a:rPr lang="ja-JP" altLang="en-US" sz="1600" dirty="0" smtClean="0">
                <a:solidFill>
                  <a:schemeClr val="bg1"/>
                </a:solidFill>
                <a:latin typeface="Arial"/>
                <a:cs typeface="Arial"/>
              </a:rPr>
              <a:t>”</a:t>
            </a:r>
            <a:endParaRPr lang="en-US" sz="1600" dirty="0">
              <a:solidFill>
                <a:schemeClr val="bg1"/>
              </a:solidFill>
              <a:latin typeface="Arial"/>
              <a:cs typeface="Arial"/>
            </a:endParaRPr>
          </a:p>
          <a:p>
            <a:r>
              <a:rPr lang="en-US" sz="1600" dirty="0">
                <a:solidFill>
                  <a:schemeClr val="bg1"/>
                </a:solidFill>
                <a:latin typeface="Arial"/>
                <a:cs typeface="Arial"/>
              </a:rPr>
              <a:t>Rogers 1988 </a:t>
            </a:r>
            <a:r>
              <a:rPr lang="ja-JP" altLang="en-US" sz="1600" dirty="0">
                <a:solidFill>
                  <a:schemeClr val="bg1"/>
                </a:solidFill>
                <a:latin typeface="Arial"/>
                <a:cs typeface="Arial"/>
              </a:rPr>
              <a:t>“</a:t>
            </a:r>
            <a:r>
              <a:rPr lang="en-US" altLang="ja-JP" sz="1600" dirty="0">
                <a:solidFill>
                  <a:schemeClr val="bg1"/>
                </a:solidFill>
                <a:latin typeface="Arial"/>
                <a:cs typeface="Arial"/>
              </a:rPr>
              <a:t>The Mistassini Cree</a:t>
            </a:r>
            <a:r>
              <a:rPr lang="ja-JP" altLang="en-US" sz="1600" dirty="0">
                <a:solidFill>
                  <a:schemeClr val="bg1"/>
                </a:solidFill>
                <a:latin typeface="Arial"/>
                <a:cs typeface="Arial"/>
              </a:rPr>
              <a:t>”</a:t>
            </a:r>
            <a:endParaRPr lang="en-US" sz="1600" dirty="0">
              <a:solidFill>
                <a:schemeClr val="bg1"/>
              </a:solidFill>
              <a:latin typeface="Arial"/>
              <a:cs typeface="Arial"/>
            </a:endParaRPr>
          </a:p>
        </p:txBody>
      </p:sp>
    </p:spTree>
    <p:extLst>
      <p:ext uri="{BB962C8B-B14F-4D97-AF65-F5344CB8AC3E}">
        <p14:creationId xmlns:p14="http://schemas.microsoft.com/office/powerpoint/2010/main" val="15579637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10</a:t>
            </a:fld>
            <a:endParaRPr lang="en-US"/>
          </a:p>
        </p:txBody>
      </p:sp>
      <p:sp>
        <p:nvSpPr>
          <p:cNvPr id="3" name="Rectangle 2"/>
          <p:cNvSpPr>
            <a:spLocks noChangeArrowheads="1"/>
          </p:cNvSpPr>
          <p:nvPr/>
        </p:nvSpPr>
        <p:spPr bwMode="auto">
          <a:xfrm>
            <a:off x="76200" y="127000"/>
            <a:ext cx="40386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09538" indent="-109538">
              <a:spcAft>
                <a:spcPts val="1200"/>
              </a:spcAft>
              <a:buFont typeface="Times" charset="0"/>
              <a:buChar char="•"/>
            </a:pPr>
            <a:r>
              <a:rPr lang="en-US" dirty="0">
                <a:solidFill>
                  <a:schemeClr val="bg1"/>
                </a:solidFill>
                <a:latin typeface="Arial" charset="0"/>
              </a:rPr>
              <a:t>Food </a:t>
            </a:r>
            <a:r>
              <a:rPr lang="en-US" u="sng" dirty="0" smtClean="0">
                <a:solidFill>
                  <a:srgbClr val="FFFF00"/>
                </a:solidFill>
                <a:latin typeface="Arial" charset="0"/>
              </a:rPr>
              <a:t>seasonally </a:t>
            </a:r>
            <a:r>
              <a:rPr lang="en-US" u="sng" dirty="0">
                <a:solidFill>
                  <a:srgbClr val="FFFF00"/>
                </a:solidFill>
                <a:latin typeface="Arial" charset="0"/>
              </a:rPr>
              <a:t>sparse</a:t>
            </a:r>
            <a:r>
              <a:rPr lang="en-US" dirty="0">
                <a:solidFill>
                  <a:schemeClr val="bg1"/>
                </a:solidFill>
                <a:latin typeface="Arial" charset="0"/>
              </a:rPr>
              <a:t>, &amp; often </a:t>
            </a:r>
            <a:r>
              <a:rPr lang="en-US" u="sng" dirty="0">
                <a:solidFill>
                  <a:schemeClr val="bg1"/>
                </a:solidFill>
                <a:latin typeface="Arial" charset="0"/>
              </a:rPr>
              <a:t>vulnerable</a:t>
            </a:r>
            <a:r>
              <a:rPr lang="en-US" dirty="0">
                <a:solidFill>
                  <a:schemeClr val="bg1"/>
                </a:solidFill>
                <a:latin typeface="Arial" charset="0"/>
              </a:rPr>
              <a:t> to over-hunting. </a:t>
            </a:r>
          </a:p>
          <a:p>
            <a:pPr marL="109538" indent="-109538">
              <a:spcAft>
                <a:spcPts val="1200"/>
              </a:spcAft>
              <a:buFont typeface="Times" charset="0"/>
              <a:buChar char="•"/>
            </a:pPr>
            <a:r>
              <a:rPr lang="en-US" dirty="0">
                <a:solidFill>
                  <a:schemeClr val="bg1"/>
                </a:solidFill>
                <a:latin typeface="Arial" charset="0"/>
              </a:rPr>
              <a:t>Some </a:t>
            </a:r>
            <a:r>
              <a:rPr lang="en-US" dirty="0">
                <a:solidFill>
                  <a:srgbClr val="FFFF00"/>
                </a:solidFill>
                <a:latin typeface="Arial" charset="0"/>
              </a:rPr>
              <a:t>seasonally clumped &amp; predictable</a:t>
            </a:r>
            <a:r>
              <a:rPr lang="en-US" dirty="0">
                <a:solidFill>
                  <a:schemeClr val="bg1"/>
                </a:solidFill>
                <a:latin typeface="Arial" charset="0"/>
              </a:rPr>
              <a:t> resources, (</a:t>
            </a:r>
            <a:r>
              <a:rPr lang="en-US" u="sng" dirty="0">
                <a:solidFill>
                  <a:schemeClr val="bg1"/>
                </a:solidFill>
                <a:latin typeface="Arial" charset="0"/>
              </a:rPr>
              <a:t>fish</a:t>
            </a:r>
            <a:r>
              <a:rPr lang="en-US" dirty="0">
                <a:solidFill>
                  <a:schemeClr val="bg1"/>
                </a:solidFill>
                <a:latin typeface="Arial" charset="0"/>
              </a:rPr>
              <a:t> &amp; sometimes </a:t>
            </a:r>
            <a:r>
              <a:rPr lang="en-US" u="sng" dirty="0">
                <a:solidFill>
                  <a:schemeClr val="bg1"/>
                </a:solidFill>
                <a:latin typeface="Arial" charset="0"/>
              </a:rPr>
              <a:t>caribou</a:t>
            </a:r>
            <a:r>
              <a:rPr lang="en-US" dirty="0">
                <a:solidFill>
                  <a:schemeClr val="bg1"/>
                </a:solidFill>
                <a:latin typeface="Arial" charset="0"/>
              </a:rPr>
              <a:t>).</a:t>
            </a:r>
          </a:p>
          <a:p>
            <a:pPr marL="109538" indent="-109538">
              <a:spcAft>
                <a:spcPts val="1200"/>
              </a:spcAft>
              <a:buFont typeface="Times" charset="0"/>
              <a:buChar char="•"/>
            </a:pPr>
            <a:r>
              <a:rPr lang="en-US" u="sng" dirty="0">
                <a:solidFill>
                  <a:schemeClr val="bg1"/>
                </a:solidFill>
                <a:latin typeface="Arial" charset="0"/>
              </a:rPr>
              <a:t>Macro-bands</a:t>
            </a:r>
            <a:r>
              <a:rPr lang="en-US" dirty="0">
                <a:solidFill>
                  <a:schemeClr val="bg1"/>
                </a:solidFill>
                <a:latin typeface="Arial" charset="0"/>
              </a:rPr>
              <a:t> gather at strategic places when predictable &amp; ample food resources are expected.</a:t>
            </a:r>
            <a:endParaRPr lang="en-US" dirty="0">
              <a:latin typeface="Arial" charset="0"/>
            </a:endParaRPr>
          </a:p>
        </p:txBody>
      </p:sp>
      <p:pic>
        <p:nvPicPr>
          <p:cNvPr id="5" name="Picture 3" descr="Ojibwa spearfishermen                                          00009B4BMacintosh HD                   ABA78158:"/>
          <p:cNvPicPr>
            <a:picLocks noChangeAspect="1" noChangeArrowheads="1"/>
          </p:cNvPicPr>
          <p:nvPr/>
        </p:nvPicPr>
        <p:blipFill>
          <a:blip r:embed="rId2" cstate="email">
            <a:lum bright="6000"/>
            <a:extLst>
              <a:ext uri="{28A0092B-C50C-407E-A947-70E740481C1C}">
                <a14:useLocalDpi xmlns:a14="http://schemas.microsoft.com/office/drawing/2010/main"/>
              </a:ext>
            </a:extLst>
          </a:blip>
          <a:srcRect l="4286" r="2856"/>
          <a:stretch>
            <a:fillRect/>
          </a:stretch>
        </p:blipFill>
        <p:spPr bwMode="auto">
          <a:xfrm>
            <a:off x="4114800" y="76200"/>
            <a:ext cx="4953000" cy="30162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descr="caribou fence3                                                 00009B4BMacintosh HD                   ABA78158:"/>
          <p:cNvPicPr>
            <a:picLocks noChangeAspect="1" noChangeArrowheads="1"/>
          </p:cNvPicPr>
          <p:nvPr/>
        </p:nvPicPr>
        <p:blipFill>
          <a:blip r:embed="rId3" cstate="email">
            <a:extLst>
              <a:ext uri="{28A0092B-C50C-407E-A947-70E740481C1C}">
                <a14:useLocalDpi xmlns:a14="http://schemas.microsoft.com/office/drawing/2010/main"/>
              </a:ext>
            </a:extLst>
          </a:blip>
          <a:srcRect t="2834" b="4318"/>
          <a:stretch>
            <a:fillRect/>
          </a:stretch>
        </p:blipFill>
        <p:spPr bwMode="auto">
          <a:xfrm>
            <a:off x="76200" y="3505200"/>
            <a:ext cx="4783138" cy="3276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4914900" y="3148013"/>
            <a:ext cx="4229100" cy="3324225"/>
          </a:xfrm>
          <a:prstGeom prst="rect">
            <a:avLst/>
          </a:prstGeom>
          <a:noFill/>
          <a:ln>
            <a:noFill/>
          </a:ln>
          <a:effectLst/>
          <a:extLst/>
        </p:spPr>
        <p:txBody>
          <a:bodyPr>
            <a:spAutoFit/>
          </a:bodyPr>
          <a:lstStyle>
            <a:lvl1pPr marL="109538" indent="-109538"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Aft>
                <a:spcPts val="1200"/>
              </a:spcAft>
              <a:buFont typeface="Times" charset="0"/>
              <a:buChar char="•"/>
              <a:defRPr/>
            </a:pPr>
            <a:r>
              <a:rPr lang="en-US" sz="1800" dirty="0" smtClean="0">
                <a:solidFill>
                  <a:schemeClr val="bg1"/>
                </a:solidFill>
                <a:latin typeface="Arial" charset="0"/>
              </a:rPr>
              <a:t>Larger workforce: construct </a:t>
            </a:r>
            <a:r>
              <a:rPr lang="en-US" sz="1800" u="sng" dirty="0" smtClean="0">
                <a:solidFill>
                  <a:schemeClr val="bg1"/>
                </a:solidFill>
                <a:latin typeface="Arial" charset="0"/>
              </a:rPr>
              <a:t>caribou fences</a:t>
            </a:r>
            <a:r>
              <a:rPr lang="en-US" sz="1800" dirty="0" smtClean="0">
                <a:solidFill>
                  <a:schemeClr val="bg1"/>
                </a:solidFill>
                <a:latin typeface="Arial" charset="0"/>
              </a:rPr>
              <a:t> or </a:t>
            </a:r>
            <a:r>
              <a:rPr lang="en-US" sz="1800" u="sng" dirty="0" smtClean="0">
                <a:solidFill>
                  <a:schemeClr val="bg1"/>
                </a:solidFill>
                <a:latin typeface="Arial" charset="0"/>
              </a:rPr>
              <a:t>fish weirs</a:t>
            </a:r>
            <a:r>
              <a:rPr lang="en-US" sz="1800" dirty="0" smtClean="0">
                <a:solidFill>
                  <a:schemeClr val="bg1"/>
                </a:solidFill>
                <a:latin typeface="Arial" charset="0"/>
              </a:rPr>
              <a:t>. Ensures efficient harvest &amp; processing of food (surplus).</a:t>
            </a:r>
          </a:p>
          <a:p>
            <a:pPr eaLnBrk="1" hangingPunct="1">
              <a:spcAft>
                <a:spcPts val="1200"/>
              </a:spcAft>
              <a:buFont typeface="Times" charset="0"/>
              <a:buChar char="•"/>
              <a:defRPr/>
            </a:pPr>
            <a:r>
              <a:rPr lang="en-US" sz="1800" u="sng" dirty="0" smtClean="0">
                <a:solidFill>
                  <a:schemeClr val="bg1"/>
                </a:solidFill>
                <a:latin typeface="Arial" charset="0"/>
              </a:rPr>
              <a:t>Gatherings</a:t>
            </a:r>
            <a:r>
              <a:rPr lang="en-US" sz="1800" dirty="0" smtClean="0">
                <a:solidFill>
                  <a:schemeClr val="bg1"/>
                </a:solidFill>
                <a:latin typeface="Arial" charset="0"/>
              </a:rPr>
              <a:t> important for strengthening inter-group bonds, planning, ritual activities, courtship, etc.</a:t>
            </a:r>
          </a:p>
          <a:p>
            <a:pPr eaLnBrk="1" hangingPunct="1">
              <a:spcAft>
                <a:spcPts val="1200"/>
              </a:spcAft>
              <a:defRPr/>
            </a:pPr>
            <a:r>
              <a:rPr lang="en-US" sz="1800" dirty="0" smtClean="0">
                <a:solidFill>
                  <a:srgbClr val="FFFF00"/>
                </a:solidFill>
                <a:effectLst>
                  <a:outerShdw blurRad="38100" dist="38100" dir="2700000" algn="tl">
                    <a:srgbClr val="000000"/>
                  </a:outerShdw>
                </a:effectLst>
                <a:latin typeface="Arial" charset="0"/>
              </a:rPr>
              <a:t>Top:</a:t>
            </a:r>
            <a:r>
              <a:rPr lang="en-US" sz="1800" dirty="0" smtClean="0">
                <a:solidFill>
                  <a:schemeClr val="bg1"/>
                </a:solidFill>
                <a:latin typeface="Arial" charset="0"/>
              </a:rPr>
              <a:t> Harpooning fish in rapids during a spawn.</a:t>
            </a:r>
          </a:p>
          <a:p>
            <a:pPr eaLnBrk="1" hangingPunct="1">
              <a:spcAft>
                <a:spcPts val="1200"/>
              </a:spcAft>
              <a:defRPr/>
            </a:pPr>
            <a:r>
              <a:rPr lang="en-US" sz="1800" dirty="0" smtClean="0">
                <a:solidFill>
                  <a:srgbClr val="FFFF00"/>
                </a:solidFill>
                <a:effectLst>
                  <a:outerShdw blurRad="38100" dist="38100" dir="2700000" algn="tl">
                    <a:srgbClr val="000000"/>
                  </a:outerShdw>
                </a:effectLst>
                <a:latin typeface="Arial" charset="0"/>
              </a:rPr>
              <a:t>Left:</a:t>
            </a:r>
            <a:r>
              <a:rPr lang="en-US" sz="1800" dirty="0" smtClean="0">
                <a:solidFill>
                  <a:schemeClr val="bg1"/>
                </a:solidFill>
                <a:latin typeface="Arial" charset="0"/>
              </a:rPr>
              <a:t> Caribou fences were used to trap animals for communal slaughter.</a:t>
            </a:r>
            <a:r>
              <a:rPr lang="en-US" sz="1800" dirty="0" smtClean="0">
                <a:latin typeface="Arial" charset="0"/>
              </a:rPr>
              <a:t>  </a:t>
            </a:r>
          </a:p>
        </p:txBody>
      </p:sp>
    </p:spTree>
    <p:extLst>
      <p:ext uri="{BB962C8B-B14F-4D97-AF65-F5344CB8AC3E}">
        <p14:creationId xmlns:p14="http://schemas.microsoft.com/office/powerpoint/2010/main" val="869443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11</a:t>
            </a:fld>
            <a:endParaRPr lang="en-US"/>
          </a:p>
        </p:txBody>
      </p:sp>
      <p:pic>
        <p:nvPicPr>
          <p:cNvPr id="3" name="Picture 3" descr="&#10;canoe portage                                                  00009B4BMacintosh HD                   ABA78158:"/>
          <p:cNvPicPr>
            <a:picLocks noChangeAspect="1" noChangeArrowheads="1"/>
          </p:cNvPicPr>
          <p:nvPr/>
        </p:nvPicPr>
        <p:blipFill>
          <a:blip r:embed="rId2" cstate="email">
            <a:lum bright="12000"/>
            <a:extLst>
              <a:ext uri="{28A0092B-C50C-407E-A947-70E740481C1C}">
                <a14:useLocalDpi xmlns:a14="http://schemas.microsoft.com/office/drawing/2010/main"/>
              </a:ext>
            </a:extLst>
          </a:blip>
          <a:srcRect/>
          <a:stretch>
            <a:fillRect/>
          </a:stretch>
        </p:blipFill>
        <p:spPr bwMode="auto">
          <a:xfrm>
            <a:off x="3886200" y="133350"/>
            <a:ext cx="5181600" cy="31432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descr=" canoe mfg                                                      00009B4BMacintosh HD                   ABA78158:"/>
          <p:cNvPicPr>
            <a:picLocks noChangeAspect="1" noChangeArrowheads="1"/>
          </p:cNvPicPr>
          <p:nvPr/>
        </p:nvPicPr>
        <p:blipFill>
          <a:blip r:embed="rId3" cstate="email">
            <a:lum bright="12000"/>
            <a:extLst>
              <a:ext uri="{28A0092B-C50C-407E-A947-70E740481C1C}">
                <a14:useLocalDpi xmlns:a14="http://schemas.microsoft.com/office/drawing/2010/main"/>
              </a:ext>
            </a:extLst>
          </a:blip>
          <a:srcRect/>
          <a:stretch>
            <a:fillRect/>
          </a:stretch>
        </p:blipFill>
        <p:spPr bwMode="auto">
          <a:xfrm>
            <a:off x="76200" y="3001963"/>
            <a:ext cx="4648200" cy="377983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76200" y="69850"/>
            <a:ext cx="37338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Aft>
                <a:spcPts val="1200"/>
              </a:spcAft>
              <a:buFont typeface="Times" charset="0"/>
              <a:buChar char="•"/>
            </a:pPr>
            <a:r>
              <a:rPr lang="en-US" sz="1800" dirty="0">
                <a:solidFill>
                  <a:srgbClr val="FFFF00"/>
                </a:solidFill>
                <a:latin typeface="Arial" charset="0"/>
              </a:rPr>
              <a:t>Warm-weather transportation</a:t>
            </a:r>
            <a:r>
              <a:rPr lang="en-US" sz="1800" dirty="0">
                <a:solidFill>
                  <a:schemeClr val="bg1"/>
                </a:solidFill>
                <a:latin typeface="Arial" charset="0"/>
              </a:rPr>
              <a:t> in </a:t>
            </a:r>
            <a:r>
              <a:rPr lang="en-US" sz="1800" u="sng" dirty="0">
                <a:solidFill>
                  <a:schemeClr val="bg1"/>
                </a:solidFill>
                <a:latin typeface="Arial" charset="0"/>
              </a:rPr>
              <a:t>canoes</a:t>
            </a:r>
            <a:r>
              <a:rPr lang="en-US" sz="1800" dirty="0">
                <a:solidFill>
                  <a:schemeClr val="bg1"/>
                </a:solidFill>
                <a:latin typeface="Arial" charset="0"/>
              </a:rPr>
              <a:t>: light-weight watercraft of </a:t>
            </a:r>
            <a:r>
              <a:rPr lang="en-US" sz="1800" dirty="0" err="1">
                <a:solidFill>
                  <a:schemeClr val="bg1"/>
                </a:solidFill>
                <a:latin typeface="Arial" charset="0"/>
              </a:rPr>
              <a:t>birchbark</a:t>
            </a:r>
            <a:r>
              <a:rPr lang="en-US" sz="1800" dirty="0">
                <a:solidFill>
                  <a:schemeClr val="bg1"/>
                </a:solidFill>
                <a:latin typeface="Arial" charset="0"/>
              </a:rPr>
              <a:t> over cedar frame.</a:t>
            </a:r>
          </a:p>
          <a:p>
            <a:pPr eaLnBrk="1" hangingPunct="1">
              <a:spcAft>
                <a:spcPts val="1200"/>
              </a:spcAft>
              <a:buFont typeface="Times" charset="0"/>
              <a:buChar char="•"/>
            </a:pPr>
            <a:r>
              <a:rPr lang="en-US" sz="1800" dirty="0">
                <a:solidFill>
                  <a:schemeClr val="bg1"/>
                </a:solidFill>
                <a:latin typeface="Arial" charset="0"/>
              </a:rPr>
              <a:t>M</a:t>
            </a:r>
            <a:r>
              <a:rPr lang="en-US" sz="1800" dirty="0" smtClean="0">
                <a:solidFill>
                  <a:schemeClr val="bg1"/>
                </a:solidFill>
                <a:latin typeface="Arial" charset="0"/>
              </a:rPr>
              <a:t>ade </a:t>
            </a:r>
            <a:r>
              <a:rPr lang="en-US" sz="1800" dirty="0">
                <a:solidFill>
                  <a:schemeClr val="bg1"/>
                </a:solidFill>
                <a:latin typeface="Arial" charset="0"/>
              </a:rPr>
              <a:t>from </a:t>
            </a:r>
            <a:r>
              <a:rPr lang="en-US" sz="1800" u="sng" dirty="0">
                <a:solidFill>
                  <a:schemeClr val="bg1"/>
                </a:solidFill>
                <a:latin typeface="Arial" charset="0"/>
              </a:rPr>
              <a:t>local materials</a:t>
            </a:r>
            <a:r>
              <a:rPr lang="en-US" sz="1800" dirty="0">
                <a:solidFill>
                  <a:schemeClr val="bg1"/>
                </a:solidFill>
                <a:latin typeface="Arial" charset="0"/>
              </a:rPr>
              <a:t>, </a:t>
            </a:r>
            <a:r>
              <a:rPr lang="en-US" sz="1800" dirty="0" smtClean="0">
                <a:solidFill>
                  <a:schemeClr val="bg1"/>
                </a:solidFill>
                <a:latin typeface="Arial" charset="0"/>
              </a:rPr>
              <a:t>comparatively </a:t>
            </a:r>
            <a:r>
              <a:rPr lang="en-US" sz="1800" u="sng" dirty="0">
                <a:solidFill>
                  <a:schemeClr val="bg1"/>
                </a:solidFill>
                <a:latin typeface="Arial" charset="0"/>
              </a:rPr>
              <a:t>large cargo capacity</a:t>
            </a:r>
            <a:r>
              <a:rPr lang="en-US" sz="1800" dirty="0">
                <a:solidFill>
                  <a:schemeClr val="bg1"/>
                </a:solidFill>
                <a:latin typeface="Arial" charset="0"/>
              </a:rPr>
              <a:t>, </a:t>
            </a:r>
            <a:r>
              <a:rPr lang="en-US" sz="1800" dirty="0" smtClean="0">
                <a:solidFill>
                  <a:schemeClr val="bg1"/>
                </a:solidFill>
                <a:latin typeface="Arial" charset="0"/>
              </a:rPr>
              <a:t>sufficiently </a:t>
            </a:r>
            <a:r>
              <a:rPr lang="en-US" sz="1800" u="sng" dirty="0">
                <a:solidFill>
                  <a:schemeClr val="bg1"/>
                </a:solidFill>
                <a:latin typeface="Arial" charset="0"/>
              </a:rPr>
              <a:t>lightweight</a:t>
            </a:r>
            <a:r>
              <a:rPr lang="en-US" sz="1800" dirty="0">
                <a:solidFill>
                  <a:schemeClr val="bg1"/>
                </a:solidFill>
                <a:latin typeface="Arial" charset="0"/>
              </a:rPr>
              <a:t> to </a:t>
            </a:r>
            <a:r>
              <a:rPr lang="en-US" sz="1800" dirty="0" smtClean="0">
                <a:solidFill>
                  <a:schemeClr val="bg1"/>
                </a:solidFill>
                <a:latin typeface="Arial" charset="0"/>
              </a:rPr>
              <a:t>portage.</a:t>
            </a:r>
            <a:endParaRPr lang="en-US" sz="1600" dirty="0">
              <a:latin typeface="Times" charset="0"/>
            </a:endParaRPr>
          </a:p>
        </p:txBody>
      </p:sp>
      <p:sp>
        <p:nvSpPr>
          <p:cNvPr id="7" name="Text Box 5"/>
          <p:cNvSpPr txBox="1">
            <a:spLocks noChangeArrowheads="1"/>
          </p:cNvSpPr>
          <p:nvPr/>
        </p:nvSpPr>
        <p:spPr bwMode="auto">
          <a:xfrm>
            <a:off x="4876800" y="3425825"/>
            <a:ext cx="41148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9538" indent="-109538"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Aft>
                <a:spcPts val="1200"/>
              </a:spcAft>
              <a:buFont typeface="Times" charset="0"/>
              <a:buChar char="•"/>
            </a:pPr>
            <a:r>
              <a:rPr lang="en-US" sz="1800" dirty="0">
                <a:solidFill>
                  <a:schemeClr val="bg1"/>
                </a:solidFill>
                <a:latin typeface="Arial" charset="0"/>
              </a:rPr>
              <a:t>Canoes ideal for </a:t>
            </a:r>
            <a:r>
              <a:rPr lang="en-US" sz="1800" u="sng" dirty="0">
                <a:solidFill>
                  <a:schemeClr val="bg1"/>
                </a:solidFill>
                <a:latin typeface="Arial" charset="0"/>
              </a:rPr>
              <a:t>mobility</a:t>
            </a:r>
            <a:r>
              <a:rPr lang="en-US" sz="1800" dirty="0">
                <a:solidFill>
                  <a:schemeClr val="bg1"/>
                </a:solidFill>
                <a:latin typeface="Arial" charset="0"/>
              </a:rPr>
              <a:t> required for broad-spectrum foraging.</a:t>
            </a:r>
          </a:p>
          <a:p>
            <a:pPr eaLnBrk="1" hangingPunct="1">
              <a:spcAft>
                <a:spcPts val="1200"/>
              </a:spcAft>
              <a:buFont typeface="Times" charset="0"/>
              <a:buChar char="•"/>
            </a:pPr>
            <a:r>
              <a:rPr lang="en-US" sz="1800" dirty="0">
                <a:solidFill>
                  <a:schemeClr val="bg1"/>
                </a:solidFill>
                <a:latin typeface="Arial" charset="0"/>
              </a:rPr>
              <a:t>With knowledge of the </a:t>
            </a:r>
            <a:r>
              <a:rPr lang="en-US" sz="1800" u="sng" dirty="0">
                <a:solidFill>
                  <a:schemeClr val="bg1"/>
                </a:solidFill>
                <a:latin typeface="Arial" charset="0"/>
              </a:rPr>
              <a:t>water transportation routes</a:t>
            </a:r>
            <a:r>
              <a:rPr lang="en-US" sz="1800" dirty="0">
                <a:solidFill>
                  <a:schemeClr val="bg1"/>
                </a:solidFill>
                <a:latin typeface="Arial" charset="0"/>
              </a:rPr>
              <a:t> people moved over vast regions. </a:t>
            </a:r>
          </a:p>
          <a:p>
            <a:pPr eaLnBrk="1" hangingPunct="1">
              <a:spcAft>
                <a:spcPts val="1200"/>
              </a:spcAft>
              <a:buFont typeface="Times" charset="0"/>
              <a:buChar char="•"/>
            </a:pPr>
            <a:r>
              <a:rPr lang="en-US" sz="1800" dirty="0">
                <a:solidFill>
                  <a:schemeClr val="bg1"/>
                </a:solidFill>
                <a:latin typeface="Arial" charset="0"/>
              </a:rPr>
              <a:t>The economic requirement for mobility </a:t>
            </a:r>
            <a:r>
              <a:rPr lang="en-US" sz="1800" dirty="0" err="1">
                <a:solidFill>
                  <a:schemeClr val="bg1"/>
                </a:solidFill>
                <a:latin typeface="Arial" charset="0"/>
              </a:rPr>
              <a:t>favoured</a:t>
            </a:r>
            <a:r>
              <a:rPr lang="en-US" sz="1800" dirty="0">
                <a:solidFill>
                  <a:schemeClr val="bg1"/>
                </a:solidFill>
                <a:latin typeface="Arial" charset="0"/>
              </a:rPr>
              <a:t> a </a:t>
            </a:r>
            <a:r>
              <a:rPr lang="en-US" sz="1800" u="sng" dirty="0">
                <a:solidFill>
                  <a:schemeClr val="bg1"/>
                </a:solidFill>
                <a:latin typeface="Arial" charset="0"/>
              </a:rPr>
              <a:t>light-weight and expedient tool kit</a:t>
            </a:r>
            <a:r>
              <a:rPr lang="en-US" sz="1800" dirty="0">
                <a:solidFill>
                  <a:schemeClr val="bg1"/>
                </a:solidFill>
                <a:latin typeface="Arial" charset="0"/>
              </a:rPr>
              <a:t>.</a:t>
            </a:r>
            <a:endParaRPr lang="en-US" sz="1600" dirty="0">
              <a:solidFill>
                <a:schemeClr val="bg1"/>
              </a:solidFill>
              <a:latin typeface="Arial" charset="0"/>
            </a:endParaRPr>
          </a:p>
        </p:txBody>
      </p:sp>
    </p:spTree>
    <p:extLst>
      <p:ext uri="{BB962C8B-B14F-4D97-AF65-F5344CB8AC3E}">
        <p14:creationId xmlns:p14="http://schemas.microsoft.com/office/powerpoint/2010/main" val="1153654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12</a:t>
            </a:fld>
            <a:endParaRPr lang="en-US"/>
          </a:p>
        </p:txBody>
      </p:sp>
      <p:pic>
        <p:nvPicPr>
          <p:cNvPr id="3" name="Picture 3" descr="snowshoe hunter                                                00009B4BMacintosh HD                   ABA78158:"/>
          <p:cNvPicPr>
            <a:picLocks noChangeAspect="1" noChangeArrowheads="1"/>
          </p:cNvPicPr>
          <p:nvPr/>
        </p:nvPicPr>
        <p:blipFill>
          <a:blip r:embed="rId2" cstate="email">
            <a:lum bright="18000"/>
            <a:extLst>
              <a:ext uri="{28A0092B-C50C-407E-A947-70E740481C1C}">
                <a14:useLocalDpi xmlns:a14="http://schemas.microsoft.com/office/drawing/2010/main"/>
              </a:ext>
            </a:extLst>
          </a:blip>
          <a:srcRect/>
          <a:stretch>
            <a:fillRect/>
          </a:stretch>
        </p:blipFill>
        <p:spPr bwMode="auto">
          <a:xfrm>
            <a:off x="93663" y="76200"/>
            <a:ext cx="3716337" cy="4191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 snowshoes                                                      00009B4BMacintosh HD                   ABA78158:"/>
          <p:cNvPicPr>
            <a:picLocks noChangeAspect="1"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6477000" y="76200"/>
            <a:ext cx="2590800" cy="4876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snowshoe netting                                               00009B4BMacintosh HD                   ABA78158:"/>
          <p:cNvPicPr>
            <a:picLocks noChangeAspect="1" noChangeArrowheads="1"/>
          </p:cNvPicPr>
          <p:nvPr/>
        </p:nvPicPr>
        <p:blipFill>
          <a:blip r:embed="rId4" cstate="email">
            <a:lum bright="6000"/>
            <a:extLst>
              <a:ext uri="{28A0092B-C50C-407E-A947-70E740481C1C}">
                <a14:useLocalDpi xmlns:a14="http://schemas.microsoft.com/office/drawing/2010/main"/>
              </a:ext>
            </a:extLst>
          </a:blip>
          <a:srcRect/>
          <a:stretch>
            <a:fillRect/>
          </a:stretch>
        </p:blipFill>
        <p:spPr bwMode="auto">
          <a:xfrm>
            <a:off x="3571875" y="3505200"/>
            <a:ext cx="2981325" cy="32734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descr="dogsled                                                        00009B4BMacintosh HD                   ABA7815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200" y="4183063"/>
            <a:ext cx="3581400" cy="237966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6"/>
          <p:cNvSpPr txBox="1">
            <a:spLocks noChangeArrowheads="1"/>
          </p:cNvSpPr>
          <p:nvPr/>
        </p:nvSpPr>
        <p:spPr bwMode="auto">
          <a:xfrm>
            <a:off x="3865563" y="33338"/>
            <a:ext cx="26670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9538" indent="-109538"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Aft>
                <a:spcPts val="1200"/>
              </a:spcAft>
              <a:buFont typeface="Times" charset="0"/>
              <a:buChar char="•"/>
            </a:pPr>
            <a:r>
              <a:rPr lang="en-US" sz="1800" dirty="0">
                <a:solidFill>
                  <a:schemeClr val="bg1"/>
                </a:solidFill>
                <a:latin typeface="Arial" charset="0"/>
              </a:rPr>
              <a:t>I</a:t>
            </a:r>
            <a:r>
              <a:rPr lang="en-US" sz="1800" dirty="0">
                <a:solidFill>
                  <a:srgbClr val="FFFF00"/>
                </a:solidFill>
                <a:latin typeface="Arial" charset="0"/>
              </a:rPr>
              <a:t>n winter</a:t>
            </a:r>
            <a:r>
              <a:rPr lang="en-US" sz="1800" dirty="0">
                <a:solidFill>
                  <a:schemeClr val="bg1"/>
                </a:solidFill>
                <a:latin typeface="Arial" charset="0"/>
              </a:rPr>
              <a:t> the wetlands freeze, permitting travel virtually everywhere.</a:t>
            </a:r>
          </a:p>
          <a:p>
            <a:pPr eaLnBrk="1" hangingPunct="1">
              <a:spcAft>
                <a:spcPts val="1200"/>
              </a:spcAft>
              <a:buFont typeface="Times" charset="0"/>
              <a:buChar char="•"/>
            </a:pPr>
            <a:r>
              <a:rPr lang="en-US" sz="1800" dirty="0">
                <a:solidFill>
                  <a:schemeClr val="bg1"/>
                </a:solidFill>
                <a:latin typeface="Arial" charset="0"/>
              </a:rPr>
              <a:t>Travel over the snow was possible only with </a:t>
            </a:r>
            <a:r>
              <a:rPr lang="en-US" sz="1800" u="sng" dirty="0">
                <a:solidFill>
                  <a:schemeClr val="bg1"/>
                </a:solidFill>
                <a:latin typeface="Arial" charset="0"/>
              </a:rPr>
              <a:t>snow-shoes</a:t>
            </a:r>
            <a:r>
              <a:rPr lang="en-US" sz="1800" dirty="0">
                <a:solidFill>
                  <a:schemeClr val="bg1"/>
                </a:solidFill>
                <a:latin typeface="Arial" charset="0"/>
              </a:rPr>
              <a:t>. </a:t>
            </a:r>
          </a:p>
          <a:p>
            <a:pPr eaLnBrk="1" hangingPunct="1">
              <a:spcAft>
                <a:spcPts val="1200"/>
              </a:spcAft>
              <a:buFont typeface="Times" charset="0"/>
              <a:buChar char="•"/>
            </a:pPr>
            <a:r>
              <a:rPr lang="en-US" sz="1800" dirty="0">
                <a:solidFill>
                  <a:schemeClr val="bg1"/>
                </a:solidFill>
                <a:latin typeface="Arial" charset="0"/>
              </a:rPr>
              <a:t>The wood frames were webbed with moose or caribou hide strips.</a:t>
            </a:r>
          </a:p>
        </p:txBody>
      </p:sp>
      <p:sp>
        <p:nvSpPr>
          <p:cNvPr id="9" name="Text Box 7"/>
          <p:cNvSpPr txBox="1">
            <a:spLocks noChangeArrowheads="1"/>
          </p:cNvSpPr>
          <p:nvPr/>
        </p:nvSpPr>
        <p:spPr bwMode="auto">
          <a:xfrm>
            <a:off x="6592888" y="5022850"/>
            <a:ext cx="23288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Aft>
                <a:spcPts val="1200"/>
              </a:spcAft>
            </a:pPr>
            <a:r>
              <a:rPr lang="en-US" sz="1800" u="sng" dirty="0">
                <a:solidFill>
                  <a:schemeClr val="bg1"/>
                </a:solidFill>
                <a:latin typeface="Arial" charset="0"/>
              </a:rPr>
              <a:t>Dogs pulled sleds</a:t>
            </a:r>
            <a:r>
              <a:rPr lang="en-US" sz="1800" dirty="0">
                <a:solidFill>
                  <a:schemeClr val="bg1"/>
                </a:solidFill>
                <a:latin typeface="Arial" charset="0"/>
              </a:rPr>
              <a:t> composed of long planks with curved front ends (</a:t>
            </a:r>
            <a:r>
              <a:rPr lang="en-US" sz="1800" dirty="0" err="1">
                <a:solidFill>
                  <a:schemeClr val="bg1"/>
                </a:solidFill>
                <a:latin typeface="Arial" charset="0"/>
              </a:rPr>
              <a:t>tobaggans</a:t>
            </a:r>
            <a:r>
              <a:rPr lang="en-US" sz="1800" dirty="0">
                <a:solidFill>
                  <a:schemeClr val="bg1"/>
                </a:solidFill>
                <a:latin typeface="Arial" charset="0"/>
              </a:rPr>
              <a:t>).</a:t>
            </a:r>
            <a:endParaRPr lang="en-US" sz="1800" dirty="0">
              <a:latin typeface="Arial" charset="0"/>
            </a:endParaRPr>
          </a:p>
        </p:txBody>
      </p:sp>
    </p:spTree>
    <p:extLst>
      <p:ext uri="{BB962C8B-B14F-4D97-AF65-F5344CB8AC3E}">
        <p14:creationId xmlns:p14="http://schemas.microsoft.com/office/powerpoint/2010/main" val="28785907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13</a:t>
            </a:fld>
            <a:endParaRPr lang="en-US"/>
          </a:p>
        </p:txBody>
      </p:sp>
      <p:pic>
        <p:nvPicPr>
          <p:cNvPr id="3" name="Picture 2" descr="birchbark containers                                           00009B4BMacintosh HD                   ABA7815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20881" y="76200"/>
            <a:ext cx="3146917" cy="243199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descr="snare/deadfall                                                 00009B4BMacintosh HD                   ABA78158:"/>
          <p:cNvPicPr>
            <a:picLocks noChangeAspect="1" noChangeArrowheads="1"/>
          </p:cNvPicPr>
          <p:nvPr/>
        </p:nvPicPr>
        <p:blipFill>
          <a:blip r:embed="rId3" cstate="email">
            <a:extLst>
              <a:ext uri="{28A0092B-C50C-407E-A947-70E740481C1C}">
                <a14:useLocalDpi xmlns:a14="http://schemas.microsoft.com/office/drawing/2010/main"/>
              </a:ext>
            </a:extLst>
          </a:blip>
          <a:srcRect l="1648" t="5644" b="3523"/>
          <a:stretch>
            <a:fillRect/>
          </a:stretch>
        </p:blipFill>
        <p:spPr bwMode="auto">
          <a:xfrm>
            <a:off x="5268163" y="3856781"/>
            <a:ext cx="3799636" cy="253309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91821" y="2138861"/>
            <a:ext cx="184666" cy="369332"/>
          </a:xfrm>
          <a:prstGeom prst="rect">
            <a:avLst/>
          </a:prstGeom>
          <a:noFill/>
        </p:spPr>
        <p:txBody>
          <a:bodyPr wrap="none" rtlCol="0">
            <a:spAutoFit/>
          </a:bodyPr>
          <a:lstStyle/>
          <a:p>
            <a:endParaRPr lang="en-US" dirty="0"/>
          </a:p>
        </p:txBody>
      </p:sp>
      <p:pic>
        <p:nvPicPr>
          <p:cNvPr id="6" name="Picture 3" descr="caribou fence2                                                 00009B4BMacintosh HD                   ABA78158:"/>
          <p:cNvPicPr>
            <a:picLocks noChangeAspect="1" noChangeArrowheads="1"/>
          </p:cNvPicPr>
          <p:nvPr/>
        </p:nvPicPr>
        <p:blipFill>
          <a:blip r:embed="rId4" cstate="email">
            <a:extLst>
              <a:ext uri="{28A0092B-C50C-407E-A947-70E740481C1C}">
                <a14:useLocalDpi xmlns:a14="http://schemas.microsoft.com/office/drawing/2010/main"/>
              </a:ext>
            </a:extLst>
          </a:blip>
          <a:srcRect b="4918"/>
          <a:stretch>
            <a:fillRect/>
          </a:stretch>
        </p:blipFill>
        <p:spPr bwMode="auto">
          <a:xfrm>
            <a:off x="76200" y="76200"/>
            <a:ext cx="2963204" cy="345314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 fish weir                                                      00009B4BMacintosh HD                   ABA78158:"/>
          <p:cNvPicPr>
            <a:picLocks noChangeAspect="1" noChangeArrowheads="1"/>
          </p:cNvPicPr>
          <p:nvPr/>
        </p:nvPicPr>
        <p:blipFill>
          <a:blip r:embed="rId5" cstate="email">
            <a:lum bright="24000"/>
            <a:extLst>
              <a:ext uri="{28A0092B-C50C-407E-A947-70E740481C1C}">
                <a14:useLocalDpi xmlns:a14="http://schemas.microsoft.com/office/drawing/2010/main"/>
              </a:ext>
            </a:extLst>
          </a:blip>
          <a:srcRect b="10135"/>
          <a:stretch>
            <a:fillRect/>
          </a:stretch>
        </p:blipFill>
        <p:spPr bwMode="auto">
          <a:xfrm>
            <a:off x="76200" y="4146420"/>
            <a:ext cx="5035998" cy="262661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156762" y="6394302"/>
            <a:ext cx="3800626" cy="369332"/>
          </a:xfrm>
          <a:prstGeom prst="rect">
            <a:avLst/>
          </a:prstGeom>
          <a:noFill/>
        </p:spPr>
        <p:txBody>
          <a:bodyPr wrap="square" rtlCol="0">
            <a:spAutoFit/>
          </a:bodyPr>
          <a:lstStyle/>
          <a:p>
            <a:r>
              <a:rPr lang="en-US" dirty="0" smtClean="0">
                <a:solidFill>
                  <a:schemeClr val="bg1"/>
                </a:solidFill>
              </a:rPr>
              <a:t>passive capture using snares and traps</a:t>
            </a:r>
            <a:endParaRPr lang="en-US" dirty="0">
              <a:solidFill>
                <a:schemeClr val="bg1"/>
              </a:solidFill>
            </a:endParaRPr>
          </a:p>
        </p:txBody>
      </p:sp>
      <p:sp>
        <p:nvSpPr>
          <p:cNvPr id="9" name="TextBox 8"/>
          <p:cNvSpPr txBox="1"/>
          <p:nvPr/>
        </p:nvSpPr>
        <p:spPr>
          <a:xfrm>
            <a:off x="5920881" y="2673576"/>
            <a:ext cx="3146917" cy="646331"/>
          </a:xfrm>
          <a:prstGeom prst="rect">
            <a:avLst/>
          </a:prstGeom>
          <a:noFill/>
        </p:spPr>
        <p:txBody>
          <a:bodyPr wrap="square" rtlCol="0">
            <a:spAutoFit/>
          </a:bodyPr>
          <a:lstStyle/>
          <a:p>
            <a:r>
              <a:rPr lang="en-US" dirty="0" smtClean="0">
                <a:solidFill>
                  <a:srgbClr val="FFFFFF"/>
                </a:solidFill>
              </a:rPr>
              <a:t>lightweight and expedient storage with bark containers.</a:t>
            </a:r>
            <a:endParaRPr lang="en-US" dirty="0">
              <a:solidFill>
                <a:srgbClr val="FFFFFF"/>
              </a:solidFill>
            </a:endParaRPr>
          </a:p>
        </p:txBody>
      </p:sp>
      <p:sp>
        <p:nvSpPr>
          <p:cNvPr id="10" name="TextBox 9"/>
          <p:cNvSpPr txBox="1"/>
          <p:nvPr/>
        </p:nvSpPr>
        <p:spPr>
          <a:xfrm>
            <a:off x="3039403" y="100258"/>
            <a:ext cx="2881477" cy="3877985"/>
          </a:xfrm>
          <a:prstGeom prst="rect">
            <a:avLst/>
          </a:prstGeom>
          <a:noFill/>
        </p:spPr>
        <p:txBody>
          <a:bodyPr wrap="square" rtlCol="0">
            <a:spAutoFit/>
          </a:bodyPr>
          <a:lstStyle/>
          <a:p>
            <a:pPr>
              <a:spcAft>
                <a:spcPts val="1200"/>
              </a:spcAft>
            </a:pPr>
            <a:r>
              <a:rPr lang="en-US" dirty="0" smtClean="0">
                <a:solidFill>
                  <a:srgbClr val="FFFFFF"/>
                </a:solidFill>
              </a:rPr>
              <a:t>Technology enabling large-scale capture and killing of clumped prey.</a:t>
            </a:r>
          </a:p>
          <a:p>
            <a:pPr>
              <a:spcAft>
                <a:spcPts val="1200"/>
              </a:spcAft>
            </a:pPr>
            <a:r>
              <a:rPr lang="en-US" dirty="0">
                <a:solidFill>
                  <a:srgbClr val="FFFFFF"/>
                </a:solidFill>
              </a:rPr>
              <a:t>C</a:t>
            </a:r>
            <a:r>
              <a:rPr lang="en-US" dirty="0" smtClean="0">
                <a:solidFill>
                  <a:srgbClr val="FFFFFF"/>
                </a:solidFill>
              </a:rPr>
              <a:t>aribou fences to trap herds at predictable places (river crossings).</a:t>
            </a:r>
          </a:p>
          <a:p>
            <a:pPr>
              <a:spcAft>
                <a:spcPts val="1200"/>
              </a:spcAft>
            </a:pPr>
            <a:r>
              <a:rPr lang="en-US" dirty="0" smtClean="0">
                <a:solidFill>
                  <a:srgbClr val="FFFFFF"/>
                </a:solidFill>
              </a:rPr>
              <a:t>Wood or stone weirs designed to capture spawning fish.</a:t>
            </a:r>
          </a:p>
          <a:p>
            <a:pPr>
              <a:spcAft>
                <a:spcPts val="1200"/>
              </a:spcAft>
            </a:pPr>
            <a:r>
              <a:rPr lang="en-US" dirty="0" smtClean="0">
                <a:solidFill>
                  <a:srgbClr val="FFFFFF"/>
                </a:solidFill>
              </a:rPr>
              <a:t>In order to succeed needed workforce and coordination of </a:t>
            </a:r>
            <a:r>
              <a:rPr lang="en-US" dirty="0" err="1" smtClean="0">
                <a:solidFill>
                  <a:srgbClr val="FFFFFF"/>
                </a:solidFill>
              </a:rPr>
              <a:t>labour</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30077519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14</a:t>
            </a:fld>
            <a:endParaRPr lang="en-US"/>
          </a:p>
        </p:txBody>
      </p:sp>
      <p:pic>
        <p:nvPicPr>
          <p:cNvPr id="3" name="Picture 2" descr="seasons.pdf"/>
          <p:cNvPicPr>
            <a:picLocks noChangeAspect="1"/>
          </p:cNvPicPr>
          <p:nvPr/>
        </p:nvPicPr>
        <p:blipFill>
          <a:blip r:embed="rId2" cstate="email">
            <a:extLst>
              <a:ext uri="{28A0092B-C50C-407E-A947-70E740481C1C}">
                <a14:useLocalDpi xmlns:a14="http://schemas.microsoft.com/office/drawing/2010/main"/>
              </a:ext>
            </a:extLst>
          </a:blip>
          <a:srcRect l="6711" t="20230" b="14569"/>
          <a:stretch>
            <a:fillRect/>
          </a:stretch>
        </p:blipFill>
        <p:spPr bwMode="auto">
          <a:xfrm>
            <a:off x="74613" y="85725"/>
            <a:ext cx="4459287" cy="4033838"/>
          </a:xfrm>
          <a:prstGeom prst="rect">
            <a:avLst/>
          </a:prstGeom>
          <a:solidFill>
            <a:schemeClr val="bg1"/>
          </a:solidFill>
          <a:ln w="28575" cmpd="sng">
            <a:solidFill>
              <a:srgbClr val="FF0000"/>
            </a:solidFill>
          </a:ln>
        </p:spPr>
      </p:pic>
      <p:sp>
        <p:nvSpPr>
          <p:cNvPr id="5" name="TextBox 1"/>
          <p:cNvSpPr txBox="1">
            <a:spLocks noChangeArrowheads="1"/>
          </p:cNvSpPr>
          <p:nvPr/>
        </p:nvSpPr>
        <p:spPr bwMode="auto">
          <a:xfrm>
            <a:off x="4578350" y="106363"/>
            <a:ext cx="4545013"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solidFill>
                  <a:srgbClr val="FFFF00"/>
                </a:solidFill>
                <a:latin typeface="Arial" charset="0"/>
              </a:rPr>
              <a:t>Boreal Forest Seasonality.</a:t>
            </a:r>
          </a:p>
          <a:p>
            <a:pPr eaLnBrk="1" hangingPunct="1"/>
            <a:r>
              <a:rPr lang="en-US" sz="1800" dirty="0">
                <a:solidFill>
                  <a:srgbClr val="FFFFFF"/>
                </a:solidFill>
                <a:latin typeface="Arial" charset="0"/>
              </a:rPr>
              <a:t>Seasons condition food availability, and ability/means of travel.</a:t>
            </a:r>
          </a:p>
          <a:p>
            <a:pPr eaLnBrk="1" hangingPunct="1"/>
            <a:endParaRPr lang="en-US" sz="1800" dirty="0">
              <a:solidFill>
                <a:srgbClr val="FFFFFF"/>
              </a:solidFill>
              <a:latin typeface="Arial" charset="0"/>
            </a:endParaRPr>
          </a:p>
          <a:p>
            <a:pPr eaLnBrk="1" hangingPunct="1">
              <a:buFont typeface="Arial" charset="0"/>
              <a:buChar char="•"/>
            </a:pPr>
            <a:r>
              <a:rPr lang="en-US" sz="1800" dirty="0" smtClean="0">
                <a:solidFill>
                  <a:srgbClr val="FFFFFF"/>
                </a:solidFill>
                <a:latin typeface="Arial" charset="0"/>
              </a:rPr>
              <a:t> migratory </a:t>
            </a:r>
            <a:r>
              <a:rPr lang="en-US" sz="1800" dirty="0">
                <a:solidFill>
                  <a:srgbClr val="FFFFFF"/>
                </a:solidFill>
                <a:latin typeface="Arial" charset="0"/>
              </a:rPr>
              <a:t>waterfowl?</a:t>
            </a:r>
          </a:p>
          <a:p>
            <a:pPr eaLnBrk="1" hangingPunct="1">
              <a:buFont typeface="Arial" charset="0"/>
              <a:buChar char="•"/>
            </a:pPr>
            <a:r>
              <a:rPr lang="en-US" sz="1800" dirty="0" smtClean="0">
                <a:solidFill>
                  <a:srgbClr val="FFFFFF"/>
                </a:solidFill>
                <a:latin typeface="Arial" charset="0"/>
              </a:rPr>
              <a:t> fish </a:t>
            </a:r>
            <a:r>
              <a:rPr lang="en-US" sz="1800" dirty="0">
                <a:solidFill>
                  <a:srgbClr val="FFFFFF"/>
                </a:solidFill>
                <a:latin typeface="Arial" charset="0"/>
              </a:rPr>
              <a:t>spawns?</a:t>
            </a:r>
          </a:p>
          <a:p>
            <a:pPr eaLnBrk="1" hangingPunct="1">
              <a:buFont typeface="Arial" charset="0"/>
              <a:buChar char="•"/>
            </a:pPr>
            <a:r>
              <a:rPr lang="en-US" sz="1800" dirty="0" smtClean="0">
                <a:solidFill>
                  <a:srgbClr val="FFFFFF"/>
                </a:solidFill>
                <a:latin typeface="Arial" charset="0"/>
              </a:rPr>
              <a:t> plant </a:t>
            </a:r>
            <a:r>
              <a:rPr lang="en-US" sz="1800" dirty="0">
                <a:solidFill>
                  <a:srgbClr val="FFFFFF"/>
                </a:solidFill>
                <a:latin typeface="Arial" charset="0"/>
              </a:rPr>
              <a:t>foods (shoots, roots, seeds, fruit)</a:t>
            </a:r>
          </a:p>
          <a:p>
            <a:pPr eaLnBrk="1" hangingPunct="1">
              <a:buFont typeface="Arial" charset="0"/>
              <a:buChar char="•"/>
            </a:pPr>
            <a:r>
              <a:rPr lang="en-US" sz="1800" dirty="0" smtClean="0">
                <a:solidFill>
                  <a:srgbClr val="FFFFFF"/>
                </a:solidFill>
                <a:latin typeface="Arial" charset="0"/>
              </a:rPr>
              <a:t> moose </a:t>
            </a:r>
            <a:r>
              <a:rPr lang="en-US" sz="1800" dirty="0">
                <a:solidFill>
                  <a:srgbClr val="FFFFFF"/>
                </a:solidFill>
                <a:latin typeface="Arial" charset="0"/>
              </a:rPr>
              <a:t>rut</a:t>
            </a:r>
          </a:p>
          <a:p>
            <a:pPr eaLnBrk="1" hangingPunct="1">
              <a:buFont typeface="Arial" charset="0"/>
              <a:buChar char="•"/>
            </a:pPr>
            <a:r>
              <a:rPr lang="en-US" sz="1800" dirty="0" smtClean="0">
                <a:solidFill>
                  <a:srgbClr val="FFFFFF"/>
                </a:solidFill>
                <a:latin typeface="Arial" charset="0"/>
              </a:rPr>
              <a:t> caribou </a:t>
            </a:r>
            <a:r>
              <a:rPr lang="en-US" sz="1800" dirty="0">
                <a:solidFill>
                  <a:srgbClr val="FFFFFF"/>
                </a:solidFill>
                <a:latin typeface="Arial" charset="0"/>
              </a:rPr>
              <a:t>migration</a:t>
            </a:r>
          </a:p>
          <a:p>
            <a:pPr eaLnBrk="1" hangingPunct="1">
              <a:buFont typeface="Arial" charset="0"/>
              <a:buChar char="•"/>
            </a:pPr>
            <a:r>
              <a:rPr lang="en-US" sz="1800" dirty="0" smtClean="0">
                <a:solidFill>
                  <a:srgbClr val="FFFFFF"/>
                </a:solidFill>
                <a:latin typeface="Arial" charset="0"/>
              </a:rPr>
              <a:t> wild </a:t>
            </a:r>
            <a:r>
              <a:rPr lang="en-US" sz="1800" dirty="0">
                <a:solidFill>
                  <a:srgbClr val="FFFFFF"/>
                </a:solidFill>
                <a:latin typeface="Arial" charset="0"/>
              </a:rPr>
              <a:t>rice ripening</a:t>
            </a:r>
          </a:p>
          <a:p>
            <a:pPr eaLnBrk="1" hangingPunct="1"/>
            <a:endParaRPr lang="en-US" sz="1800" dirty="0">
              <a:solidFill>
                <a:srgbClr val="FFFFFF"/>
              </a:solidFill>
              <a:latin typeface="Arial" charset="0"/>
            </a:endParaRPr>
          </a:p>
          <a:p>
            <a:pPr eaLnBrk="1" hangingPunct="1"/>
            <a:r>
              <a:rPr lang="en-US" sz="1800" dirty="0">
                <a:solidFill>
                  <a:srgbClr val="FFFFFF"/>
                </a:solidFill>
                <a:latin typeface="Arial" charset="0"/>
              </a:rPr>
              <a:t>Can people move during freeze-up or break-up? How do they </a:t>
            </a:r>
            <a:r>
              <a:rPr lang="en-US" sz="1800" dirty="0">
                <a:solidFill>
                  <a:srgbClr val="FFFF00"/>
                </a:solidFill>
                <a:latin typeface="Arial" charset="0"/>
              </a:rPr>
              <a:t>find food during those brief interludes of immobility</a:t>
            </a:r>
            <a:r>
              <a:rPr lang="en-US" sz="1800" dirty="0">
                <a:solidFill>
                  <a:srgbClr val="FFFFFF"/>
                </a:solidFill>
                <a:latin typeface="Arial" charset="0"/>
              </a:rPr>
              <a:t>?</a:t>
            </a:r>
          </a:p>
        </p:txBody>
      </p:sp>
      <p:sp>
        <p:nvSpPr>
          <p:cNvPr id="6" name="TextBox 2"/>
          <p:cNvSpPr txBox="1">
            <a:spLocks noChangeArrowheads="1"/>
          </p:cNvSpPr>
          <p:nvPr/>
        </p:nvSpPr>
        <p:spPr bwMode="auto">
          <a:xfrm>
            <a:off x="212725" y="4354513"/>
            <a:ext cx="8805863"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Aft>
                <a:spcPts val="1200"/>
              </a:spcAft>
            </a:pPr>
            <a:r>
              <a:rPr lang="en-US" sz="1800" dirty="0">
                <a:solidFill>
                  <a:schemeClr val="bg1"/>
                </a:solidFill>
                <a:latin typeface="Arial" charset="0"/>
              </a:rPr>
              <a:t>Some resources are </a:t>
            </a:r>
            <a:r>
              <a:rPr lang="en-US" sz="1800" u="sng" dirty="0">
                <a:solidFill>
                  <a:schemeClr val="bg1"/>
                </a:solidFill>
                <a:latin typeface="Arial" charset="0"/>
              </a:rPr>
              <a:t>spatially concentrated </a:t>
            </a:r>
            <a:r>
              <a:rPr lang="en-US" sz="1800" dirty="0">
                <a:solidFill>
                  <a:schemeClr val="bg1"/>
                </a:solidFill>
                <a:latin typeface="Arial" charset="0"/>
              </a:rPr>
              <a:t>(clumped) at certain times. </a:t>
            </a:r>
          </a:p>
          <a:p>
            <a:pPr eaLnBrk="1" hangingPunct="1">
              <a:spcAft>
                <a:spcPts val="1200"/>
              </a:spcAft>
            </a:pPr>
            <a:r>
              <a:rPr lang="en-US" sz="1800" dirty="0">
                <a:solidFill>
                  <a:schemeClr val="bg1"/>
                </a:solidFill>
                <a:latin typeface="Arial" charset="0"/>
              </a:rPr>
              <a:t>Do people have the technology and workforce to take advantage of that plenty? (fish at rapids, narrows, falls, straits, </a:t>
            </a:r>
            <a:r>
              <a:rPr lang="en-US" sz="1800" dirty="0" err="1">
                <a:solidFill>
                  <a:schemeClr val="bg1"/>
                </a:solidFill>
                <a:latin typeface="Arial" charset="0"/>
              </a:rPr>
              <a:t>etc</a:t>
            </a:r>
            <a:r>
              <a:rPr lang="en-US" sz="1800" dirty="0">
                <a:solidFill>
                  <a:schemeClr val="bg1"/>
                </a:solidFill>
                <a:latin typeface="Arial" charset="0"/>
              </a:rPr>
              <a:t>)... using natural features, or construct weirs, nets, harpooning stages... </a:t>
            </a:r>
          </a:p>
          <a:p>
            <a:pPr eaLnBrk="1" hangingPunct="1">
              <a:spcAft>
                <a:spcPts val="1200"/>
              </a:spcAft>
            </a:pPr>
            <a:r>
              <a:rPr lang="en-US" sz="1800" dirty="0">
                <a:solidFill>
                  <a:schemeClr val="bg1"/>
                </a:solidFill>
                <a:latin typeface="Arial" charset="0"/>
              </a:rPr>
              <a:t>With the need for many workers to build facilities and process the surplus, </a:t>
            </a:r>
            <a:r>
              <a:rPr lang="en-US" sz="1800" u="sng" dirty="0">
                <a:solidFill>
                  <a:schemeClr val="bg1"/>
                </a:solidFill>
                <a:latin typeface="Arial" charset="0"/>
              </a:rPr>
              <a:t>related families might gather during that time of plenty</a:t>
            </a:r>
            <a:r>
              <a:rPr lang="en-US" sz="1800" dirty="0">
                <a:solidFill>
                  <a:schemeClr val="bg1"/>
                </a:solidFill>
                <a:latin typeface="Arial" charset="0"/>
              </a:rPr>
              <a:t> (planned annual events).</a:t>
            </a:r>
          </a:p>
        </p:txBody>
      </p:sp>
    </p:spTree>
    <p:extLst>
      <p:ext uri="{BB962C8B-B14F-4D97-AF65-F5344CB8AC3E}">
        <p14:creationId xmlns:p14="http://schemas.microsoft.com/office/powerpoint/2010/main" val="28061320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15</a:t>
            </a:fld>
            <a:endParaRPr lang="en-US"/>
          </a:p>
        </p:txBody>
      </p:sp>
      <p:pic>
        <p:nvPicPr>
          <p:cNvPr id="3" name="Picture 3" descr="Misstassini 1.jpg"/>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101600" y="96838"/>
            <a:ext cx="5311775" cy="65119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a:spLocks noChangeArrowheads="1"/>
          </p:cNvSpPr>
          <p:nvPr/>
        </p:nvSpPr>
        <p:spPr bwMode="auto">
          <a:xfrm>
            <a:off x="5529263" y="96838"/>
            <a:ext cx="3503612"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Aft>
                <a:spcPts val="1200"/>
              </a:spcAft>
            </a:pPr>
            <a:r>
              <a:rPr lang="en-US" sz="1800" dirty="0">
                <a:solidFill>
                  <a:srgbClr val="FFFF00"/>
                </a:solidFill>
                <a:latin typeface="Arial" charset="0"/>
              </a:rPr>
              <a:t>Ed </a:t>
            </a:r>
            <a:r>
              <a:rPr lang="en-US" sz="1800" dirty="0" smtClean="0">
                <a:solidFill>
                  <a:srgbClr val="FFFF00"/>
                </a:solidFill>
                <a:latin typeface="Arial" charset="0"/>
              </a:rPr>
              <a:t>Rogers</a:t>
            </a:r>
            <a:r>
              <a:rPr lang="en-US" sz="1800" dirty="0" smtClean="0">
                <a:solidFill>
                  <a:schemeClr val="bg1"/>
                </a:solidFill>
                <a:latin typeface="Arial" charset="0"/>
              </a:rPr>
              <a:t> </a:t>
            </a:r>
            <a:r>
              <a:rPr lang="en-US" sz="1800" dirty="0">
                <a:solidFill>
                  <a:schemeClr val="bg1"/>
                </a:solidFill>
                <a:latin typeface="Arial" charset="0"/>
              </a:rPr>
              <a:t>worked extensively in n. Quebec and Ontario with Cree and </a:t>
            </a:r>
            <a:r>
              <a:rPr lang="en-US" sz="1800" dirty="0" err="1">
                <a:solidFill>
                  <a:schemeClr val="bg1"/>
                </a:solidFill>
                <a:latin typeface="Arial" charset="0"/>
              </a:rPr>
              <a:t>Ojibwe</a:t>
            </a:r>
            <a:r>
              <a:rPr lang="en-US" sz="1800" dirty="0">
                <a:solidFill>
                  <a:schemeClr val="bg1"/>
                </a:solidFill>
                <a:latin typeface="Arial" charset="0"/>
              </a:rPr>
              <a:t> people.</a:t>
            </a:r>
          </a:p>
          <a:p>
            <a:pPr eaLnBrk="1" hangingPunct="1">
              <a:spcAft>
                <a:spcPts val="1200"/>
              </a:spcAft>
            </a:pPr>
            <a:r>
              <a:rPr lang="en-US" sz="1800" dirty="0">
                <a:solidFill>
                  <a:schemeClr val="bg1"/>
                </a:solidFill>
                <a:latin typeface="Arial" charset="0"/>
              </a:rPr>
              <a:t>In </a:t>
            </a:r>
            <a:r>
              <a:rPr lang="en-US" sz="1800" dirty="0">
                <a:solidFill>
                  <a:srgbClr val="FFFF00"/>
                </a:solidFill>
                <a:latin typeface="Arial" charset="0"/>
              </a:rPr>
              <a:t>early 1950s spent time in </a:t>
            </a:r>
            <a:r>
              <a:rPr lang="en-US" sz="1800" dirty="0" err="1">
                <a:solidFill>
                  <a:srgbClr val="FFFF00"/>
                </a:solidFill>
                <a:latin typeface="Arial" charset="0"/>
              </a:rPr>
              <a:t>Misstassini</a:t>
            </a:r>
            <a:r>
              <a:rPr lang="en-US" sz="1800" dirty="0">
                <a:solidFill>
                  <a:srgbClr val="FFFF00"/>
                </a:solidFill>
                <a:latin typeface="Arial" charset="0"/>
              </a:rPr>
              <a:t> L area</a:t>
            </a:r>
            <a:r>
              <a:rPr lang="en-US" sz="1800" dirty="0">
                <a:solidFill>
                  <a:schemeClr val="bg1"/>
                </a:solidFill>
                <a:latin typeface="Arial" charset="0"/>
              </a:rPr>
              <a:t>, documenting the Cree foraging/trapping lifestyle.</a:t>
            </a:r>
          </a:p>
          <a:p>
            <a:pPr eaLnBrk="1" hangingPunct="1">
              <a:spcAft>
                <a:spcPts val="1200"/>
              </a:spcAft>
            </a:pPr>
            <a:r>
              <a:rPr lang="en-US" sz="1800" dirty="0">
                <a:solidFill>
                  <a:schemeClr val="bg1"/>
                </a:solidFill>
                <a:latin typeface="Arial" charset="0"/>
              </a:rPr>
              <a:t>See Rogers (1988) for a summary article re </a:t>
            </a:r>
            <a:r>
              <a:rPr lang="en-US" sz="1800" dirty="0" smtClean="0">
                <a:solidFill>
                  <a:schemeClr val="bg1"/>
                </a:solidFill>
                <a:latin typeface="Arial" charset="0"/>
              </a:rPr>
              <a:t>his </a:t>
            </a:r>
            <a:r>
              <a:rPr lang="en-US" sz="1800" dirty="0">
                <a:solidFill>
                  <a:schemeClr val="bg1"/>
                </a:solidFill>
                <a:latin typeface="Arial" charset="0"/>
              </a:rPr>
              <a:t>research.</a:t>
            </a:r>
          </a:p>
          <a:p>
            <a:pPr eaLnBrk="1" hangingPunct="1">
              <a:spcAft>
                <a:spcPts val="1200"/>
              </a:spcAft>
            </a:pPr>
            <a:r>
              <a:rPr lang="en-US" sz="1800" dirty="0">
                <a:solidFill>
                  <a:schemeClr val="bg1"/>
                </a:solidFill>
                <a:latin typeface="Arial" charset="0"/>
              </a:rPr>
              <a:t>His work is widely used </a:t>
            </a:r>
            <a:r>
              <a:rPr lang="en-US" sz="1800" dirty="0" smtClean="0">
                <a:solidFill>
                  <a:schemeClr val="bg1"/>
                </a:solidFill>
                <a:latin typeface="Arial" charset="0"/>
              </a:rPr>
              <a:t>to build analogies re subarctic </a:t>
            </a:r>
            <a:r>
              <a:rPr lang="en-US" sz="1800" dirty="0">
                <a:solidFill>
                  <a:schemeClr val="bg1"/>
                </a:solidFill>
                <a:latin typeface="Arial" charset="0"/>
              </a:rPr>
              <a:t>foraging.</a:t>
            </a:r>
          </a:p>
          <a:p>
            <a:pPr eaLnBrk="1" hangingPunct="1">
              <a:spcAft>
                <a:spcPts val="1200"/>
              </a:spcAft>
            </a:pPr>
            <a:r>
              <a:rPr lang="en-US" sz="1800" dirty="0">
                <a:solidFill>
                  <a:schemeClr val="bg1"/>
                </a:solidFill>
                <a:latin typeface="Arial" charset="0"/>
              </a:rPr>
              <a:t>Also by archaeologists in modeling pre-contact subarctic foraging. </a:t>
            </a:r>
          </a:p>
        </p:txBody>
      </p:sp>
      <p:sp>
        <p:nvSpPr>
          <p:cNvPr id="6" name="Oval 5"/>
          <p:cNvSpPr/>
          <p:nvPr/>
        </p:nvSpPr>
        <p:spPr>
          <a:xfrm>
            <a:off x="2074863" y="4506913"/>
            <a:ext cx="106362" cy="106362"/>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2759040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16</a:t>
            </a:fld>
            <a:endParaRPr lang="en-US"/>
          </a:p>
        </p:txBody>
      </p:sp>
      <p:pic>
        <p:nvPicPr>
          <p:cNvPr id="3" name="Picture 4" descr="Misstassini 2.jpg"/>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3778250" y="41275"/>
            <a:ext cx="5311775" cy="678021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7304088" y="5805488"/>
            <a:ext cx="908050" cy="0"/>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6" name="TextBox 6"/>
          <p:cNvSpPr txBox="1">
            <a:spLocks noChangeArrowheads="1"/>
          </p:cNvSpPr>
          <p:nvPr/>
        </p:nvSpPr>
        <p:spPr bwMode="auto">
          <a:xfrm>
            <a:off x="7304088" y="5467350"/>
            <a:ext cx="1174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Arial" charset="0"/>
              </a:rPr>
              <a:t>50 miles</a:t>
            </a:r>
          </a:p>
        </p:txBody>
      </p:sp>
      <p:sp>
        <p:nvSpPr>
          <p:cNvPr id="7" name="TextBox 7"/>
          <p:cNvSpPr txBox="1">
            <a:spLocks noChangeArrowheads="1"/>
          </p:cNvSpPr>
          <p:nvPr/>
        </p:nvSpPr>
        <p:spPr bwMode="auto">
          <a:xfrm>
            <a:off x="114300" y="77788"/>
            <a:ext cx="3543300" cy="6678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Aft>
                <a:spcPts val="1200"/>
              </a:spcAft>
            </a:pPr>
            <a:r>
              <a:rPr lang="en-US" sz="1800" dirty="0">
                <a:solidFill>
                  <a:srgbClr val="FFFF00"/>
                </a:solidFill>
                <a:latin typeface="Arial" charset="0"/>
              </a:rPr>
              <a:t>Yearly </a:t>
            </a:r>
            <a:r>
              <a:rPr lang="en-US" sz="1800" dirty="0" smtClean="0">
                <a:solidFill>
                  <a:srgbClr val="FFFF00"/>
                </a:solidFill>
                <a:latin typeface="Arial" charset="0"/>
              </a:rPr>
              <a:t>cycle</a:t>
            </a:r>
            <a:r>
              <a:rPr lang="en-US" sz="1800" dirty="0" smtClean="0">
                <a:solidFill>
                  <a:srgbClr val="FFFFFF"/>
                </a:solidFill>
                <a:latin typeface="Arial" charset="0"/>
              </a:rPr>
              <a:t>: </a:t>
            </a:r>
            <a:r>
              <a:rPr lang="en-US" sz="1800" u="sng" dirty="0">
                <a:solidFill>
                  <a:srgbClr val="FFFFFF"/>
                </a:solidFill>
                <a:latin typeface="Arial" charset="0"/>
              </a:rPr>
              <a:t>winter dispersal</a:t>
            </a:r>
            <a:r>
              <a:rPr lang="en-US" sz="1800" dirty="0">
                <a:solidFill>
                  <a:srgbClr val="FFFFFF"/>
                </a:solidFill>
                <a:latin typeface="Arial" charset="0"/>
              </a:rPr>
              <a:t> of individual extended families (10 to 20 people) throughout </a:t>
            </a:r>
            <a:r>
              <a:rPr lang="en-US" sz="1800" dirty="0" smtClean="0">
                <a:solidFill>
                  <a:srgbClr val="FFFFFF"/>
                </a:solidFill>
                <a:latin typeface="Arial" charset="0"/>
              </a:rPr>
              <a:t>large </a:t>
            </a:r>
            <a:r>
              <a:rPr lang="en-US" sz="1800" dirty="0">
                <a:solidFill>
                  <a:srgbClr val="FFFFFF"/>
                </a:solidFill>
                <a:latin typeface="Arial" charset="0"/>
              </a:rPr>
              <a:t>hunting territory.</a:t>
            </a:r>
          </a:p>
          <a:p>
            <a:pPr eaLnBrk="1" hangingPunct="1">
              <a:spcAft>
                <a:spcPts val="1200"/>
              </a:spcAft>
            </a:pPr>
            <a:r>
              <a:rPr lang="en-US" sz="1800" dirty="0">
                <a:solidFill>
                  <a:srgbClr val="FFFFFF"/>
                </a:solidFill>
                <a:latin typeface="Arial"/>
                <a:cs typeface="Arial"/>
              </a:rPr>
              <a:t>With </a:t>
            </a:r>
            <a:r>
              <a:rPr lang="en-US" sz="1800" u="sng" dirty="0">
                <a:solidFill>
                  <a:srgbClr val="FFFFFF"/>
                </a:solidFill>
                <a:latin typeface="Arial"/>
                <a:cs typeface="Arial"/>
              </a:rPr>
              <a:t>warm season</a:t>
            </a:r>
            <a:r>
              <a:rPr lang="en-US" sz="1800" dirty="0">
                <a:solidFill>
                  <a:srgbClr val="FFFFFF"/>
                </a:solidFill>
                <a:latin typeface="Arial"/>
                <a:cs typeface="Arial"/>
              </a:rPr>
              <a:t> the </a:t>
            </a:r>
            <a:r>
              <a:rPr lang="en-US" sz="1800" dirty="0" smtClean="0">
                <a:solidFill>
                  <a:srgbClr val="FFFFFF"/>
                </a:solidFill>
                <a:latin typeface="Arial"/>
                <a:cs typeface="Arial"/>
              </a:rPr>
              <a:t>family </a:t>
            </a:r>
            <a:r>
              <a:rPr lang="en-US" sz="1800" dirty="0">
                <a:solidFill>
                  <a:srgbClr val="FFFFFF"/>
                </a:solidFill>
                <a:latin typeface="Arial"/>
                <a:cs typeface="Arial"/>
              </a:rPr>
              <a:t>bands gather at central aggregation places.</a:t>
            </a:r>
          </a:p>
          <a:p>
            <a:pPr eaLnBrk="1" hangingPunct="1">
              <a:spcAft>
                <a:spcPts val="1200"/>
              </a:spcAft>
            </a:pPr>
            <a:r>
              <a:rPr lang="en-US" sz="1800" dirty="0">
                <a:solidFill>
                  <a:srgbClr val="FFFFFF"/>
                </a:solidFill>
                <a:latin typeface="Arial"/>
                <a:cs typeface="Arial"/>
              </a:rPr>
              <a:t>Note </a:t>
            </a:r>
            <a:r>
              <a:rPr lang="en-US" sz="1800" dirty="0" smtClean="0">
                <a:solidFill>
                  <a:srgbClr val="FFFFFF"/>
                </a:solidFill>
                <a:latin typeface="Arial"/>
                <a:cs typeface="Arial"/>
              </a:rPr>
              <a:t>winter </a:t>
            </a:r>
            <a:r>
              <a:rPr lang="en-US" sz="1800" dirty="0">
                <a:solidFill>
                  <a:srgbClr val="FFFFFF"/>
                </a:solidFill>
                <a:latin typeface="Arial"/>
                <a:cs typeface="Arial"/>
              </a:rPr>
              <a:t>territory used by </a:t>
            </a:r>
            <a:r>
              <a:rPr lang="en-US" sz="1800" dirty="0" smtClean="0">
                <a:solidFill>
                  <a:srgbClr val="FFFFFF"/>
                </a:solidFill>
                <a:latin typeface="Arial"/>
                <a:cs typeface="Arial"/>
              </a:rPr>
              <a:t>families at one summer gathering place.</a:t>
            </a:r>
            <a:endParaRPr lang="en-US" sz="1800" dirty="0">
              <a:solidFill>
                <a:srgbClr val="FFFFFF"/>
              </a:solidFill>
              <a:latin typeface="Arial"/>
              <a:cs typeface="Arial"/>
            </a:endParaRPr>
          </a:p>
          <a:p>
            <a:pPr eaLnBrk="1" hangingPunct="1">
              <a:spcAft>
                <a:spcPts val="1200"/>
              </a:spcAft>
            </a:pPr>
            <a:r>
              <a:rPr lang="en-US" sz="1800" u="sng" dirty="0">
                <a:solidFill>
                  <a:srgbClr val="FFFFFF"/>
                </a:solidFill>
                <a:latin typeface="Arial"/>
                <a:cs typeface="Arial"/>
              </a:rPr>
              <a:t>S</a:t>
            </a:r>
            <a:r>
              <a:rPr lang="en-US" sz="1800" u="sng" dirty="0" smtClean="0">
                <a:solidFill>
                  <a:srgbClr val="FFFFFF"/>
                </a:solidFill>
                <a:latin typeface="Arial"/>
                <a:cs typeface="Arial"/>
              </a:rPr>
              <a:t>ummer </a:t>
            </a:r>
            <a:r>
              <a:rPr lang="en-US" sz="1800" u="sng" dirty="0">
                <a:solidFill>
                  <a:srgbClr val="FFFFFF"/>
                </a:solidFill>
                <a:latin typeface="Arial"/>
                <a:cs typeface="Arial"/>
              </a:rPr>
              <a:t>gathering</a:t>
            </a:r>
            <a:r>
              <a:rPr lang="en-US" sz="1800" dirty="0">
                <a:solidFill>
                  <a:srgbClr val="FFFFFF"/>
                </a:solidFill>
                <a:latin typeface="Arial"/>
                <a:cs typeface="Arial"/>
              </a:rPr>
              <a:t> supported by predictable </a:t>
            </a:r>
            <a:r>
              <a:rPr lang="en-US" sz="1800" dirty="0" smtClean="0">
                <a:solidFill>
                  <a:srgbClr val="FFFFFF"/>
                </a:solidFill>
                <a:latin typeface="Arial"/>
                <a:cs typeface="Arial"/>
              </a:rPr>
              <a:t>dense food supply </a:t>
            </a:r>
            <a:r>
              <a:rPr lang="en-US" sz="1800" dirty="0">
                <a:solidFill>
                  <a:srgbClr val="FFFFFF"/>
                </a:solidFill>
                <a:latin typeface="Arial"/>
                <a:cs typeface="Arial"/>
              </a:rPr>
              <a:t>(fish</a:t>
            </a:r>
            <a:r>
              <a:rPr lang="en-US" sz="1800" dirty="0" smtClean="0">
                <a:solidFill>
                  <a:srgbClr val="FFFFFF"/>
                </a:solidFill>
                <a:latin typeface="Arial"/>
                <a:cs typeface="Arial"/>
              </a:rPr>
              <a:t>).</a:t>
            </a:r>
          </a:p>
          <a:p>
            <a:pPr eaLnBrk="1" hangingPunct="1">
              <a:spcAft>
                <a:spcPts val="1200"/>
              </a:spcAft>
            </a:pPr>
            <a:r>
              <a:rPr lang="en-US" sz="1800" u="sng" dirty="0">
                <a:solidFill>
                  <a:srgbClr val="FFFFFF"/>
                </a:solidFill>
                <a:latin typeface="Arial"/>
                <a:cs typeface="Arial"/>
              </a:rPr>
              <a:t>W</a:t>
            </a:r>
            <a:r>
              <a:rPr lang="en-US" sz="1800" u="sng" dirty="0" smtClean="0">
                <a:solidFill>
                  <a:srgbClr val="FFFFFF"/>
                </a:solidFill>
                <a:latin typeface="Arial"/>
                <a:cs typeface="Arial"/>
              </a:rPr>
              <a:t>inter dispersal</a:t>
            </a:r>
            <a:r>
              <a:rPr lang="en-US" sz="1800" dirty="0" smtClean="0">
                <a:solidFill>
                  <a:srgbClr val="FFFFFF"/>
                </a:solidFill>
                <a:latin typeface="Arial"/>
                <a:cs typeface="Arial"/>
              </a:rPr>
              <a:t> </a:t>
            </a:r>
            <a:r>
              <a:rPr lang="en-US" sz="1800" dirty="0">
                <a:solidFill>
                  <a:srgbClr val="FFFFFF"/>
                </a:solidFill>
                <a:latin typeface="Arial"/>
                <a:cs typeface="Arial"/>
              </a:rPr>
              <a:t>to seek diffuse and mobile terrestrial game (moose, caribou, fur bearers).</a:t>
            </a:r>
          </a:p>
          <a:p>
            <a:pPr eaLnBrk="1" hangingPunct="1">
              <a:spcAft>
                <a:spcPts val="1200"/>
              </a:spcAft>
            </a:pPr>
            <a:r>
              <a:rPr lang="en-US" sz="1800" dirty="0" smtClean="0">
                <a:solidFill>
                  <a:srgbClr val="FFFFFF"/>
                </a:solidFill>
                <a:latin typeface="Arial"/>
                <a:cs typeface="Arial"/>
              </a:rPr>
              <a:t>Terrestrial </a:t>
            </a:r>
            <a:r>
              <a:rPr lang="en-US" sz="1800" dirty="0">
                <a:solidFill>
                  <a:srgbClr val="FFFFFF"/>
                </a:solidFill>
                <a:latin typeface="Arial"/>
                <a:cs typeface="Arial"/>
              </a:rPr>
              <a:t>resources are easily over-exploited so hunters need to be careful to harvest in </a:t>
            </a:r>
            <a:r>
              <a:rPr lang="ja-JP" altLang="en-US" sz="1800" dirty="0">
                <a:solidFill>
                  <a:srgbClr val="FFFFFF"/>
                </a:solidFill>
                <a:latin typeface="Arial"/>
                <a:cs typeface="Arial"/>
              </a:rPr>
              <a:t>‘</a:t>
            </a:r>
            <a:r>
              <a:rPr lang="en-US" altLang="ja-JP" sz="1800" u="sng" dirty="0">
                <a:solidFill>
                  <a:srgbClr val="FFFFFF"/>
                </a:solidFill>
                <a:latin typeface="Arial"/>
                <a:cs typeface="Arial"/>
              </a:rPr>
              <a:t>sustainable</a:t>
            </a:r>
            <a:r>
              <a:rPr lang="ja-JP" altLang="en-US" sz="1800" u="sng" dirty="0">
                <a:solidFill>
                  <a:srgbClr val="FFFFFF"/>
                </a:solidFill>
                <a:latin typeface="Arial"/>
                <a:cs typeface="Arial"/>
              </a:rPr>
              <a:t>’</a:t>
            </a:r>
            <a:r>
              <a:rPr lang="en-US" altLang="ja-JP" sz="1800" u="sng" dirty="0">
                <a:solidFill>
                  <a:srgbClr val="FFFFFF"/>
                </a:solidFill>
                <a:latin typeface="Arial"/>
                <a:cs typeface="Arial"/>
              </a:rPr>
              <a:t> fashion</a:t>
            </a:r>
            <a:r>
              <a:rPr lang="en-US" altLang="ja-JP" sz="1800" dirty="0">
                <a:solidFill>
                  <a:srgbClr val="FFFFFF"/>
                </a:solidFill>
                <a:latin typeface="Arial"/>
                <a:cs typeface="Arial"/>
              </a:rPr>
              <a:t> (let harvested land rest).</a:t>
            </a:r>
            <a:endParaRPr lang="en-US" sz="1800" dirty="0">
              <a:solidFill>
                <a:srgbClr val="FFFFFF"/>
              </a:solidFill>
              <a:latin typeface="Arial"/>
              <a:cs typeface="Arial"/>
            </a:endParaRPr>
          </a:p>
        </p:txBody>
      </p:sp>
      <p:sp>
        <p:nvSpPr>
          <p:cNvPr id="8" name="Oval 7"/>
          <p:cNvSpPr/>
          <p:nvPr/>
        </p:nvSpPr>
        <p:spPr>
          <a:xfrm>
            <a:off x="5895975" y="4840288"/>
            <a:ext cx="104775" cy="10477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Times New Roman" charset="0"/>
              <a:ea typeface="ＭＳ Ｐゴシック" charset="0"/>
              <a:cs typeface="ＭＳ Ｐゴシック" charset="0"/>
            </a:endParaRPr>
          </a:p>
        </p:txBody>
      </p:sp>
      <p:sp>
        <p:nvSpPr>
          <p:cNvPr id="9" name="TextBox 9"/>
          <p:cNvSpPr txBox="1">
            <a:spLocks noChangeArrowheads="1"/>
          </p:cNvSpPr>
          <p:nvPr/>
        </p:nvSpPr>
        <p:spPr bwMode="auto">
          <a:xfrm>
            <a:off x="3960813" y="214313"/>
            <a:ext cx="2189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latin typeface="Arial" charset="0"/>
              </a:rPr>
              <a:t>Rogers 1988</a:t>
            </a:r>
          </a:p>
        </p:txBody>
      </p:sp>
    </p:spTree>
    <p:extLst>
      <p:ext uri="{BB962C8B-B14F-4D97-AF65-F5344CB8AC3E}">
        <p14:creationId xmlns:p14="http://schemas.microsoft.com/office/powerpoint/2010/main" val="2235678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17</a:t>
            </a:fld>
            <a:endParaRPr lang="en-US"/>
          </a:p>
        </p:txBody>
      </p:sp>
      <p:pic>
        <p:nvPicPr>
          <p:cNvPr id="3" name="Picture 3" descr="Misstassini.jpg"/>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66675" y="39688"/>
            <a:ext cx="5910263" cy="669766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a:spLocks noChangeArrowheads="1"/>
          </p:cNvSpPr>
          <p:nvPr/>
        </p:nvSpPr>
        <p:spPr bwMode="auto">
          <a:xfrm>
            <a:off x="6102350" y="142875"/>
            <a:ext cx="2959100" cy="581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Aft>
                <a:spcPts val="1200"/>
              </a:spcAft>
            </a:pPr>
            <a:r>
              <a:rPr lang="en-US" sz="1800" dirty="0">
                <a:solidFill>
                  <a:srgbClr val="FFFFFF"/>
                </a:solidFill>
                <a:latin typeface="Arial" charset="0"/>
              </a:rPr>
              <a:t>Rogers </a:t>
            </a:r>
            <a:r>
              <a:rPr lang="en-US" sz="1800" dirty="0" smtClean="0">
                <a:solidFill>
                  <a:srgbClr val="FFFFFF"/>
                </a:solidFill>
                <a:latin typeface="Arial" charset="0"/>
              </a:rPr>
              <a:t>reports </a:t>
            </a:r>
            <a:r>
              <a:rPr lang="en-US" sz="1800" dirty="0">
                <a:solidFill>
                  <a:srgbClr val="FFFFFF"/>
                </a:solidFill>
                <a:latin typeface="Arial" charset="0"/>
              </a:rPr>
              <a:t>the 6 season Cree cycle, </a:t>
            </a:r>
            <a:r>
              <a:rPr lang="en-US" sz="1800" dirty="0" smtClean="0">
                <a:solidFill>
                  <a:srgbClr val="FFFFFF"/>
                </a:solidFill>
                <a:latin typeface="Arial" charset="0"/>
              </a:rPr>
              <a:t>seasonal work activities, </a:t>
            </a:r>
            <a:r>
              <a:rPr lang="en-US" sz="1800" dirty="0">
                <a:solidFill>
                  <a:srgbClr val="FFFFFF"/>
                </a:solidFill>
                <a:latin typeface="Arial" charset="0"/>
              </a:rPr>
              <a:t>and </a:t>
            </a:r>
            <a:r>
              <a:rPr lang="en-US" sz="1800" dirty="0" smtClean="0">
                <a:solidFill>
                  <a:srgbClr val="FFFFFF"/>
                </a:solidFill>
                <a:latin typeface="Arial" charset="0"/>
              </a:rPr>
              <a:t>economic shifts </a:t>
            </a:r>
            <a:r>
              <a:rPr lang="en-US" sz="1800" dirty="0">
                <a:solidFill>
                  <a:srgbClr val="FFFFFF"/>
                </a:solidFill>
                <a:latin typeface="Arial" charset="0"/>
              </a:rPr>
              <a:t>through the seasons.</a:t>
            </a:r>
          </a:p>
          <a:p>
            <a:pPr eaLnBrk="1" hangingPunct="1">
              <a:spcAft>
                <a:spcPts val="1200"/>
              </a:spcAft>
            </a:pPr>
            <a:r>
              <a:rPr lang="en-US" sz="1800" dirty="0">
                <a:solidFill>
                  <a:srgbClr val="FFFFFF"/>
                </a:solidFill>
                <a:latin typeface="Arial" charset="0"/>
              </a:rPr>
              <a:t>Note the </a:t>
            </a:r>
            <a:r>
              <a:rPr lang="en-US" sz="1800" dirty="0">
                <a:solidFill>
                  <a:srgbClr val="FFFF00"/>
                </a:solidFill>
                <a:latin typeface="Arial" charset="0"/>
              </a:rPr>
              <a:t>critical timing of Freeze-up and Break-up</a:t>
            </a:r>
            <a:r>
              <a:rPr lang="en-US" sz="1800" dirty="0">
                <a:solidFill>
                  <a:srgbClr val="FFFFFF"/>
                </a:solidFill>
                <a:latin typeface="Arial" charset="0"/>
              </a:rPr>
              <a:t>. Stores of food need to be built up at those times when mobility is minimal.</a:t>
            </a:r>
          </a:p>
          <a:p>
            <a:pPr eaLnBrk="1" hangingPunct="1">
              <a:spcAft>
                <a:spcPts val="1200"/>
              </a:spcAft>
            </a:pPr>
            <a:r>
              <a:rPr lang="en-US" sz="1800" dirty="0">
                <a:solidFill>
                  <a:srgbClr val="FFFFFF"/>
                </a:solidFill>
                <a:latin typeface="Arial" charset="0"/>
              </a:rPr>
              <a:t>Fishing is important year-round, but particularly so to support the summer gatherings (reliable fishery on large lakes or spawning runs).</a:t>
            </a:r>
          </a:p>
          <a:p>
            <a:pPr eaLnBrk="1" hangingPunct="1">
              <a:spcAft>
                <a:spcPts val="1200"/>
              </a:spcAft>
            </a:pPr>
            <a:r>
              <a:rPr lang="en-US" sz="1800" dirty="0">
                <a:solidFill>
                  <a:srgbClr val="FFFFFF"/>
                </a:solidFill>
                <a:latin typeface="Arial" charset="0"/>
              </a:rPr>
              <a:t>Also note fall and spring hunt of migratory waterfowl.</a:t>
            </a:r>
          </a:p>
        </p:txBody>
      </p:sp>
      <p:sp>
        <p:nvSpPr>
          <p:cNvPr id="6" name="TextBox 5"/>
          <p:cNvSpPr txBox="1">
            <a:spLocks noChangeArrowheads="1"/>
          </p:cNvSpPr>
          <p:nvPr/>
        </p:nvSpPr>
        <p:spPr bwMode="auto">
          <a:xfrm>
            <a:off x="4346575" y="142875"/>
            <a:ext cx="2189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latin typeface="Arial" charset="0"/>
              </a:rPr>
              <a:t>Rogers 1988</a:t>
            </a:r>
          </a:p>
        </p:txBody>
      </p:sp>
    </p:spTree>
    <p:extLst>
      <p:ext uri="{BB962C8B-B14F-4D97-AF65-F5344CB8AC3E}">
        <p14:creationId xmlns:p14="http://schemas.microsoft.com/office/powerpoint/2010/main" val="20390977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18</a:t>
            </a:fld>
            <a:endParaRPr lang="en-US"/>
          </a:p>
        </p:txBody>
      </p:sp>
      <p:sp>
        <p:nvSpPr>
          <p:cNvPr id="3" name="TextBox 2"/>
          <p:cNvSpPr txBox="1"/>
          <p:nvPr/>
        </p:nvSpPr>
        <p:spPr>
          <a:xfrm>
            <a:off x="139700" y="412695"/>
            <a:ext cx="8880475" cy="6170921"/>
          </a:xfrm>
          <a:prstGeom prst="rect">
            <a:avLst/>
          </a:prstGeom>
          <a:noFill/>
        </p:spPr>
        <p:txBody>
          <a:bodyPr>
            <a:spAutoFit/>
          </a:bodyPr>
          <a:lstStyle/>
          <a:p>
            <a:pPr marL="454025" indent="-454025">
              <a:spcAft>
                <a:spcPts val="600"/>
              </a:spcAft>
              <a:defRPr/>
            </a:pPr>
            <a:r>
              <a:rPr lang="en-US" dirty="0">
                <a:solidFill>
                  <a:srgbClr val="FFFF00"/>
                </a:solidFill>
                <a:latin typeface="Arial"/>
                <a:cs typeface="Arial"/>
              </a:rPr>
              <a:t>Fall Travel:</a:t>
            </a:r>
            <a:r>
              <a:rPr lang="en-US" dirty="0">
                <a:solidFill>
                  <a:srgbClr val="FFFFFF"/>
                </a:solidFill>
                <a:latin typeface="Arial"/>
                <a:cs typeface="Arial"/>
              </a:rPr>
              <a:t> </a:t>
            </a:r>
            <a:r>
              <a:rPr lang="en-US" dirty="0" smtClean="0">
                <a:solidFill>
                  <a:srgbClr val="FFFFFF"/>
                </a:solidFill>
                <a:latin typeface="Arial"/>
                <a:cs typeface="Arial"/>
              </a:rPr>
              <a:t>end </a:t>
            </a:r>
            <a:r>
              <a:rPr lang="en-US" dirty="0">
                <a:solidFill>
                  <a:srgbClr val="FFFFFF"/>
                </a:solidFill>
                <a:latin typeface="Arial"/>
                <a:cs typeface="Arial"/>
              </a:rPr>
              <a:t>of summer (late Aug to mid Sept), families stock supplies </a:t>
            </a:r>
            <a:r>
              <a:rPr lang="en-US" dirty="0" smtClean="0">
                <a:solidFill>
                  <a:srgbClr val="FFFFFF"/>
                </a:solidFill>
                <a:latin typeface="Arial"/>
                <a:cs typeface="Arial"/>
              </a:rPr>
              <a:t>&amp; </a:t>
            </a:r>
            <a:r>
              <a:rPr lang="en-US" dirty="0">
                <a:solidFill>
                  <a:srgbClr val="FFFFFF"/>
                </a:solidFill>
                <a:latin typeface="Arial"/>
                <a:cs typeface="Arial"/>
              </a:rPr>
              <a:t>pack for canoe travel to winter trapping grounds (up to 300 miles away). </a:t>
            </a:r>
          </a:p>
          <a:p>
            <a:pPr marL="454025" indent="-454025">
              <a:spcAft>
                <a:spcPts val="600"/>
              </a:spcAft>
              <a:defRPr/>
            </a:pPr>
            <a:r>
              <a:rPr lang="en-US" dirty="0">
                <a:solidFill>
                  <a:srgbClr val="FFFF00"/>
                </a:solidFill>
                <a:latin typeface="Arial"/>
                <a:cs typeface="Arial"/>
              </a:rPr>
              <a:t>Fall Hunt:</a:t>
            </a:r>
            <a:r>
              <a:rPr lang="en-US" dirty="0">
                <a:solidFill>
                  <a:srgbClr val="FFFFFF"/>
                </a:solidFill>
                <a:latin typeface="Arial"/>
                <a:cs typeface="Arial"/>
              </a:rPr>
              <a:t> temporary tent </a:t>
            </a:r>
            <a:r>
              <a:rPr lang="en-US" dirty="0" smtClean="0">
                <a:solidFill>
                  <a:srgbClr val="FFFFFF"/>
                </a:solidFill>
                <a:latin typeface="Arial"/>
                <a:cs typeface="Arial"/>
              </a:rPr>
              <a:t>camps, </a:t>
            </a:r>
            <a:r>
              <a:rPr lang="en-US" dirty="0">
                <a:solidFill>
                  <a:srgbClr val="FFFFFF"/>
                </a:solidFill>
                <a:latin typeface="Arial"/>
                <a:cs typeface="Arial"/>
              </a:rPr>
              <a:t>(late Sept to mid Oct), </a:t>
            </a:r>
            <a:r>
              <a:rPr lang="en-US" dirty="0" smtClean="0">
                <a:solidFill>
                  <a:srgbClr val="FFFFFF"/>
                </a:solidFill>
                <a:latin typeface="Arial"/>
                <a:cs typeface="Arial"/>
              </a:rPr>
              <a:t>intensive hunting </a:t>
            </a:r>
            <a:r>
              <a:rPr lang="en-US" dirty="0">
                <a:solidFill>
                  <a:srgbClr val="FFFFFF"/>
                </a:solidFill>
                <a:latin typeface="Arial"/>
                <a:cs typeface="Arial"/>
              </a:rPr>
              <a:t>(moose, bear caribou</a:t>
            </a:r>
            <a:r>
              <a:rPr lang="en-US" dirty="0" smtClean="0">
                <a:solidFill>
                  <a:srgbClr val="FFFFFF"/>
                </a:solidFill>
                <a:latin typeface="Arial"/>
                <a:cs typeface="Arial"/>
              </a:rPr>
              <a:t>) dried </a:t>
            </a:r>
            <a:r>
              <a:rPr lang="en-US" dirty="0">
                <a:solidFill>
                  <a:srgbClr val="FFFFFF"/>
                </a:solidFill>
                <a:latin typeface="Arial"/>
                <a:cs typeface="Arial"/>
              </a:rPr>
              <a:t>for winter use. Group </a:t>
            </a:r>
            <a:r>
              <a:rPr lang="en-US" dirty="0" smtClean="0">
                <a:solidFill>
                  <a:srgbClr val="FFFFFF"/>
                </a:solidFill>
                <a:latin typeface="Arial"/>
                <a:cs typeface="Arial"/>
              </a:rPr>
              <a:t>mobile </a:t>
            </a:r>
            <a:r>
              <a:rPr lang="en-US" dirty="0">
                <a:solidFill>
                  <a:srgbClr val="FFFFFF"/>
                </a:solidFill>
                <a:latin typeface="Arial"/>
                <a:cs typeface="Arial"/>
              </a:rPr>
              <a:t>in pursuit of game.</a:t>
            </a:r>
          </a:p>
          <a:p>
            <a:pPr marL="454025" indent="-454025">
              <a:spcAft>
                <a:spcPts val="600"/>
              </a:spcAft>
              <a:defRPr/>
            </a:pPr>
            <a:r>
              <a:rPr lang="en-US" dirty="0">
                <a:solidFill>
                  <a:srgbClr val="FFFF00"/>
                </a:solidFill>
                <a:latin typeface="Arial"/>
                <a:cs typeface="Arial"/>
              </a:rPr>
              <a:t>Winter Camp Construction</a:t>
            </a:r>
            <a:r>
              <a:rPr lang="en-US" dirty="0">
                <a:solidFill>
                  <a:srgbClr val="FFFFFF"/>
                </a:solidFill>
                <a:latin typeface="Arial"/>
                <a:cs typeface="Arial"/>
              </a:rPr>
              <a:t>: near freeze-</a:t>
            </a:r>
            <a:r>
              <a:rPr lang="en-US" dirty="0" smtClean="0">
                <a:solidFill>
                  <a:srgbClr val="FFFFFF"/>
                </a:solidFill>
                <a:latin typeface="Arial"/>
                <a:cs typeface="Arial"/>
              </a:rPr>
              <a:t>up </a:t>
            </a:r>
            <a:r>
              <a:rPr lang="en-US" dirty="0">
                <a:solidFill>
                  <a:srgbClr val="FFFFFF"/>
                </a:solidFill>
                <a:latin typeface="Arial"/>
                <a:cs typeface="Arial"/>
              </a:rPr>
              <a:t>more permanent </a:t>
            </a:r>
            <a:r>
              <a:rPr lang="en-US" dirty="0" smtClean="0">
                <a:solidFill>
                  <a:srgbClr val="FFFFFF"/>
                </a:solidFill>
                <a:latin typeface="Arial"/>
                <a:cs typeface="Arial"/>
              </a:rPr>
              <a:t>camps </a:t>
            </a:r>
            <a:r>
              <a:rPr lang="en-US" dirty="0">
                <a:solidFill>
                  <a:srgbClr val="FFFFFF"/>
                </a:solidFill>
                <a:latin typeface="Arial"/>
                <a:cs typeface="Arial"/>
              </a:rPr>
              <a:t>established- some used all winter, others are shifted in Jan. log cabin base with prospector tent top, or pole/turf roof. </a:t>
            </a:r>
          </a:p>
          <a:p>
            <a:pPr marL="454025" indent="-454025">
              <a:spcAft>
                <a:spcPts val="600"/>
              </a:spcAft>
              <a:defRPr/>
            </a:pPr>
            <a:r>
              <a:rPr lang="en-US" dirty="0">
                <a:solidFill>
                  <a:srgbClr val="FFFF00"/>
                </a:solidFill>
                <a:latin typeface="Arial"/>
                <a:cs typeface="Arial"/>
              </a:rPr>
              <a:t>Early Winter Trapping:</a:t>
            </a:r>
            <a:r>
              <a:rPr lang="en-US" dirty="0">
                <a:solidFill>
                  <a:srgbClr val="FFFFFF"/>
                </a:solidFill>
                <a:latin typeface="Arial"/>
                <a:cs typeface="Arial"/>
              </a:rPr>
              <a:t> at freeze-up, season of intensive trapping begins as soon as </a:t>
            </a:r>
            <a:r>
              <a:rPr lang="en-US" dirty="0" smtClean="0">
                <a:solidFill>
                  <a:srgbClr val="FFFFFF"/>
                </a:solidFill>
                <a:latin typeface="Arial"/>
                <a:cs typeface="Arial"/>
              </a:rPr>
              <a:t>soon as ground/lakes frozen. </a:t>
            </a:r>
            <a:r>
              <a:rPr lang="en-US" dirty="0">
                <a:solidFill>
                  <a:srgbClr val="FFFFFF"/>
                </a:solidFill>
                <a:latin typeface="Arial"/>
                <a:cs typeface="Arial"/>
              </a:rPr>
              <a:t>Men out on trap line for days at time, women run trap camp, check local snare lines and fish nets.</a:t>
            </a:r>
          </a:p>
          <a:p>
            <a:pPr marL="454025" indent="-454025">
              <a:spcAft>
                <a:spcPts val="600"/>
              </a:spcAft>
              <a:defRPr/>
            </a:pPr>
            <a:r>
              <a:rPr lang="en-US" dirty="0">
                <a:solidFill>
                  <a:srgbClr val="FFFF00"/>
                </a:solidFill>
                <a:latin typeface="Arial"/>
                <a:cs typeface="Arial"/>
              </a:rPr>
              <a:t>Late Winter Trapping</a:t>
            </a:r>
            <a:r>
              <a:rPr lang="en-US" dirty="0">
                <a:solidFill>
                  <a:srgbClr val="FFFFFF"/>
                </a:solidFill>
                <a:latin typeface="Arial"/>
                <a:cs typeface="Arial"/>
              </a:rPr>
              <a:t>: In early Jan, the hunt camp is regularly moved. food is scarce, and people have to move to a new more productive area- toughest time of year. This can continue until mid-April. groups gradually return to where canoes are cached in fall (good fishing place).</a:t>
            </a:r>
          </a:p>
          <a:p>
            <a:pPr marL="454025" indent="-454025">
              <a:spcAft>
                <a:spcPts val="600"/>
              </a:spcAft>
              <a:defRPr/>
            </a:pPr>
            <a:r>
              <a:rPr lang="en-US" dirty="0">
                <a:solidFill>
                  <a:srgbClr val="FFFF00"/>
                </a:solidFill>
                <a:latin typeface="Arial"/>
                <a:cs typeface="Arial"/>
              </a:rPr>
              <a:t>Spring Trapping:</a:t>
            </a:r>
            <a:r>
              <a:rPr lang="en-US" dirty="0">
                <a:solidFill>
                  <a:srgbClr val="FFFFFF"/>
                </a:solidFill>
                <a:latin typeface="Arial"/>
                <a:cs typeface="Arial"/>
              </a:rPr>
              <a:t> return to canoe cache, establish a longer-term camp. waterfowl and fish are taken people </a:t>
            </a:r>
            <a:r>
              <a:rPr lang="en-US" u="sng" dirty="0">
                <a:solidFill>
                  <a:srgbClr val="FFFFFF"/>
                </a:solidFill>
                <a:latin typeface="Arial"/>
                <a:cs typeface="Arial"/>
              </a:rPr>
              <a:t>await breakup</a:t>
            </a:r>
            <a:r>
              <a:rPr lang="en-US" dirty="0">
                <a:solidFill>
                  <a:srgbClr val="FFFFFF"/>
                </a:solidFill>
                <a:latin typeface="Arial"/>
                <a:cs typeface="Arial"/>
              </a:rPr>
              <a:t> and by mid May are ready to travel to summer gathering places.</a:t>
            </a:r>
          </a:p>
          <a:p>
            <a:pPr marL="454025" indent="-454025">
              <a:spcAft>
                <a:spcPts val="600"/>
              </a:spcAft>
              <a:defRPr/>
            </a:pPr>
            <a:r>
              <a:rPr lang="en-US" dirty="0">
                <a:solidFill>
                  <a:srgbClr val="FFFF00"/>
                </a:solidFill>
                <a:latin typeface="Arial"/>
                <a:cs typeface="Arial"/>
              </a:rPr>
              <a:t>Spring Travel:</a:t>
            </a:r>
            <a:r>
              <a:rPr lang="en-US" dirty="0">
                <a:solidFill>
                  <a:srgbClr val="FFFFFF"/>
                </a:solidFill>
                <a:latin typeface="Arial"/>
                <a:cs typeface="Arial"/>
              </a:rPr>
              <a:t> with breakup (late May) groups quickly move to to summer gathering.</a:t>
            </a:r>
          </a:p>
          <a:p>
            <a:pPr marL="454025" indent="-454025">
              <a:spcAft>
                <a:spcPts val="600"/>
              </a:spcAft>
              <a:defRPr/>
            </a:pPr>
            <a:r>
              <a:rPr lang="en-US" dirty="0">
                <a:solidFill>
                  <a:srgbClr val="FFFF00"/>
                </a:solidFill>
                <a:latin typeface="Arial"/>
                <a:cs typeface="Arial"/>
              </a:rPr>
              <a:t>Summer Gathering:</a:t>
            </a:r>
            <a:r>
              <a:rPr lang="en-US" dirty="0">
                <a:solidFill>
                  <a:srgbClr val="FFFFFF"/>
                </a:solidFill>
                <a:latin typeface="Arial"/>
                <a:cs typeface="Arial"/>
              </a:rPr>
              <a:t> from June to Aug is a </a:t>
            </a:r>
            <a:r>
              <a:rPr lang="en-US" u="sng" dirty="0">
                <a:solidFill>
                  <a:srgbClr val="FFFFFF"/>
                </a:solidFill>
                <a:latin typeface="Arial"/>
                <a:cs typeface="Arial"/>
              </a:rPr>
              <a:t>time of relaxation</a:t>
            </a:r>
            <a:r>
              <a:rPr lang="en-US" dirty="0">
                <a:solidFill>
                  <a:srgbClr val="FFFFFF"/>
                </a:solidFill>
                <a:latin typeface="Arial"/>
                <a:cs typeface="Arial"/>
              </a:rPr>
              <a:t>. repair equipment, plan for next year, feast and celebrations based on fisheries, </a:t>
            </a:r>
            <a:r>
              <a:rPr lang="en-US" dirty="0" smtClean="0">
                <a:solidFill>
                  <a:srgbClr val="FFFFFF"/>
                </a:solidFill>
                <a:latin typeface="Arial"/>
                <a:cs typeface="Arial"/>
              </a:rPr>
              <a:t>by </a:t>
            </a:r>
            <a:r>
              <a:rPr lang="en-US" dirty="0">
                <a:solidFill>
                  <a:srgbClr val="FFFFFF"/>
                </a:solidFill>
                <a:latin typeface="Arial"/>
                <a:cs typeface="Arial"/>
              </a:rPr>
              <a:t>fall resume the cycle.</a:t>
            </a:r>
            <a:endParaRPr lang="en-US" dirty="0">
              <a:latin typeface="Arial"/>
              <a:cs typeface="Arial"/>
            </a:endParaRPr>
          </a:p>
        </p:txBody>
      </p:sp>
      <p:sp>
        <p:nvSpPr>
          <p:cNvPr id="5" name="TextBox 4"/>
          <p:cNvSpPr txBox="1"/>
          <p:nvPr/>
        </p:nvSpPr>
        <p:spPr>
          <a:xfrm>
            <a:off x="1687513" y="0"/>
            <a:ext cx="5794375" cy="369888"/>
          </a:xfrm>
          <a:prstGeom prst="rect">
            <a:avLst/>
          </a:prstGeom>
          <a:noFill/>
        </p:spPr>
        <p:txBody>
          <a:bodyPr>
            <a:spAutoFit/>
          </a:bodyPr>
          <a:lstStyle/>
          <a:p>
            <a:pPr>
              <a:defRPr/>
            </a:pPr>
            <a:r>
              <a:rPr lang="en-US" b="1" dirty="0" err="1">
                <a:solidFill>
                  <a:srgbClr val="FFFF00"/>
                </a:solidFill>
                <a:latin typeface="Arial"/>
                <a:cs typeface="Arial"/>
              </a:rPr>
              <a:t>Misstassini</a:t>
            </a:r>
            <a:r>
              <a:rPr lang="en-US" b="1" dirty="0">
                <a:solidFill>
                  <a:srgbClr val="FFFF00"/>
                </a:solidFill>
                <a:latin typeface="Arial"/>
                <a:cs typeface="Arial"/>
              </a:rPr>
              <a:t> Annual Cycle (Rogers 1988)</a:t>
            </a:r>
          </a:p>
        </p:txBody>
      </p:sp>
    </p:spTree>
    <p:extLst>
      <p:ext uri="{BB962C8B-B14F-4D97-AF65-F5344CB8AC3E}">
        <p14:creationId xmlns:p14="http://schemas.microsoft.com/office/powerpoint/2010/main" val="36582793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19</a:t>
            </a:fld>
            <a:endParaRPr lang="en-US"/>
          </a:p>
        </p:txBody>
      </p:sp>
      <p:pic>
        <p:nvPicPr>
          <p:cNvPr id="3" name="Picture 3" descr="Mistassini 5.jpg"/>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85725" y="77788"/>
            <a:ext cx="5405438" cy="67341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a:spLocks noChangeArrowheads="1"/>
          </p:cNvSpPr>
          <p:nvPr/>
        </p:nvSpPr>
        <p:spPr bwMode="auto">
          <a:xfrm>
            <a:off x="5605463" y="103188"/>
            <a:ext cx="3427412" cy="609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Aft>
                <a:spcPts val="1200"/>
              </a:spcAft>
            </a:pPr>
            <a:r>
              <a:rPr lang="en-US" sz="1800" dirty="0">
                <a:solidFill>
                  <a:srgbClr val="FFFF00"/>
                </a:solidFill>
                <a:latin typeface="Arial" charset="0"/>
              </a:rPr>
              <a:t>Women and children occupy winter base camps</a:t>
            </a:r>
            <a:r>
              <a:rPr lang="en-US" sz="1800" dirty="0" smtClean="0">
                <a:solidFill>
                  <a:srgbClr val="FFFFFF"/>
                </a:solidFill>
                <a:latin typeface="Arial" charset="0"/>
              </a:rPr>
              <a:t>, </a:t>
            </a:r>
            <a:r>
              <a:rPr lang="en-US" sz="1800" dirty="0">
                <a:solidFill>
                  <a:srgbClr val="FFFFFF"/>
                </a:solidFill>
                <a:latin typeface="Arial" charset="0"/>
              </a:rPr>
              <a:t>run local snare lines </a:t>
            </a:r>
            <a:r>
              <a:rPr lang="en-US" sz="1800" dirty="0" smtClean="0">
                <a:solidFill>
                  <a:srgbClr val="FFFFFF"/>
                </a:solidFill>
                <a:latin typeface="Arial" charset="0"/>
              </a:rPr>
              <a:t>&amp; </a:t>
            </a:r>
            <a:r>
              <a:rPr lang="en-US" sz="1800" dirty="0">
                <a:solidFill>
                  <a:srgbClr val="FFFFFF"/>
                </a:solidFill>
                <a:latin typeface="Arial" charset="0"/>
              </a:rPr>
              <a:t>fish nets through ice, </a:t>
            </a:r>
            <a:r>
              <a:rPr lang="en-US" sz="1800" dirty="0" smtClean="0">
                <a:solidFill>
                  <a:srgbClr val="FFFFFF"/>
                </a:solidFill>
                <a:latin typeface="Arial" charset="0"/>
              </a:rPr>
              <a:t>process </a:t>
            </a:r>
            <a:r>
              <a:rPr lang="en-US" sz="1800" dirty="0">
                <a:solidFill>
                  <a:srgbClr val="FFFFFF"/>
                </a:solidFill>
                <a:latin typeface="Arial" charset="0"/>
              </a:rPr>
              <a:t>hides </a:t>
            </a:r>
            <a:r>
              <a:rPr lang="en-US" sz="1800" dirty="0" smtClean="0">
                <a:solidFill>
                  <a:srgbClr val="FFFFFF"/>
                </a:solidFill>
                <a:latin typeface="Arial" charset="0"/>
              </a:rPr>
              <a:t>&amp; manage </a:t>
            </a:r>
            <a:r>
              <a:rPr lang="en-US" sz="1800" dirty="0">
                <a:solidFill>
                  <a:srgbClr val="FFFFFF"/>
                </a:solidFill>
                <a:latin typeface="Arial" charset="0"/>
              </a:rPr>
              <a:t>the camps. </a:t>
            </a:r>
            <a:endParaRPr lang="en-US" sz="1800" dirty="0" smtClean="0">
              <a:solidFill>
                <a:srgbClr val="FFFFFF"/>
              </a:solidFill>
              <a:latin typeface="Arial" charset="0"/>
            </a:endParaRPr>
          </a:p>
          <a:p>
            <a:pPr eaLnBrk="1" hangingPunct="1">
              <a:spcAft>
                <a:spcPts val="1200"/>
              </a:spcAft>
            </a:pPr>
            <a:r>
              <a:rPr lang="en-US" sz="1800" dirty="0" smtClean="0">
                <a:solidFill>
                  <a:srgbClr val="FFFFFF"/>
                </a:solidFill>
                <a:latin typeface="Arial" charset="0"/>
              </a:rPr>
              <a:t>Men </a:t>
            </a:r>
            <a:r>
              <a:rPr lang="en-US" sz="1800" dirty="0">
                <a:solidFill>
                  <a:srgbClr val="FFFFFF"/>
                </a:solidFill>
                <a:latin typeface="Arial" charset="0"/>
              </a:rPr>
              <a:t>make long foraging trips on snowshoes checking the traps or hunting.</a:t>
            </a:r>
          </a:p>
          <a:p>
            <a:pPr eaLnBrk="1" hangingPunct="1">
              <a:spcAft>
                <a:spcPts val="1200"/>
              </a:spcAft>
            </a:pPr>
            <a:r>
              <a:rPr lang="en-US" sz="1800" dirty="0">
                <a:solidFill>
                  <a:srgbClr val="FFFFFF"/>
                </a:solidFill>
                <a:latin typeface="Arial" charset="0"/>
              </a:rPr>
              <a:t>When a lo</a:t>
            </a:r>
            <a:r>
              <a:rPr lang="en-US" sz="1800" u="sng" dirty="0">
                <a:solidFill>
                  <a:srgbClr val="FFFFFF"/>
                </a:solidFill>
                <a:latin typeface="Arial" charset="0"/>
              </a:rPr>
              <a:t>cal hinterland begins to become depleted</a:t>
            </a:r>
            <a:r>
              <a:rPr lang="en-US" sz="1800" dirty="0">
                <a:solidFill>
                  <a:srgbClr val="FFFFFF"/>
                </a:solidFill>
                <a:latin typeface="Arial" charset="0"/>
              </a:rPr>
              <a:t>, the group </a:t>
            </a:r>
            <a:r>
              <a:rPr lang="en-US" sz="1800" dirty="0" smtClean="0">
                <a:solidFill>
                  <a:srgbClr val="FFFFFF"/>
                </a:solidFill>
                <a:latin typeface="Arial" charset="0"/>
              </a:rPr>
              <a:t>moves </a:t>
            </a:r>
            <a:r>
              <a:rPr lang="en-US" sz="1800" dirty="0">
                <a:solidFill>
                  <a:srgbClr val="FFFFFF"/>
                </a:solidFill>
                <a:latin typeface="Arial" charset="0"/>
              </a:rPr>
              <a:t>to a new fresh area (move people to resources rather than haul resources back to a central base).</a:t>
            </a:r>
          </a:p>
          <a:p>
            <a:pPr eaLnBrk="1" hangingPunct="1">
              <a:spcAft>
                <a:spcPts val="1200"/>
              </a:spcAft>
            </a:pPr>
            <a:r>
              <a:rPr lang="en-US" sz="1800" dirty="0">
                <a:solidFill>
                  <a:srgbClr val="FFFFFF"/>
                </a:solidFill>
                <a:latin typeface="Arial" charset="0"/>
              </a:rPr>
              <a:t>This </a:t>
            </a:r>
            <a:r>
              <a:rPr lang="en-US" sz="1800" u="sng" dirty="0">
                <a:solidFill>
                  <a:srgbClr val="FFFFFF"/>
                </a:solidFill>
                <a:latin typeface="Arial" charset="0"/>
              </a:rPr>
              <a:t>arduous lifestyle</a:t>
            </a:r>
            <a:r>
              <a:rPr lang="en-US" sz="1800" dirty="0">
                <a:solidFill>
                  <a:srgbClr val="FFFFFF"/>
                </a:solidFill>
                <a:latin typeface="Arial" charset="0"/>
              </a:rPr>
              <a:t> requires a combination of skills: technical, physical strength &amp; endurance, information management and decision-making, and supernatural support... </a:t>
            </a:r>
          </a:p>
        </p:txBody>
      </p:sp>
    </p:spTree>
    <p:extLst>
      <p:ext uri="{BB962C8B-B14F-4D97-AF65-F5344CB8AC3E}">
        <p14:creationId xmlns:p14="http://schemas.microsoft.com/office/powerpoint/2010/main" val="32227111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2</a:t>
            </a:fld>
            <a:endParaRPr lang="en-US"/>
          </a:p>
        </p:txBody>
      </p:sp>
      <p:sp>
        <p:nvSpPr>
          <p:cNvPr id="3" name="Text Box 2"/>
          <p:cNvSpPr txBox="1">
            <a:spLocks noChangeArrowheads="1"/>
          </p:cNvSpPr>
          <p:nvPr/>
        </p:nvSpPr>
        <p:spPr bwMode="auto">
          <a:xfrm>
            <a:off x="76200" y="76200"/>
            <a:ext cx="8915400" cy="457200"/>
          </a:xfrm>
          <a:prstGeom prst="rect">
            <a:avLst/>
          </a:prstGeom>
          <a:noFill/>
          <a:ln>
            <a:noFill/>
          </a:ln>
          <a:effectLs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dirty="0" smtClean="0">
                <a:solidFill>
                  <a:srgbClr val="FFFF00"/>
                </a:solidFill>
                <a:effectLst>
                  <a:outerShdw blurRad="38100" dist="38100" dir="2700000" algn="tl">
                    <a:srgbClr val="000000"/>
                  </a:outerShdw>
                </a:effectLst>
                <a:latin typeface="Arial" charset="0"/>
              </a:rPr>
              <a:t>Some enduring misconceptions about Subarctic &amp; its people.</a:t>
            </a:r>
            <a:endParaRPr lang="en-US" sz="1800" dirty="0" smtClean="0">
              <a:latin typeface="Arial" charset="0"/>
            </a:endParaRPr>
          </a:p>
        </p:txBody>
      </p:sp>
      <p:sp>
        <p:nvSpPr>
          <p:cNvPr id="5" name="Text Box 3"/>
          <p:cNvSpPr txBox="1">
            <a:spLocks noChangeArrowheads="1"/>
          </p:cNvSpPr>
          <p:nvPr/>
        </p:nvSpPr>
        <p:spPr bwMode="auto">
          <a:xfrm>
            <a:off x="153988" y="568325"/>
            <a:ext cx="8837612" cy="5555367"/>
          </a:xfrm>
          <a:prstGeom prst="rect">
            <a:avLst/>
          </a:prstGeom>
          <a:noFill/>
          <a:ln>
            <a:noFill/>
          </a:ln>
          <a:effectLst/>
          <a:extLst/>
        </p:spPr>
        <p:txBody>
          <a:bodyPr>
            <a:spAutoFit/>
          </a:bodyPr>
          <a:lstStyle>
            <a:lvl1pPr marL="114300" indent="-1143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 typeface="Times" charset="0"/>
              <a:buChar char="•"/>
              <a:defRPr/>
            </a:pPr>
            <a:r>
              <a:rPr lang="en-US" sz="1800" dirty="0" smtClean="0">
                <a:solidFill>
                  <a:schemeClr val="bg1"/>
                </a:solidFill>
                <a:latin typeface="Arial" charset="0"/>
              </a:rPr>
              <a:t>Unending </a:t>
            </a:r>
            <a:r>
              <a:rPr lang="ja-JP" altLang="en-US" sz="1800" dirty="0" smtClean="0">
                <a:solidFill>
                  <a:schemeClr val="bg1"/>
                </a:solidFill>
                <a:latin typeface="Arial" charset="0"/>
              </a:rPr>
              <a:t>‘</a:t>
            </a:r>
            <a:r>
              <a:rPr lang="en-US" altLang="ja-JP" sz="1800" dirty="0" smtClean="0">
                <a:solidFill>
                  <a:schemeClr val="bg1"/>
                </a:solidFill>
                <a:latin typeface="Arial" charset="0"/>
              </a:rPr>
              <a:t>sameness</a:t>
            </a:r>
            <a:r>
              <a:rPr lang="ja-JP" altLang="en-US" sz="1800" dirty="0" smtClean="0">
                <a:solidFill>
                  <a:schemeClr val="bg1"/>
                </a:solidFill>
                <a:latin typeface="Arial" charset="0"/>
              </a:rPr>
              <a:t>’</a:t>
            </a:r>
            <a:r>
              <a:rPr lang="en-US" altLang="ja-JP" sz="1800" dirty="0" smtClean="0">
                <a:solidFill>
                  <a:schemeClr val="bg1"/>
                </a:solidFill>
                <a:latin typeface="Arial" charset="0"/>
              </a:rPr>
              <a:t>of the landscape (rocks, trees and muskeg)</a:t>
            </a:r>
          </a:p>
          <a:p>
            <a:pPr eaLnBrk="1" hangingPunct="1">
              <a:spcBef>
                <a:spcPct val="50000"/>
              </a:spcBef>
              <a:buFont typeface="Times" charset="0"/>
              <a:buChar char="•"/>
              <a:defRPr/>
            </a:pPr>
            <a:r>
              <a:rPr lang="en-US" sz="1800" dirty="0" smtClean="0">
                <a:solidFill>
                  <a:schemeClr val="bg1"/>
                </a:solidFill>
                <a:latin typeface="Arial" charset="0"/>
              </a:rPr>
              <a:t>Harsh, austere and constraining ecology </a:t>
            </a:r>
            <a:r>
              <a:rPr lang="en-US" sz="1600" dirty="0" smtClean="0">
                <a:solidFill>
                  <a:schemeClr val="bg1"/>
                </a:solidFill>
                <a:latin typeface="Arial" charset="0"/>
              </a:rPr>
              <a:t>(limited &amp; diffuse food, risk starvation) (see Wright 1981)</a:t>
            </a:r>
          </a:p>
          <a:p>
            <a:pPr eaLnBrk="1" hangingPunct="1">
              <a:spcBef>
                <a:spcPct val="50000"/>
              </a:spcBef>
              <a:buFont typeface="Times" charset="0"/>
              <a:buChar char="•"/>
              <a:defRPr/>
            </a:pPr>
            <a:r>
              <a:rPr lang="en-US" sz="1800" dirty="0" smtClean="0">
                <a:solidFill>
                  <a:schemeClr val="bg1"/>
                </a:solidFill>
                <a:latin typeface="Arial" charset="0"/>
              </a:rPr>
              <a:t>Huge forbidding landscape: difficult access and transportation, challenging convoluted water transportation routes, dense/impenetrable forest.</a:t>
            </a:r>
          </a:p>
          <a:p>
            <a:pPr eaLnBrk="1" hangingPunct="1">
              <a:spcBef>
                <a:spcPct val="50000"/>
              </a:spcBef>
              <a:buFont typeface="Times" charset="0"/>
              <a:buChar char="•"/>
              <a:defRPr/>
            </a:pPr>
            <a:r>
              <a:rPr lang="en-US" sz="1800" dirty="0" smtClean="0">
                <a:solidFill>
                  <a:schemeClr val="bg1"/>
                </a:solidFill>
                <a:latin typeface="Arial" charset="0"/>
              </a:rPr>
              <a:t>Long cold winter and short warm summer (with a billion biting insects).</a:t>
            </a:r>
          </a:p>
          <a:p>
            <a:pPr eaLnBrk="1" hangingPunct="1">
              <a:spcBef>
                <a:spcPct val="50000"/>
              </a:spcBef>
              <a:defRPr/>
            </a:pPr>
            <a:endParaRPr lang="en-US" sz="1400" dirty="0" smtClean="0">
              <a:solidFill>
                <a:schemeClr val="bg1"/>
              </a:solidFill>
              <a:latin typeface="Arial" charset="0"/>
            </a:endParaRPr>
          </a:p>
          <a:p>
            <a:pPr eaLnBrk="1" hangingPunct="1">
              <a:spcBef>
                <a:spcPct val="50000"/>
              </a:spcBef>
              <a:defRPr/>
            </a:pPr>
            <a:r>
              <a:rPr lang="en-US" sz="2000" dirty="0" smtClean="0">
                <a:solidFill>
                  <a:srgbClr val="FFFF00"/>
                </a:solidFill>
                <a:effectLst>
                  <a:outerShdw blurRad="38100" dist="38100" dir="2700000" algn="tl">
                    <a:srgbClr val="000000"/>
                  </a:outerShdw>
                </a:effectLst>
                <a:latin typeface="Arial" charset="0"/>
              </a:rPr>
              <a:t>Ecological conditions </a:t>
            </a:r>
            <a:r>
              <a:rPr lang="ja-JP" altLang="en-US" sz="2000" dirty="0" smtClean="0">
                <a:solidFill>
                  <a:srgbClr val="FFFF00"/>
                </a:solidFill>
                <a:effectLst>
                  <a:outerShdw blurRad="38100" dist="38100" dir="2700000" algn="tl">
                    <a:srgbClr val="000000"/>
                  </a:outerShdw>
                </a:effectLst>
                <a:latin typeface="Arial" charset="0"/>
              </a:rPr>
              <a:t>‘</a:t>
            </a:r>
            <a:r>
              <a:rPr lang="en-US" altLang="ja-JP" sz="2000" dirty="0" smtClean="0">
                <a:solidFill>
                  <a:srgbClr val="FFFF00"/>
                </a:solidFill>
                <a:effectLst>
                  <a:outerShdw blurRad="38100" dist="38100" dir="2700000" algn="tl">
                    <a:srgbClr val="000000"/>
                  </a:outerShdw>
                </a:effectLst>
                <a:latin typeface="Arial" charset="0"/>
              </a:rPr>
              <a:t>affect</a:t>
            </a:r>
            <a:r>
              <a:rPr lang="ja-JP" altLang="en-US" sz="2000" dirty="0" smtClean="0">
                <a:solidFill>
                  <a:srgbClr val="FFFF00"/>
                </a:solidFill>
                <a:effectLst>
                  <a:outerShdw blurRad="38100" dist="38100" dir="2700000" algn="tl">
                    <a:srgbClr val="000000"/>
                  </a:outerShdw>
                </a:effectLst>
                <a:latin typeface="Arial" charset="0"/>
              </a:rPr>
              <a:t>’</a:t>
            </a:r>
            <a:r>
              <a:rPr lang="en-US" altLang="ja-JP" sz="2000" dirty="0" smtClean="0">
                <a:solidFill>
                  <a:srgbClr val="FFFF00"/>
                </a:solidFill>
                <a:effectLst>
                  <a:outerShdw blurRad="38100" dist="38100" dir="2700000" algn="tl">
                    <a:srgbClr val="000000"/>
                  </a:outerShdw>
                </a:effectLst>
                <a:latin typeface="Arial" charset="0"/>
              </a:rPr>
              <a:t> the nature of human culture.</a:t>
            </a:r>
            <a:endParaRPr lang="en-US" altLang="ja-JP" sz="1800" dirty="0" smtClean="0">
              <a:solidFill>
                <a:schemeClr val="bg1"/>
              </a:solidFill>
              <a:latin typeface="Arial" charset="0"/>
            </a:endParaRPr>
          </a:p>
          <a:p>
            <a:pPr eaLnBrk="1" hangingPunct="1">
              <a:spcBef>
                <a:spcPct val="50000"/>
              </a:spcBef>
              <a:buFont typeface="Times" charset="0"/>
              <a:buChar char="•"/>
              <a:defRPr/>
            </a:pPr>
            <a:r>
              <a:rPr lang="en-US" sz="1800" dirty="0" smtClean="0">
                <a:solidFill>
                  <a:schemeClr val="bg1"/>
                </a:solidFill>
                <a:latin typeface="Arial" charset="0"/>
              </a:rPr>
              <a:t>Small, scattered groups </a:t>
            </a:r>
            <a:r>
              <a:rPr lang="en-US" sz="1800" u="sng" dirty="0" smtClean="0">
                <a:solidFill>
                  <a:schemeClr val="bg1"/>
                </a:solidFill>
                <a:latin typeface="Arial" charset="0"/>
              </a:rPr>
              <a:t>preoccupied with basic survival</a:t>
            </a:r>
            <a:r>
              <a:rPr lang="en-US" sz="1800" dirty="0" smtClean="0">
                <a:solidFill>
                  <a:schemeClr val="bg1"/>
                </a:solidFill>
                <a:latin typeface="Arial" charset="0"/>
              </a:rPr>
              <a:t> in harsh environment.</a:t>
            </a:r>
          </a:p>
          <a:p>
            <a:pPr eaLnBrk="1" hangingPunct="1">
              <a:spcBef>
                <a:spcPct val="50000"/>
              </a:spcBef>
              <a:buFont typeface="Times" charset="0"/>
              <a:buChar char="•"/>
              <a:defRPr/>
            </a:pPr>
            <a:r>
              <a:rPr lang="en-US" sz="1800" dirty="0" smtClean="0">
                <a:solidFill>
                  <a:schemeClr val="bg1"/>
                </a:solidFill>
                <a:latin typeface="Arial" charset="0"/>
              </a:rPr>
              <a:t>Populations </a:t>
            </a:r>
            <a:r>
              <a:rPr lang="en-US" sz="1800" u="sng" dirty="0" smtClean="0">
                <a:solidFill>
                  <a:schemeClr val="bg1"/>
                </a:solidFill>
                <a:latin typeface="Arial" charset="0"/>
              </a:rPr>
              <a:t>isolated (and insulated)</a:t>
            </a:r>
            <a:r>
              <a:rPr lang="en-US" sz="1800" dirty="0" smtClean="0">
                <a:solidFill>
                  <a:schemeClr val="bg1"/>
                </a:solidFill>
                <a:latin typeface="Arial" charset="0"/>
              </a:rPr>
              <a:t> from outside cultural innovations (from south).</a:t>
            </a:r>
          </a:p>
          <a:p>
            <a:pPr eaLnBrk="1" hangingPunct="1">
              <a:spcBef>
                <a:spcPct val="50000"/>
              </a:spcBef>
              <a:buFont typeface="Times" charset="0"/>
              <a:buChar char="•"/>
              <a:defRPr/>
            </a:pPr>
            <a:r>
              <a:rPr lang="en-US" sz="1800" dirty="0" smtClean="0">
                <a:solidFill>
                  <a:schemeClr val="bg1"/>
                </a:solidFill>
                <a:latin typeface="Arial" charset="0"/>
              </a:rPr>
              <a:t>Very </a:t>
            </a:r>
            <a:r>
              <a:rPr lang="en-US" sz="1800" u="sng" dirty="0" smtClean="0">
                <a:solidFill>
                  <a:schemeClr val="bg1"/>
                </a:solidFill>
                <a:latin typeface="Arial" charset="0"/>
              </a:rPr>
              <a:t>conservative &amp; unchanging</a:t>
            </a:r>
            <a:r>
              <a:rPr lang="en-US" sz="1800" dirty="0" smtClean="0">
                <a:solidFill>
                  <a:schemeClr val="bg1"/>
                </a:solidFill>
                <a:latin typeface="Arial" charset="0"/>
              </a:rPr>
              <a:t> economy, technology &amp; social system. Emphasis on culture continuity through time and across space.</a:t>
            </a:r>
          </a:p>
          <a:p>
            <a:pPr eaLnBrk="1" hangingPunct="1">
              <a:spcBef>
                <a:spcPct val="50000"/>
              </a:spcBef>
              <a:buFont typeface="Times" charset="0"/>
              <a:buChar char="•"/>
              <a:defRPr/>
            </a:pPr>
            <a:r>
              <a:rPr lang="en-US" sz="1800" dirty="0" smtClean="0">
                <a:solidFill>
                  <a:schemeClr val="bg1"/>
                </a:solidFill>
                <a:latin typeface="Arial" charset="0"/>
              </a:rPr>
              <a:t>Constant risk of starvation and hardship.</a:t>
            </a:r>
          </a:p>
          <a:p>
            <a:pPr eaLnBrk="1" hangingPunct="1">
              <a:spcBef>
                <a:spcPct val="50000"/>
              </a:spcBef>
              <a:buFont typeface="Times" charset="0"/>
              <a:buChar char="•"/>
              <a:defRPr/>
            </a:pPr>
            <a:r>
              <a:rPr lang="en-US" sz="1800" dirty="0" smtClean="0">
                <a:solidFill>
                  <a:schemeClr val="bg1"/>
                </a:solidFill>
                <a:latin typeface="Arial" charset="0"/>
              </a:rPr>
              <a:t>A comparatively simple </a:t>
            </a:r>
            <a:r>
              <a:rPr lang="ja-JP" altLang="en-US" sz="1800" dirty="0" smtClean="0">
                <a:solidFill>
                  <a:schemeClr val="bg1"/>
                </a:solidFill>
                <a:latin typeface="Arial" charset="0"/>
              </a:rPr>
              <a:t>‘</a:t>
            </a:r>
            <a:r>
              <a:rPr lang="en-US" altLang="ja-JP" sz="1800" dirty="0" smtClean="0">
                <a:solidFill>
                  <a:schemeClr val="bg1"/>
                </a:solidFill>
                <a:latin typeface="Arial" charset="0"/>
              </a:rPr>
              <a:t>culture history</a:t>
            </a:r>
            <a:r>
              <a:rPr lang="en-CA" altLang="ja-JP" sz="1800" dirty="0" smtClean="0">
                <a:solidFill>
                  <a:schemeClr val="bg1"/>
                </a:solidFill>
                <a:latin typeface="Arial" charset="0"/>
              </a:rPr>
              <a:t>’</a:t>
            </a:r>
            <a:r>
              <a:rPr lang="en-US" altLang="ja-JP" sz="1800" dirty="0" smtClean="0">
                <a:solidFill>
                  <a:schemeClr val="bg1"/>
                </a:solidFill>
                <a:latin typeface="Arial" charset="0"/>
              </a:rPr>
              <a:t>, with not much more to learn (the </a:t>
            </a:r>
            <a:r>
              <a:rPr lang="ja-JP" altLang="en-US" sz="1800" dirty="0" smtClean="0">
                <a:solidFill>
                  <a:schemeClr val="bg1"/>
                </a:solidFill>
                <a:latin typeface="Arial" charset="0"/>
              </a:rPr>
              <a:t>‘</a:t>
            </a:r>
            <a:r>
              <a:rPr lang="en-US" altLang="ja-JP" sz="1800" dirty="0" smtClean="0">
                <a:solidFill>
                  <a:schemeClr val="bg1"/>
                </a:solidFill>
                <a:latin typeface="Arial" charset="0"/>
              </a:rPr>
              <a:t>poor cousins</a:t>
            </a:r>
            <a:r>
              <a:rPr lang="ja-JP" altLang="en-US" sz="1800" dirty="0" smtClean="0">
                <a:solidFill>
                  <a:schemeClr val="bg1"/>
                </a:solidFill>
                <a:latin typeface="Arial" charset="0"/>
              </a:rPr>
              <a:t>’</a:t>
            </a:r>
            <a:r>
              <a:rPr lang="en-US" altLang="ja-JP" sz="1800" dirty="0" smtClean="0">
                <a:solidFill>
                  <a:schemeClr val="bg1"/>
                </a:solidFill>
                <a:latin typeface="Arial" charset="0"/>
              </a:rPr>
              <a:t> of N. American Archaeology).</a:t>
            </a:r>
            <a:endParaRPr lang="en-US" sz="1800" dirty="0" smtClean="0">
              <a:solidFill>
                <a:schemeClr val="bg1"/>
              </a:solidFill>
              <a:latin typeface="Arial" charset="0"/>
            </a:endParaRPr>
          </a:p>
        </p:txBody>
      </p:sp>
    </p:spTree>
    <p:extLst>
      <p:ext uri="{BB962C8B-B14F-4D97-AF65-F5344CB8AC3E}">
        <p14:creationId xmlns:p14="http://schemas.microsoft.com/office/powerpoint/2010/main" val="25816771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20</a:t>
            </a:fld>
            <a:endParaRPr lang="en-US"/>
          </a:p>
        </p:txBody>
      </p:sp>
      <p:pic>
        <p:nvPicPr>
          <p:cNvPr id="3" name="Picture 3" descr="Misstassini 3.jpg"/>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60325" y="74613"/>
            <a:ext cx="5613400" cy="636111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a:spLocks noChangeArrowheads="1"/>
          </p:cNvSpPr>
          <p:nvPr/>
        </p:nvSpPr>
        <p:spPr bwMode="auto">
          <a:xfrm>
            <a:off x="5754460" y="64730"/>
            <a:ext cx="3363712" cy="6678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Aft>
                <a:spcPts val="1200"/>
              </a:spcAft>
            </a:pPr>
            <a:r>
              <a:rPr lang="en-US" sz="1800" dirty="0">
                <a:solidFill>
                  <a:srgbClr val="FFFF00"/>
                </a:solidFill>
                <a:latin typeface="Arial" charset="0"/>
              </a:rPr>
              <a:t>Harvest requirements of </a:t>
            </a:r>
            <a:r>
              <a:rPr lang="en-US" sz="1800" dirty="0" smtClean="0">
                <a:solidFill>
                  <a:srgbClr val="FFFF00"/>
                </a:solidFill>
                <a:latin typeface="Arial" charset="0"/>
              </a:rPr>
              <a:t>1 </a:t>
            </a:r>
            <a:r>
              <a:rPr lang="en-US" sz="1800" dirty="0">
                <a:solidFill>
                  <a:srgbClr val="FFFF00"/>
                </a:solidFill>
                <a:latin typeface="Arial" charset="0"/>
              </a:rPr>
              <a:t>hunting group in </a:t>
            </a:r>
            <a:r>
              <a:rPr lang="en-US" sz="1800" dirty="0" smtClean="0">
                <a:solidFill>
                  <a:srgbClr val="FFFF00"/>
                </a:solidFill>
                <a:latin typeface="Arial" charset="0"/>
              </a:rPr>
              <a:t>winter </a:t>
            </a:r>
            <a:r>
              <a:rPr lang="en-US" sz="1800" dirty="0">
                <a:solidFill>
                  <a:srgbClr val="FFFF00"/>
                </a:solidFill>
                <a:latin typeface="Arial" charset="0"/>
              </a:rPr>
              <a:t>1953-54.</a:t>
            </a:r>
            <a:r>
              <a:rPr lang="en-US" sz="1800" dirty="0">
                <a:solidFill>
                  <a:srgbClr val="FFFFFF"/>
                </a:solidFill>
                <a:latin typeface="Arial" charset="0"/>
              </a:rPr>
              <a:t> </a:t>
            </a:r>
          </a:p>
          <a:p>
            <a:pPr eaLnBrk="1" hangingPunct="1">
              <a:spcAft>
                <a:spcPts val="1200"/>
              </a:spcAft>
            </a:pPr>
            <a:r>
              <a:rPr lang="en-US" sz="1800" dirty="0" smtClean="0">
                <a:solidFill>
                  <a:srgbClr val="FFFFFF"/>
                </a:solidFill>
                <a:latin typeface="Arial" charset="0"/>
              </a:rPr>
              <a:t>Likely </a:t>
            </a:r>
            <a:r>
              <a:rPr lang="en-US" sz="1800" dirty="0">
                <a:solidFill>
                  <a:srgbClr val="FFFFFF"/>
                </a:solidFill>
                <a:latin typeface="Arial" charset="0"/>
              </a:rPr>
              <a:t>10 to 15 people (adults and children).</a:t>
            </a:r>
          </a:p>
          <a:p>
            <a:pPr eaLnBrk="1" hangingPunct="1">
              <a:spcAft>
                <a:spcPts val="1200"/>
              </a:spcAft>
            </a:pPr>
            <a:r>
              <a:rPr lang="en-US" sz="1800" dirty="0">
                <a:solidFill>
                  <a:srgbClr val="FFFFFF"/>
                </a:solidFill>
                <a:latin typeface="Arial" charset="0"/>
              </a:rPr>
              <a:t>S</a:t>
            </a:r>
            <a:r>
              <a:rPr lang="en-US" sz="1800" dirty="0" smtClean="0">
                <a:solidFill>
                  <a:srgbClr val="FFFFFF"/>
                </a:solidFill>
                <a:latin typeface="Arial" charset="0"/>
              </a:rPr>
              <a:t>eems </a:t>
            </a:r>
            <a:r>
              <a:rPr lang="en-US" sz="1800" dirty="0">
                <a:solidFill>
                  <a:srgbClr val="FFFFFF"/>
                </a:solidFill>
                <a:latin typeface="Arial" charset="0"/>
              </a:rPr>
              <a:t>like a lot of food, but </a:t>
            </a:r>
            <a:r>
              <a:rPr lang="en-US" sz="1800" dirty="0" smtClean="0">
                <a:solidFill>
                  <a:srgbClr val="FFFFFF"/>
                </a:solidFill>
                <a:latin typeface="Arial" charset="0"/>
              </a:rPr>
              <a:t>represents </a:t>
            </a:r>
            <a:r>
              <a:rPr lang="en-US" sz="1800" dirty="0">
                <a:solidFill>
                  <a:srgbClr val="FFFFFF"/>
                </a:solidFill>
                <a:latin typeface="Arial" charset="0"/>
              </a:rPr>
              <a:t>food intake for 6 to 8 months in cold climate with much hard </a:t>
            </a:r>
            <a:r>
              <a:rPr lang="en-US" sz="1800" dirty="0" err="1" smtClean="0">
                <a:solidFill>
                  <a:srgbClr val="FFFFFF"/>
                </a:solidFill>
                <a:latin typeface="Arial" charset="0"/>
              </a:rPr>
              <a:t>labour</a:t>
            </a:r>
            <a:r>
              <a:rPr lang="en-US" sz="1800" dirty="0" smtClean="0">
                <a:solidFill>
                  <a:srgbClr val="FFFFFF"/>
                </a:solidFill>
                <a:latin typeface="Arial" charset="0"/>
              </a:rPr>
              <a:t>.</a:t>
            </a:r>
            <a:endParaRPr lang="en-US" sz="1800" dirty="0">
              <a:solidFill>
                <a:srgbClr val="FFFFFF"/>
              </a:solidFill>
              <a:latin typeface="Arial" charset="0"/>
            </a:endParaRPr>
          </a:p>
          <a:p>
            <a:pPr eaLnBrk="1" hangingPunct="1">
              <a:spcAft>
                <a:spcPts val="1200"/>
              </a:spcAft>
            </a:pPr>
            <a:r>
              <a:rPr lang="en-US" sz="1800" dirty="0">
                <a:solidFill>
                  <a:srgbClr val="FFFFFF"/>
                </a:solidFill>
                <a:latin typeface="Arial" charset="0"/>
              </a:rPr>
              <a:t>M</a:t>
            </a:r>
            <a:r>
              <a:rPr lang="en-US" sz="1800" dirty="0" smtClean="0">
                <a:solidFill>
                  <a:srgbClr val="FFFFFF"/>
                </a:solidFill>
                <a:latin typeface="Arial" charset="0"/>
              </a:rPr>
              <a:t>ammals </a:t>
            </a:r>
            <a:r>
              <a:rPr lang="en-US" sz="1800" dirty="0">
                <a:solidFill>
                  <a:srgbClr val="FFFFFF"/>
                </a:solidFill>
                <a:latin typeface="Arial" charset="0"/>
              </a:rPr>
              <a:t>contribute </a:t>
            </a:r>
            <a:r>
              <a:rPr lang="en-US" sz="1800" dirty="0" smtClean="0">
                <a:solidFill>
                  <a:srgbClr val="FFFFFF"/>
                </a:solidFill>
                <a:latin typeface="Arial" charset="0"/>
              </a:rPr>
              <a:t>meat</a:t>
            </a:r>
            <a:r>
              <a:rPr lang="en-US" sz="1800" dirty="0">
                <a:solidFill>
                  <a:srgbClr val="FFFFFF"/>
                </a:solidFill>
                <a:latin typeface="Arial" charset="0"/>
              </a:rPr>
              <a:t>, fat, and hides/furs. F</a:t>
            </a:r>
            <a:r>
              <a:rPr lang="en-US" sz="1800" dirty="0" smtClean="0">
                <a:solidFill>
                  <a:srgbClr val="FFFFFF"/>
                </a:solidFill>
                <a:latin typeface="Arial" charset="0"/>
              </a:rPr>
              <a:t>urs </a:t>
            </a:r>
            <a:r>
              <a:rPr lang="en-US" sz="1800" dirty="0">
                <a:solidFill>
                  <a:srgbClr val="FFFFFF"/>
                </a:solidFill>
                <a:latin typeface="Arial" charset="0"/>
              </a:rPr>
              <a:t>provide cash </a:t>
            </a:r>
            <a:r>
              <a:rPr lang="en-US" sz="1800" dirty="0" smtClean="0">
                <a:solidFill>
                  <a:srgbClr val="FFFFFF"/>
                </a:solidFill>
                <a:latin typeface="Arial" charset="0"/>
              </a:rPr>
              <a:t>to </a:t>
            </a:r>
            <a:r>
              <a:rPr lang="en-US" sz="1800" dirty="0">
                <a:solidFill>
                  <a:srgbClr val="FFFFFF"/>
                </a:solidFill>
                <a:latin typeface="Arial" charset="0"/>
              </a:rPr>
              <a:t>buy supplies (tea, flour, salt, sugar, ammo, snare wire, clothing, textiles, utensils, </a:t>
            </a:r>
            <a:r>
              <a:rPr lang="en-US" sz="1800" dirty="0" err="1">
                <a:solidFill>
                  <a:srgbClr val="FFFFFF"/>
                </a:solidFill>
                <a:latin typeface="Arial" charset="0"/>
              </a:rPr>
              <a:t>etc</a:t>
            </a:r>
            <a:r>
              <a:rPr lang="en-US" sz="1800" dirty="0">
                <a:solidFill>
                  <a:srgbClr val="FFFFFF"/>
                </a:solidFill>
                <a:latin typeface="Arial" charset="0"/>
              </a:rPr>
              <a:t>).</a:t>
            </a:r>
          </a:p>
          <a:p>
            <a:pPr eaLnBrk="1" hangingPunct="1">
              <a:spcAft>
                <a:spcPts val="1200"/>
              </a:spcAft>
            </a:pPr>
            <a:r>
              <a:rPr lang="en-US" sz="1800" dirty="0">
                <a:solidFill>
                  <a:srgbClr val="FFFFFF"/>
                </a:solidFill>
                <a:latin typeface="Arial" charset="0"/>
              </a:rPr>
              <a:t>This level of harvest will deplete </a:t>
            </a:r>
            <a:r>
              <a:rPr lang="en-US" sz="1800" dirty="0" smtClean="0">
                <a:solidFill>
                  <a:srgbClr val="FFFFFF"/>
                </a:solidFill>
                <a:latin typeface="Arial" charset="0"/>
              </a:rPr>
              <a:t>foraging </a:t>
            </a:r>
            <a:r>
              <a:rPr lang="en-US" sz="1800" dirty="0">
                <a:solidFill>
                  <a:srgbClr val="FFFFFF"/>
                </a:solidFill>
                <a:latin typeface="Arial" charset="0"/>
              </a:rPr>
              <a:t>territory, requiring it to be allowed to </a:t>
            </a:r>
            <a:r>
              <a:rPr lang="ja-JP" altLang="en-US" sz="1800" dirty="0">
                <a:solidFill>
                  <a:srgbClr val="FFFFFF"/>
                </a:solidFill>
                <a:latin typeface="Arial" charset="0"/>
              </a:rPr>
              <a:t>‘</a:t>
            </a:r>
            <a:r>
              <a:rPr lang="en-US" altLang="ja-JP" sz="1800" dirty="0">
                <a:solidFill>
                  <a:srgbClr val="FFFFFF"/>
                </a:solidFill>
                <a:latin typeface="Arial" charset="0"/>
              </a:rPr>
              <a:t>rest</a:t>
            </a:r>
            <a:r>
              <a:rPr lang="ja-JP" altLang="en-US" sz="1800" dirty="0">
                <a:solidFill>
                  <a:srgbClr val="FFFFFF"/>
                </a:solidFill>
                <a:latin typeface="Arial" charset="0"/>
              </a:rPr>
              <a:t>’</a:t>
            </a:r>
            <a:r>
              <a:rPr lang="en-US" altLang="ja-JP" sz="1800" dirty="0">
                <a:solidFill>
                  <a:srgbClr val="FFFFFF"/>
                </a:solidFill>
                <a:latin typeface="Arial" charset="0"/>
              </a:rPr>
              <a:t> until ready for harvest again. </a:t>
            </a:r>
          </a:p>
          <a:p>
            <a:pPr eaLnBrk="1" hangingPunct="1">
              <a:spcAft>
                <a:spcPts val="1200"/>
              </a:spcAft>
            </a:pPr>
            <a:r>
              <a:rPr lang="en-US" sz="1800" dirty="0">
                <a:solidFill>
                  <a:srgbClr val="FFFFFF"/>
                </a:solidFill>
                <a:latin typeface="Arial" charset="0"/>
              </a:rPr>
              <a:t>Lan</a:t>
            </a:r>
            <a:r>
              <a:rPr lang="en-US" sz="1800" dirty="0">
                <a:solidFill>
                  <a:srgbClr val="FFFF00"/>
                </a:solidFill>
                <a:latin typeface="Arial" charset="0"/>
              </a:rPr>
              <a:t>d is cyclically harvested not unlike </a:t>
            </a:r>
            <a:r>
              <a:rPr lang="ja-JP" altLang="en-US" sz="1800" dirty="0">
                <a:solidFill>
                  <a:srgbClr val="FFFF00"/>
                </a:solidFill>
                <a:latin typeface="Arial" charset="0"/>
              </a:rPr>
              <a:t>‘</a:t>
            </a:r>
            <a:r>
              <a:rPr lang="en-US" altLang="ja-JP" sz="1800" dirty="0">
                <a:solidFill>
                  <a:srgbClr val="FFFF00"/>
                </a:solidFill>
                <a:latin typeface="Arial" charset="0"/>
              </a:rPr>
              <a:t>farming</a:t>
            </a:r>
            <a:r>
              <a:rPr lang="ja-JP" altLang="en-US" sz="1800" dirty="0">
                <a:solidFill>
                  <a:srgbClr val="FFFF00"/>
                </a:solidFill>
                <a:latin typeface="Arial" charset="0"/>
              </a:rPr>
              <a:t>’</a:t>
            </a:r>
            <a:r>
              <a:rPr lang="en-US" altLang="ja-JP" sz="1800" dirty="0">
                <a:solidFill>
                  <a:srgbClr val="FFFF00"/>
                </a:solidFill>
                <a:latin typeface="Arial" charset="0"/>
              </a:rPr>
              <a:t>.</a:t>
            </a:r>
            <a:endParaRPr lang="en-US" sz="1800" dirty="0">
              <a:solidFill>
                <a:srgbClr val="FFFF00"/>
              </a:solidFill>
              <a:latin typeface="Arial" charset="0"/>
            </a:endParaRPr>
          </a:p>
        </p:txBody>
      </p:sp>
      <p:sp>
        <p:nvSpPr>
          <p:cNvPr id="6" name="TextBox 5"/>
          <p:cNvSpPr txBox="1">
            <a:spLocks noChangeArrowheads="1"/>
          </p:cNvSpPr>
          <p:nvPr/>
        </p:nvSpPr>
        <p:spPr bwMode="auto">
          <a:xfrm>
            <a:off x="3556000" y="88900"/>
            <a:ext cx="1347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latin typeface="Arial" charset="0"/>
              </a:rPr>
              <a:t>Rogers 1988</a:t>
            </a:r>
          </a:p>
        </p:txBody>
      </p:sp>
    </p:spTree>
    <p:extLst>
      <p:ext uri="{BB962C8B-B14F-4D97-AF65-F5344CB8AC3E}">
        <p14:creationId xmlns:p14="http://schemas.microsoft.com/office/powerpoint/2010/main" val="33950897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21</a:t>
            </a:fld>
            <a:endParaRPr lang="en-US"/>
          </a:p>
        </p:txBody>
      </p:sp>
      <p:pic>
        <p:nvPicPr>
          <p:cNvPr id="3" name="Picture 3" descr="Whitefeather traplines.tiff                                    00043690Macintosh HD                   B74677AA:"/>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42863" y="546100"/>
            <a:ext cx="7459662" cy="62357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 nwOnt.jpg                                                      0071F7BDMacintosh HD                   BBA3A94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05550" y="76200"/>
            <a:ext cx="283845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2708275" y="738188"/>
            <a:ext cx="1763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latin typeface="Arial Black" charset="0"/>
                <a:cs typeface="Arial Black" charset="0"/>
              </a:rPr>
              <a:t>trap lines</a:t>
            </a:r>
          </a:p>
        </p:txBody>
      </p:sp>
      <p:sp>
        <p:nvSpPr>
          <p:cNvPr id="7" name="TextBox 6"/>
          <p:cNvSpPr txBox="1">
            <a:spLocks noChangeArrowheads="1"/>
          </p:cNvSpPr>
          <p:nvPr/>
        </p:nvSpPr>
        <p:spPr bwMode="auto">
          <a:xfrm>
            <a:off x="117475" y="76200"/>
            <a:ext cx="6029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solidFill>
                  <a:srgbClr val="FFFFFF"/>
                </a:solidFill>
                <a:latin typeface="Arial" charset="0"/>
              </a:rPr>
              <a:t>Trapping lands in </a:t>
            </a:r>
            <a:r>
              <a:rPr lang="en-US" sz="1800" dirty="0" err="1">
                <a:solidFill>
                  <a:srgbClr val="FFFFFF"/>
                </a:solidFill>
                <a:latin typeface="Arial" charset="0"/>
              </a:rPr>
              <a:t>Pikangikum</a:t>
            </a:r>
            <a:r>
              <a:rPr lang="en-US" sz="1800" dirty="0">
                <a:solidFill>
                  <a:srgbClr val="FFFFFF"/>
                </a:solidFill>
                <a:latin typeface="Arial" charset="0"/>
              </a:rPr>
              <a:t> FN </a:t>
            </a:r>
            <a:r>
              <a:rPr lang="en-US" sz="1800" dirty="0" err="1">
                <a:solidFill>
                  <a:srgbClr val="FFFFFF"/>
                </a:solidFill>
                <a:latin typeface="Arial" charset="0"/>
              </a:rPr>
              <a:t>Whitefeather</a:t>
            </a:r>
            <a:r>
              <a:rPr lang="en-US" sz="1800" dirty="0">
                <a:solidFill>
                  <a:srgbClr val="FFFFFF"/>
                </a:solidFill>
                <a:latin typeface="Arial" charset="0"/>
              </a:rPr>
              <a:t> Forest</a:t>
            </a:r>
          </a:p>
        </p:txBody>
      </p:sp>
      <p:sp>
        <p:nvSpPr>
          <p:cNvPr id="8" name="TextBox 7"/>
          <p:cNvSpPr txBox="1"/>
          <p:nvPr/>
        </p:nvSpPr>
        <p:spPr>
          <a:xfrm>
            <a:off x="7083425" y="3586163"/>
            <a:ext cx="2020888" cy="2954337"/>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Aft>
                <a:spcPts val="1200"/>
              </a:spcAft>
              <a:defRPr/>
            </a:pPr>
            <a:r>
              <a:rPr lang="en-US" sz="1600" smtClean="0">
                <a:solidFill>
                  <a:srgbClr val="000000"/>
                </a:solidFill>
                <a:latin typeface="Arial" charset="0"/>
              </a:rPr>
              <a:t>Each family needed large land tracts for sustained foraging.</a:t>
            </a:r>
          </a:p>
          <a:p>
            <a:pPr eaLnBrk="1" hangingPunct="1">
              <a:spcAft>
                <a:spcPts val="1200"/>
              </a:spcAft>
              <a:defRPr/>
            </a:pPr>
            <a:r>
              <a:rPr lang="en-US" sz="1600" smtClean="0">
                <a:solidFill>
                  <a:srgbClr val="000000"/>
                </a:solidFill>
                <a:latin typeface="Arial" charset="0"/>
              </a:rPr>
              <a:t>Boreal Forest vulnerable to over-exploitation. Traditional foraging involves allowing land to </a:t>
            </a:r>
            <a:r>
              <a:rPr lang="ja-JP" altLang="en-US" sz="1600" smtClean="0">
                <a:solidFill>
                  <a:srgbClr val="000000"/>
                </a:solidFill>
                <a:latin typeface="Arial" charset="0"/>
              </a:rPr>
              <a:t>‘</a:t>
            </a:r>
            <a:r>
              <a:rPr lang="en-US" sz="1600" smtClean="0">
                <a:solidFill>
                  <a:srgbClr val="000000"/>
                </a:solidFill>
                <a:latin typeface="Arial" charset="0"/>
              </a:rPr>
              <a:t>rest</a:t>
            </a:r>
            <a:r>
              <a:rPr lang="ja-JP" altLang="en-US" sz="1600" smtClean="0">
                <a:solidFill>
                  <a:srgbClr val="000000"/>
                </a:solidFill>
                <a:latin typeface="Arial" charset="0"/>
              </a:rPr>
              <a:t>’</a:t>
            </a:r>
            <a:r>
              <a:rPr lang="en-US" sz="1600" smtClean="0">
                <a:solidFill>
                  <a:srgbClr val="000000"/>
                </a:solidFill>
                <a:latin typeface="Arial" charset="0"/>
              </a:rPr>
              <a:t> or recovery from foraging.</a:t>
            </a:r>
          </a:p>
        </p:txBody>
      </p:sp>
    </p:spTree>
    <p:extLst>
      <p:ext uri="{BB962C8B-B14F-4D97-AF65-F5344CB8AC3E}">
        <p14:creationId xmlns:p14="http://schemas.microsoft.com/office/powerpoint/2010/main" val="17951349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22</a:t>
            </a:fld>
            <a:endParaRPr lang="en-US"/>
          </a:p>
        </p:txBody>
      </p:sp>
      <p:sp>
        <p:nvSpPr>
          <p:cNvPr id="3" name="TextBox 3"/>
          <p:cNvSpPr txBox="1">
            <a:spLocks noChangeArrowheads="1"/>
          </p:cNvSpPr>
          <p:nvPr/>
        </p:nvSpPr>
        <p:spPr bwMode="auto">
          <a:xfrm>
            <a:off x="95250" y="2941638"/>
            <a:ext cx="24733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287338"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Aft>
                <a:spcPts val="1200"/>
              </a:spcAft>
            </a:pPr>
            <a:r>
              <a:rPr lang="en-US" sz="1600" dirty="0" err="1">
                <a:solidFill>
                  <a:srgbClr val="FFFF00"/>
                </a:solidFill>
                <a:latin typeface="Arial" charset="0"/>
              </a:rPr>
              <a:t>Pikangikum</a:t>
            </a:r>
            <a:r>
              <a:rPr lang="en-US" sz="1600" dirty="0">
                <a:solidFill>
                  <a:srgbClr val="FFFF00"/>
                </a:solidFill>
                <a:latin typeface="Arial" charset="0"/>
              </a:rPr>
              <a:t> Band</a:t>
            </a:r>
            <a:r>
              <a:rPr lang="en-US" sz="1600" dirty="0">
                <a:solidFill>
                  <a:schemeClr val="bg1"/>
                </a:solidFill>
                <a:latin typeface="Arial" charset="0"/>
              </a:rPr>
              <a:t>: </a:t>
            </a:r>
            <a:r>
              <a:rPr lang="en-US" sz="1600" u="sng" dirty="0">
                <a:solidFill>
                  <a:schemeClr val="bg1"/>
                </a:solidFill>
                <a:latin typeface="Arial" charset="0"/>
              </a:rPr>
              <a:t>Poplar Narrows</a:t>
            </a:r>
            <a:r>
              <a:rPr lang="en-US" sz="1600" dirty="0">
                <a:solidFill>
                  <a:schemeClr val="bg1"/>
                </a:solidFill>
                <a:latin typeface="Arial" charset="0"/>
              </a:rPr>
              <a:t> (60 people in two clusters), </a:t>
            </a:r>
            <a:r>
              <a:rPr lang="en-US" sz="1600" u="sng" dirty="0">
                <a:solidFill>
                  <a:schemeClr val="bg1"/>
                </a:solidFill>
                <a:latin typeface="Arial" charset="0"/>
              </a:rPr>
              <a:t>Barton Lake </a:t>
            </a:r>
            <a:r>
              <a:rPr lang="en-US" sz="1600" dirty="0">
                <a:solidFill>
                  <a:schemeClr val="bg1"/>
                </a:solidFill>
                <a:latin typeface="Arial" charset="0"/>
              </a:rPr>
              <a:t>(50 people in one cluster) and </a:t>
            </a:r>
            <a:r>
              <a:rPr lang="en-US" sz="1600" dirty="0" err="1">
                <a:solidFill>
                  <a:schemeClr val="bg1"/>
                </a:solidFill>
                <a:latin typeface="Arial" charset="0"/>
              </a:rPr>
              <a:t>P</a:t>
            </a:r>
            <a:r>
              <a:rPr lang="en-US" sz="1600" u="sng" dirty="0" err="1">
                <a:solidFill>
                  <a:schemeClr val="bg1"/>
                </a:solidFill>
                <a:latin typeface="Arial" charset="0"/>
              </a:rPr>
              <a:t>ikangikum</a:t>
            </a:r>
            <a:r>
              <a:rPr lang="en-US" sz="1600" u="sng" dirty="0">
                <a:solidFill>
                  <a:schemeClr val="bg1"/>
                </a:solidFill>
                <a:latin typeface="Arial" charset="0"/>
              </a:rPr>
              <a:t> Lake</a:t>
            </a:r>
            <a:r>
              <a:rPr lang="en-US" sz="1600" dirty="0">
                <a:solidFill>
                  <a:schemeClr val="bg1"/>
                </a:solidFill>
                <a:latin typeface="Arial" charset="0"/>
              </a:rPr>
              <a:t> (122 people in five clusters).</a:t>
            </a:r>
          </a:p>
          <a:p>
            <a:pPr eaLnBrk="1" hangingPunct="1">
              <a:spcAft>
                <a:spcPts val="1200"/>
              </a:spcAft>
            </a:pPr>
            <a:r>
              <a:rPr lang="en-US" sz="1600" dirty="0">
                <a:solidFill>
                  <a:srgbClr val="FFFF00"/>
                </a:solidFill>
                <a:latin typeface="Arial" charset="0"/>
              </a:rPr>
              <a:t>Little Grand Rapids</a:t>
            </a:r>
            <a:r>
              <a:rPr lang="en-US" sz="1600" dirty="0">
                <a:solidFill>
                  <a:schemeClr val="bg1"/>
                </a:solidFill>
                <a:latin typeface="Arial" charset="0"/>
              </a:rPr>
              <a:t>: </a:t>
            </a:r>
            <a:r>
              <a:rPr lang="en-US" sz="1600" dirty="0" err="1">
                <a:solidFill>
                  <a:schemeClr val="bg1"/>
                </a:solidFill>
                <a:latin typeface="Arial" charset="0"/>
              </a:rPr>
              <a:t>Pauingassi</a:t>
            </a:r>
            <a:r>
              <a:rPr lang="en-US" sz="1600" dirty="0">
                <a:solidFill>
                  <a:schemeClr val="bg1"/>
                </a:solidFill>
                <a:latin typeface="Arial" charset="0"/>
              </a:rPr>
              <a:t>, Little Grand Rapids</a:t>
            </a:r>
            <a:endParaRPr lang="en-US" sz="1600" dirty="0"/>
          </a:p>
        </p:txBody>
      </p:sp>
      <p:pic>
        <p:nvPicPr>
          <p:cNvPr id="5" name="Picture 4" descr="Fig 7.1 overmap.pdf"/>
          <p:cNvPicPr>
            <a:picLocks noChangeAspect="1"/>
          </p:cNvPicPr>
          <p:nvPr/>
        </p:nvPicPr>
        <p:blipFill rotWithShape="1">
          <a:blip r:embed="rId2">
            <a:extLst/>
          </a:blip>
          <a:srcRect l="20263" t="13129" r="17409" b="58645"/>
          <a:stretch/>
        </p:blipFill>
        <p:spPr>
          <a:xfrm>
            <a:off x="2647461" y="2725471"/>
            <a:ext cx="6428153" cy="37674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a:spLocks noChangeArrowheads="1"/>
          </p:cNvSpPr>
          <p:nvPr/>
        </p:nvSpPr>
        <p:spPr bwMode="auto">
          <a:xfrm>
            <a:off x="95250" y="95250"/>
            <a:ext cx="883285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Aft>
                <a:spcPts val="1200"/>
              </a:spcAft>
            </a:pPr>
            <a:r>
              <a:rPr lang="en-US" sz="1800" dirty="0">
                <a:solidFill>
                  <a:schemeClr val="bg1"/>
                </a:solidFill>
                <a:latin typeface="Arial" charset="0"/>
              </a:rPr>
              <a:t>In 1930s Hallowell identified 32 winter hunting groups, each with an average size of 16 people (hunters to non-hunters 1:3</a:t>
            </a:r>
            <a:r>
              <a:rPr lang="en-US" sz="1800" dirty="0" smtClean="0">
                <a:solidFill>
                  <a:schemeClr val="bg1"/>
                </a:solidFill>
                <a:latin typeface="Arial" charset="0"/>
              </a:rPr>
              <a:t>) in upper </a:t>
            </a:r>
            <a:r>
              <a:rPr lang="en-US" sz="1800" dirty="0" err="1" smtClean="0">
                <a:solidFill>
                  <a:schemeClr val="bg1"/>
                </a:solidFill>
                <a:latin typeface="Arial" charset="0"/>
              </a:rPr>
              <a:t>Berens</a:t>
            </a:r>
            <a:r>
              <a:rPr lang="en-US" sz="1800" dirty="0" smtClean="0">
                <a:solidFill>
                  <a:schemeClr val="bg1"/>
                </a:solidFill>
                <a:latin typeface="Arial" charset="0"/>
              </a:rPr>
              <a:t> River area.</a:t>
            </a:r>
            <a:endParaRPr lang="en-US" sz="1800" dirty="0">
              <a:solidFill>
                <a:schemeClr val="bg1"/>
              </a:solidFill>
              <a:latin typeface="Arial" charset="0"/>
            </a:endParaRPr>
          </a:p>
          <a:p>
            <a:pPr eaLnBrk="1" hangingPunct="1">
              <a:spcAft>
                <a:spcPts val="1200"/>
              </a:spcAft>
            </a:pPr>
            <a:r>
              <a:rPr lang="en-US" sz="1800" dirty="0">
                <a:solidFill>
                  <a:schemeClr val="bg1"/>
                </a:solidFill>
                <a:latin typeface="Arial" charset="0"/>
              </a:rPr>
              <a:t>Each winter hunting territory averaged 93 square miles (but ranged from 13 to 212 square miles).</a:t>
            </a:r>
          </a:p>
          <a:p>
            <a:pPr eaLnBrk="1" hangingPunct="1">
              <a:spcAft>
                <a:spcPts val="1200"/>
              </a:spcAft>
            </a:pPr>
            <a:r>
              <a:rPr lang="en-US" sz="1800" dirty="0">
                <a:solidFill>
                  <a:schemeClr val="bg1"/>
                </a:solidFill>
                <a:latin typeface="Arial" charset="0"/>
              </a:rPr>
              <a:t>These 32 winter groups formed five discrete summer fishing settlements (aggregation locales).</a:t>
            </a:r>
          </a:p>
        </p:txBody>
      </p:sp>
    </p:spTree>
    <p:extLst>
      <p:ext uri="{BB962C8B-B14F-4D97-AF65-F5344CB8AC3E}">
        <p14:creationId xmlns:p14="http://schemas.microsoft.com/office/powerpoint/2010/main" val="289816888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23</a:t>
            </a:fld>
            <a:endParaRPr lang="en-US"/>
          </a:p>
        </p:txBody>
      </p:sp>
      <p:pic>
        <p:nvPicPr>
          <p:cNvPr id="3" name="Picture 1" descr="Fig 7.3 Pik 1932 and now.jpg"/>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0" y="-7938"/>
            <a:ext cx="556895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p:nvSpPr>
        <p:spPr bwMode="auto">
          <a:xfrm>
            <a:off x="5681663" y="200025"/>
            <a:ext cx="3313112" cy="612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Aft>
                <a:spcPts val="1200"/>
              </a:spcAft>
            </a:pPr>
            <a:r>
              <a:rPr lang="en-US" sz="1800" dirty="0" err="1" smtClean="0">
                <a:solidFill>
                  <a:schemeClr val="bg1"/>
                </a:solidFill>
                <a:latin typeface="Arial" charset="0"/>
              </a:rPr>
              <a:t>Pikangikum</a:t>
            </a:r>
            <a:r>
              <a:rPr lang="en-US" sz="1800" dirty="0" smtClean="0">
                <a:solidFill>
                  <a:schemeClr val="bg1"/>
                </a:solidFill>
                <a:latin typeface="Arial" charset="0"/>
              </a:rPr>
              <a:t> </a:t>
            </a:r>
            <a:r>
              <a:rPr lang="en-US" sz="1800" dirty="0">
                <a:solidFill>
                  <a:schemeClr val="bg1"/>
                </a:solidFill>
                <a:latin typeface="Arial" charset="0"/>
              </a:rPr>
              <a:t>in mid-1930s. F</a:t>
            </a:r>
            <a:r>
              <a:rPr lang="en-US" sz="1800" dirty="0" smtClean="0">
                <a:solidFill>
                  <a:schemeClr val="bg1"/>
                </a:solidFill>
                <a:latin typeface="Arial" charset="0"/>
              </a:rPr>
              <a:t>ew </a:t>
            </a:r>
            <a:r>
              <a:rPr lang="en-US" sz="1800" dirty="0">
                <a:solidFill>
                  <a:schemeClr val="bg1"/>
                </a:solidFill>
                <a:latin typeface="Arial" charset="0"/>
              </a:rPr>
              <a:t>permanent </a:t>
            </a:r>
            <a:r>
              <a:rPr lang="en-US" sz="1800" dirty="0" smtClean="0">
                <a:solidFill>
                  <a:schemeClr val="bg1"/>
                </a:solidFill>
                <a:latin typeface="Arial" charset="0"/>
              </a:rPr>
              <a:t>houses. Five residence clusters (tents</a:t>
            </a:r>
            <a:r>
              <a:rPr lang="en-US" sz="1800" dirty="0">
                <a:solidFill>
                  <a:schemeClr val="bg1"/>
                </a:solidFill>
                <a:latin typeface="Arial" charset="0"/>
              </a:rPr>
              <a:t>, traditional </a:t>
            </a:r>
            <a:r>
              <a:rPr lang="en-US" sz="1800" dirty="0" smtClean="0">
                <a:solidFill>
                  <a:schemeClr val="bg1"/>
                </a:solidFill>
                <a:latin typeface="Arial" charset="0"/>
              </a:rPr>
              <a:t>shelters).</a:t>
            </a:r>
            <a:endParaRPr lang="en-US" sz="1800" dirty="0">
              <a:solidFill>
                <a:schemeClr val="bg1"/>
              </a:solidFill>
              <a:latin typeface="Arial" charset="0"/>
            </a:endParaRPr>
          </a:p>
          <a:p>
            <a:pPr eaLnBrk="1" hangingPunct="1">
              <a:spcAft>
                <a:spcPts val="1200"/>
              </a:spcAft>
            </a:pPr>
            <a:r>
              <a:rPr lang="en-US" sz="1800" dirty="0">
                <a:solidFill>
                  <a:schemeClr val="bg1"/>
                </a:solidFill>
                <a:latin typeface="Arial" charset="0"/>
              </a:rPr>
              <a:t>Note </a:t>
            </a:r>
            <a:r>
              <a:rPr lang="en-US" sz="1800" dirty="0" smtClean="0">
                <a:solidFill>
                  <a:schemeClr val="bg1"/>
                </a:solidFill>
                <a:latin typeface="Arial" charset="0"/>
              </a:rPr>
              <a:t>location </a:t>
            </a:r>
            <a:r>
              <a:rPr lang="en-US" sz="1800" dirty="0">
                <a:solidFill>
                  <a:schemeClr val="bg1"/>
                </a:solidFill>
                <a:latin typeface="Arial" charset="0"/>
              </a:rPr>
              <a:t>of traditional ceremonial structures.</a:t>
            </a:r>
          </a:p>
          <a:p>
            <a:pPr eaLnBrk="1" hangingPunct="1">
              <a:spcAft>
                <a:spcPts val="1200"/>
              </a:spcAft>
            </a:pPr>
            <a:r>
              <a:rPr lang="en-US" sz="1800" dirty="0" err="1">
                <a:solidFill>
                  <a:srgbClr val="FFFF00"/>
                </a:solidFill>
                <a:latin typeface="Arial" charset="0"/>
              </a:rPr>
              <a:t>Pikangikum</a:t>
            </a:r>
            <a:r>
              <a:rPr lang="en-US" sz="1800" dirty="0">
                <a:solidFill>
                  <a:srgbClr val="FFFF00"/>
                </a:solidFill>
                <a:latin typeface="Arial" charset="0"/>
              </a:rPr>
              <a:t> now numbers over 2000 people crowded on the same reserve land.</a:t>
            </a:r>
          </a:p>
          <a:p>
            <a:pPr eaLnBrk="1" hangingPunct="1">
              <a:spcAft>
                <a:spcPts val="1200"/>
              </a:spcAft>
            </a:pPr>
            <a:r>
              <a:rPr lang="en-US" sz="1800" dirty="0">
                <a:solidFill>
                  <a:schemeClr val="bg1"/>
                </a:solidFill>
                <a:latin typeface="Arial" charset="0"/>
              </a:rPr>
              <a:t>N</a:t>
            </a:r>
            <a:r>
              <a:rPr lang="en-US" sz="1800" dirty="0" smtClean="0">
                <a:solidFill>
                  <a:schemeClr val="bg1"/>
                </a:solidFill>
                <a:latin typeface="Arial" charset="0"/>
              </a:rPr>
              <a:t>ow people </a:t>
            </a:r>
            <a:r>
              <a:rPr lang="en-US" sz="1800" dirty="0">
                <a:solidFill>
                  <a:schemeClr val="bg1"/>
                </a:solidFill>
                <a:latin typeface="Arial" charset="0"/>
              </a:rPr>
              <a:t>live permanently in frame houses, with a Northern Store, day school, hockey </a:t>
            </a:r>
            <a:r>
              <a:rPr lang="en-US" sz="1800" dirty="0" smtClean="0">
                <a:solidFill>
                  <a:schemeClr val="bg1"/>
                </a:solidFill>
                <a:latin typeface="Arial" charset="0"/>
              </a:rPr>
              <a:t>arena. </a:t>
            </a:r>
          </a:p>
          <a:p>
            <a:pPr eaLnBrk="1" hangingPunct="1">
              <a:spcAft>
                <a:spcPts val="1200"/>
              </a:spcAft>
            </a:pPr>
            <a:r>
              <a:rPr lang="en-US" sz="1800" dirty="0" smtClean="0">
                <a:solidFill>
                  <a:schemeClr val="bg1"/>
                </a:solidFill>
                <a:latin typeface="Arial" charset="0"/>
              </a:rPr>
              <a:t>Serious social &amp; </a:t>
            </a:r>
            <a:r>
              <a:rPr lang="en-US" sz="1800" dirty="0">
                <a:solidFill>
                  <a:schemeClr val="bg1"/>
                </a:solidFill>
                <a:latin typeface="Arial" charset="0"/>
              </a:rPr>
              <a:t>health </a:t>
            </a:r>
            <a:r>
              <a:rPr lang="en-US" sz="1800" dirty="0" smtClean="0">
                <a:solidFill>
                  <a:schemeClr val="bg1"/>
                </a:solidFill>
                <a:latin typeface="Arial" charset="0"/>
              </a:rPr>
              <a:t>problems, high </a:t>
            </a:r>
            <a:r>
              <a:rPr lang="en-US" sz="1800" dirty="0">
                <a:solidFill>
                  <a:schemeClr val="bg1"/>
                </a:solidFill>
                <a:latin typeface="Arial" charset="0"/>
              </a:rPr>
              <a:t>incidence of substance abuse, </a:t>
            </a:r>
            <a:r>
              <a:rPr lang="en-US" sz="1800" dirty="0" smtClean="0">
                <a:solidFill>
                  <a:schemeClr val="bg1"/>
                </a:solidFill>
                <a:latin typeface="Arial" charset="0"/>
              </a:rPr>
              <a:t>suicide</a:t>
            </a:r>
            <a:r>
              <a:rPr lang="en-US" sz="1800" dirty="0">
                <a:solidFill>
                  <a:schemeClr val="bg1"/>
                </a:solidFill>
                <a:latin typeface="Arial" charset="0"/>
              </a:rPr>
              <a:t>, etc.</a:t>
            </a:r>
          </a:p>
          <a:p>
            <a:pPr eaLnBrk="1" hangingPunct="1">
              <a:spcAft>
                <a:spcPts val="1200"/>
              </a:spcAft>
            </a:pPr>
            <a:r>
              <a:rPr lang="en-US" sz="1800" dirty="0">
                <a:solidFill>
                  <a:schemeClr val="bg1"/>
                </a:solidFill>
                <a:latin typeface="Arial" charset="0"/>
              </a:rPr>
              <a:t>The current </a:t>
            </a:r>
            <a:r>
              <a:rPr lang="en-US" sz="1800" dirty="0" smtClean="0">
                <a:solidFill>
                  <a:schemeClr val="bg1"/>
                </a:solidFill>
                <a:latin typeface="Arial" charset="0"/>
              </a:rPr>
              <a:t>reality </a:t>
            </a:r>
            <a:r>
              <a:rPr lang="en-US" sz="1800" dirty="0">
                <a:solidFill>
                  <a:schemeClr val="bg1"/>
                </a:solidFill>
                <a:latin typeface="Arial" charset="0"/>
              </a:rPr>
              <a:t>has developed over the past 60 years of transformation.</a:t>
            </a:r>
          </a:p>
        </p:txBody>
      </p:sp>
    </p:spTree>
    <p:extLst>
      <p:ext uri="{BB962C8B-B14F-4D97-AF65-F5344CB8AC3E}">
        <p14:creationId xmlns:p14="http://schemas.microsoft.com/office/powerpoint/2010/main" val="18415003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24</a:t>
            </a:fld>
            <a:endParaRPr lang="en-US"/>
          </a:p>
        </p:txBody>
      </p:sp>
    </p:spTree>
    <p:extLst>
      <p:ext uri="{BB962C8B-B14F-4D97-AF65-F5344CB8AC3E}">
        <p14:creationId xmlns:p14="http://schemas.microsoft.com/office/powerpoint/2010/main" val="12951994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3</a:t>
            </a:fld>
            <a:endParaRPr lang="en-US"/>
          </a:p>
        </p:txBody>
      </p:sp>
      <p:sp>
        <p:nvSpPr>
          <p:cNvPr id="3" name="TextBox 3"/>
          <p:cNvSpPr txBox="1">
            <a:spLocks noChangeArrowheads="1"/>
          </p:cNvSpPr>
          <p:nvPr/>
        </p:nvSpPr>
        <p:spPr bwMode="auto">
          <a:xfrm>
            <a:off x="209551" y="114299"/>
            <a:ext cx="5068005" cy="669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Aft>
                <a:spcPts val="1200"/>
              </a:spcAft>
            </a:pPr>
            <a:r>
              <a:rPr lang="en-US" sz="2000" b="1" dirty="0">
                <a:solidFill>
                  <a:srgbClr val="FFFF00"/>
                </a:solidFill>
                <a:latin typeface="Arial" charset="0"/>
              </a:rPr>
              <a:t>Where did these ideas come from?</a:t>
            </a:r>
            <a:endParaRPr lang="en-US" sz="2000" b="1" dirty="0">
              <a:solidFill>
                <a:srgbClr val="FFFFFF"/>
              </a:solidFill>
              <a:latin typeface="Arial" charset="0"/>
            </a:endParaRPr>
          </a:p>
          <a:p>
            <a:pPr eaLnBrk="1" hangingPunct="1">
              <a:spcAft>
                <a:spcPts val="1800"/>
              </a:spcAft>
            </a:pPr>
            <a:r>
              <a:rPr lang="en-US" sz="1800" dirty="0" smtClean="0">
                <a:solidFill>
                  <a:srgbClr val="FFFFFF"/>
                </a:solidFill>
                <a:latin typeface="Arial"/>
                <a:cs typeface="Arial"/>
              </a:rPr>
              <a:t>European-origin people from the urban south writing </a:t>
            </a:r>
            <a:r>
              <a:rPr lang="en-US" sz="1800" dirty="0">
                <a:solidFill>
                  <a:srgbClr val="FFFFFF"/>
                </a:solidFill>
                <a:latin typeface="Arial"/>
                <a:cs typeface="Arial"/>
              </a:rPr>
              <a:t>about Boreal Forest Archaeology and Anthropology </a:t>
            </a:r>
            <a:r>
              <a:rPr lang="en-US" sz="1800" dirty="0" smtClean="0">
                <a:solidFill>
                  <a:srgbClr val="FFFFFF"/>
                </a:solidFill>
                <a:latin typeface="Arial"/>
                <a:cs typeface="Arial"/>
              </a:rPr>
              <a:t>.</a:t>
            </a:r>
            <a:endParaRPr lang="en-US" sz="1800" dirty="0">
              <a:solidFill>
                <a:srgbClr val="FFFFFF"/>
              </a:solidFill>
              <a:latin typeface="Arial"/>
              <a:cs typeface="Arial"/>
            </a:endParaRPr>
          </a:p>
          <a:p>
            <a:pPr eaLnBrk="1" hangingPunct="1">
              <a:spcAft>
                <a:spcPts val="1800"/>
              </a:spcAft>
            </a:pPr>
            <a:r>
              <a:rPr lang="en-US" sz="1800" dirty="0" smtClean="0">
                <a:solidFill>
                  <a:srgbClr val="FFFFFF"/>
                </a:solidFill>
                <a:latin typeface="Arial"/>
                <a:cs typeface="Arial"/>
              </a:rPr>
              <a:t>Popular images </a:t>
            </a:r>
            <a:r>
              <a:rPr lang="en-US" sz="1800" dirty="0">
                <a:solidFill>
                  <a:srgbClr val="FFFFFF"/>
                </a:solidFill>
                <a:latin typeface="Arial"/>
                <a:cs typeface="Arial"/>
              </a:rPr>
              <a:t>and myths about northern Canada (Group of Seven paintings, </a:t>
            </a:r>
            <a:r>
              <a:rPr lang="ja-JP" altLang="en-US" sz="1800" dirty="0">
                <a:solidFill>
                  <a:srgbClr val="FFFFFF"/>
                </a:solidFill>
                <a:latin typeface="Arial"/>
                <a:cs typeface="Arial"/>
              </a:rPr>
              <a:t>“</a:t>
            </a:r>
            <a:r>
              <a:rPr lang="en-US" altLang="ja-JP" sz="1800" dirty="0">
                <a:solidFill>
                  <a:srgbClr val="FFFFFF"/>
                </a:solidFill>
                <a:latin typeface="Arial"/>
                <a:cs typeface="Arial"/>
              </a:rPr>
              <a:t>Little Black Fly</a:t>
            </a:r>
            <a:r>
              <a:rPr lang="ja-JP" altLang="en-US" sz="1800" dirty="0">
                <a:solidFill>
                  <a:srgbClr val="FFFFFF"/>
                </a:solidFill>
                <a:latin typeface="Arial"/>
                <a:cs typeface="Arial"/>
              </a:rPr>
              <a:t>”</a:t>
            </a:r>
            <a:r>
              <a:rPr lang="en-US" altLang="ja-JP" sz="1800" dirty="0">
                <a:solidFill>
                  <a:srgbClr val="FFFFFF"/>
                </a:solidFill>
                <a:latin typeface="Arial"/>
                <a:cs typeface="Arial"/>
              </a:rPr>
              <a:t> song).</a:t>
            </a:r>
          </a:p>
          <a:p>
            <a:pPr eaLnBrk="1" hangingPunct="1">
              <a:spcAft>
                <a:spcPts val="1800"/>
              </a:spcAft>
            </a:pPr>
            <a:r>
              <a:rPr lang="en-US" sz="1800" dirty="0">
                <a:solidFill>
                  <a:srgbClr val="FFFFFF"/>
                </a:solidFill>
                <a:latin typeface="Arial"/>
                <a:cs typeface="Arial"/>
              </a:rPr>
              <a:t>People usually experience </a:t>
            </a:r>
            <a:r>
              <a:rPr lang="en-US" sz="1800" dirty="0" smtClean="0">
                <a:solidFill>
                  <a:srgbClr val="FFFFFF"/>
                </a:solidFill>
                <a:latin typeface="Arial"/>
                <a:cs typeface="Arial"/>
              </a:rPr>
              <a:t>the bush </a:t>
            </a:r>
            <a:r>
              <a:rPr lang="en-US" sz="1800" dirty="0">
                <a:solidFill>
                  <a:srgbClr val="FFFFFF"/>
                </a:solidFill>
                <a:latin typeface="Arial"/>
                <a:cs typeface="Arial"/>
              </a:rPr>
              <a:t>while </a:t>
            </a:r>
            <a:r>
              <a:rPr lang="en-US" sz="1800" dirty="0" smtClean="0">
                <a:solidFill>
                  <a:srgbClr val="FFFFFF"/>
                </a:solidFill>
                <a:latin typeface="Arial"/>
                <a:cs typeface="Arial"/>
              </a:rPr>
              <a:t>travelling across </a:t>
            </a:r>
            <a:r>
              <a:rPr lang="en-US" sz="1800" dirty="0">
                <a:solidFill>
                  <a:srgbClr val="FFFFFF"/>
                </a:solidFill>
                <a:latin typeface="Arial"/>
                <a:cs typeface="Arial"/>
              </a:rPr>
              <a:t>it (railway or trans-Canada highway, 1960s hitchhikers stranded at Wawa). </a:t>
            </a:r>
          </a:p>
          <a:p>
            <a:pPr eaLnBrk="1" hangingPunct="1">
              <a:spcAft>
                <a:spcPts val="1800"/>
              </a:spcAft>
            </a:pPr>
            <a:r>
              <a:rPr lang="en-US" sz="1800" dirty="0">
                <a:solidFill>
                  <a:srgbClr val="FFFFFF"/>
                </a:solidFill>
                <a:latin typeface="Arial"/>
                <a:cs typeface="Arial"/>
              </a:rPr>
              <a:t>I</a:t>
            </a:r>
            <a:r>
              <a:rPr lang="en-US" sz="1800" dirty="0" smtClean="0">
                <a:solidFill>
                  <a:srgbClr val="FFFFFF"/>
                </a:solidFill>
                <a:latin typeface="Arial"/>
                <a:cs typeface="Arial"/>
              </a:rPr>
              <a:t>mportant </a:t>
            </a:r>
            <a:r>
              <a:rPr lang="en-US" sz="1800" dirty="0">
                <a:solidFill>
                  <a:srgbClr val="FFFFFF"/>
                </a:solidFill>
                <a:latin typeface="Arial"/>
                <a:cs typeface="Arial"/>
              </a:rPr>
              <a:t>archaeological literature written by influential </a:t>
            </a:r>
            <a:r>
              <a:rPr lang="ja-JP" altLang="en-US" sz="1800" dirty="0">
                <a:solidFill>
                  <a:srgbClr val="FFFFFF"/>
                </a:solidFill>
                <a:latin typeface="Arial"/>
                <a:cs typeface="Arial"/>
              </a:rPr>
              <a:t>‘</a:t>
            </a:r>
            <a:r>
              <a:rPr lang="en-US" altLang="ja-JP" sz="1800" dirty="0" smtClean="0">
                <a:solidFill>
                  <a:srgbClr val="FFFFFF"/>
                </a:solidFill>
                <a:latin typeface="Arial"/>
                <a:cs typeface="Arial"/>
              </a:rPr>
              <a:t>pioneers</a:t>
            </a:r>
            <a:r>
              <a:rPr lang="en-CA" altLang="ja-JP" sz="1800" dirty="0" smtClean="0">
                <a:solidFill>
                  <a:srgbClr val="FFFFFF"/>
                </a:solidFill>
                <a:latin typeface="Arial"/>
                <a:cs typeface="Arial"/>
              </a:rPr>
              <a:t>’:</a:t>
            </a:r>
            <a:r>
              <a:rPr lang="en-US" altLang="ja-JP" sz="1800" dirty="0" smtClean="0">
                <a:solidFill>
                  <a:srgbClr val="FFFFFF"/>
                </a:solidFill>
                <a:latin typeface="Arial"/>
                <a:cs typeface="Arial"/>
              </a:rPr>
              <a:t> </a:t>
            </a:r>
            <a:r>
              <a:rPr lang="en-US" altLang="ja-JP" sz="1800" dirty="0">
                <a:solidFill>
                  <a:srgbClr val="FFFFFF"/>
                </a:solidFill>
                <a:latin typeface="Arial"/>
                <a:cs typeface="Arial"/>
              </a:rPr>
              <a:t>generalizations that </a:t>
            </a:r>
            <a:r>
              <a:rPr lang="en-US" altLang="ja-JP" sz="1800" u="sng" dirty="0">
                <a:solidFill>
                  <a:srgbClr val="FFFFFF"/>
                </a:solidFill>
                <a:latin typeface="Arial"/>
                <a:cs typeface="Arial"/>
              </a:rPr>
              <a:t>became widely cited as given truths</a:t>
            </a:r>
            <a:r>
              <a:rPr lang="en-US" altLang="ja-JP" sz="1800" dirty="0">
                <a:solidFill>
                  <a:srgbClr val="FFFFFF"/>
                </a:solidFill>
                <a:latin typeface="Arial"/>
                <a:cs typeface="Arial"/>
              </a:rPr>
              <a:t> </a:t>
            </a:r>
            <a:r>
              <a:rPr lang="en-US" altLang="ja-JP" sz="1800" dirty="0" smtClean="0">
                <a:solidFill>
                  <a:srgbClr val="FFFFFF"/>
                </a:solidFill>
                <a:latin typeface="Arial"/>
                <a:cs typeface="Arial"/>
              </a:rPr>
              <a:t>by future generations.</a:t>
            </a:r>
            <a:endParaRPr lang="en-US" altLang="ja-JP" sz="1800" dirty="0">
              <a:solidFill>
                <a:srgbClr val="FFFFFF"/>
              </a:solidFill>
              <a:latin typeface="Arial"/>
              <a:cs typeface="Arial"/>
            </a:endParaRPr>
          </a:p>
          <a:p>
            <a:pPr eaLnBrk="1" hangingPunct="1">
              <a:spcAft>
                <a:spcPts val="1800"/>
              </a:spcAft>
            </a:pPr>
            <a:r>
              <a:rPr lang="en-US" sz="1800" dirty="0">
                <a:solidFill>
                  <a:srgbClr val="FFFFFF"/>
                </a:solidFill>
                <a:latin typeface="Arial"/>
                <a:cs typeface="Arial"/>
              </a:rPr>
              <a:t>These generalizations have an element of truth, but also reflect </a:t>
            </a:r>
            <a:r>
              <a:rPr lang="ja-JP" altLang="en-US" sz="1800" dirty="0">
                <a:solidFill>
                  <a:srgbClr val="FFFFFF"/>
                </a:solidFill>
                <a:latin typeface="Arial"/>
                <a:cs typeface="Arial"/>
              </a:rPr>
              <a:t>‘</a:t>
            </a:r>
            <a:r>
              <a:rPr lang="en-US" altLang="ja-JP" sz="1800" dirty="0">
                <a:solidFill>
                  <a:srgbClr val="FFFFFF"/>
                </a:solidFill>
                <a:latin typeface="Arial"/>
                <a:cs typeface="Arial"/>
              </a:rPr>
              <a:t>culture shock</a:t>
            </a:r>
            <a:r>
              <a:rPr lang="ja-JP" altLang="en-US" sz="1800" dirty="0">
                <a:solidFill>
                  <a:srgbClr val="FFFFFF"/>
                </a:solidFill>
                <a:latin typeface="Arial"/>
                <a:cs typeface="Arial"/>
              </a:rPr>
              <a:t>’</a:t>
            </a:r>
            <a:r>
              <a:rPr lang="en-US" altLang="ja-JP" sz="1800" dirty="0">
                <a:solidFill>
                  <a:srgbClr val="FFFFFF"/>
                </a:solidFill>
                <a:latin typeface="Arial"/>
                <a:cs typeface="Arial"/>
              </a:rPr>
              <a:t>, outsiders</a:t>
            </a:r>
            <a:r>
              <a:rPr lang="ja-JP" altLang="en-US" sz="1800" dirty="0">
                <a:solidFill>
                  <a:srgbClr val="FFFFFF"/>
                </a:solidFill>
                <a:latin typeface="Arial"/>
                <a:cs typeface="Arial"/>
              </a:rPr>
              <a:t>’</a:t>
            </a:r>
            <a:r>
              <a:rPr lang="en-US" altLang="ja-JP" sz="1800" dirty="0">
                <a:solidFill>
                  <a:srgbClr val="FFFFFF"/>
                </a:solidFill>
                <a:latin typeface="Arial"/>
                <a:cs typeface="Arial"/>
              </a:rPr>
              <a:t> view, etc..</a:t>
            </a:r>
            <a:r>
              <a:rPr lang="en-US" altLang="ja-JP" sz="1800" dirty="0" smtClean="0">
                <a:solidFill>
                  <a:srgbClr val="FFFFFF"/>
                </a:solidFill>
                <a:latin typeface="Arial"/>
                <a:cs typeface="Arial"/>
              </a:rPr>
              <a:t>.</a:t>
            </a:r>
            <a:endParaRPr lang="en-US" sz="1800" dirty="0">
              <a:solidFill>
                <a:srgbClr val="FFFFFF"/>
              </a:solidFill>
              <a:latin typeface="Arial"/>
              <a:cs typeface="Arial"/>
            </a:endParaRPr>
          </a:p>
          <a:p>
            <a:pPr eaLnBrk="1" hangingPunct="1">
              <a:spcAft>
                <a:spcPts val="1200"/>
              </a:spcAft>
            </a:pPr>
            <a:r>
              <a:rPr lang="en-US" sz="1800" b="1" dirty="0">
                <a:solidFill>
                  <a:srgbClr val="FFFF00"/>
                </a:solidFill>
                <a:latin typeface="Arial"/>
                <a:cs typeface="Arial"/>
              </a:rPr>
              <a:t>What is </a:t>
            </a:r>
            <a:r>
              <a:rPr lang="en-US" sz="1800" b="1" dirty="0" smtClean="0">
                <a:solidFill>
                  <a:srgbClr val="FFFF00"/>
                </a:solidFill>
                <a:latin typeface="Arial"/>
                <a:cs typeface="Arial"/>
              </a:rPr>
              <a:t>a </a:t>
            </a:r>
            <a:r>
              <a:rPr lang="en-US" sz="1800" b="1" dirty="0">
                <a:solidFill>
                  <a:srgbClr val="FFFF00"/>
                </a:solidFill>
                <a:latin typeface="Arial"/>
                <a:cs typeface="Arial"/>
              </a:rPr>
              <a:t>Boreal Forest Aboriginal perspective</a:t>
            </a:r>
            <a:r>
              <a:rPr lang="en-US" sz="1800" b="1" dirty="0" smtClean="0">
                <a:solidFill>
                  <a:srgbClr val="FFFF00"/>
                </a:solidFill>
                <a:latin typeface="Arial"/>
                <a:cs typeface="Arial"/>
              </a:rPr>
              <a:t>?</a:t>
            </a:r>
            <a:endParaRPr lang="en-US" sz="1800" b="1" dirty="0">
              <a:solidFill>
                <a:srgbClr val="FFFF00"/>
              </a:solidFill>
              <a:latin typeface="Arial"/>
              <a:cs typeface="Arial"/>
            </a:endParaRPr>
          </a:p>
        </p:txBody>
      </p:sp>
      <p:pic>
        <p:nvPicPr>
          <p:cNvPr id="2" name="Picture 1" descr="fly net.tif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02644" y="114299"/>
            <a:ext cx="2655866" cy="3347627"/>
          </a:xfrm>
          <a:prstGeom prst="rect">
            <a:avLst/>
          </a:prstGeom>
          <a:ln w="28575" cmpd="sng">
            <a:solidFill>
              <a:srgbClr val="FF0000"/>
            </a:solidFill>
          </a:ln>
        </p:spPr>
      </p:pic>
      <p:pic>
        <p:nvPicPr>
          <p:cNvPr id="5" name="Picture 5" descr="Franklin_Carmichaeal#3463AE.jpg                                0033B19DMacintosh HD                   B74677A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77556" y="3606403"/>
            <a:ext cx="3793292" cy="3152443"/>
          </a:xfrm>
          <a:prstGeom prst="rect">
            <a:avLst/>
          </a:prstGeom>
          <a:solidFill>
            <a:srgbClr val="FF0000"/>
          </a:solidFill>
          <a:ln w="28575" cmpd="sng">
            <a:solidFill>
              <a:srgbClr val="FF0000"/>
            </a:solidFill>
          </a:ln>
        </p:spPr>
      </p:pic>
    </p:spTree>
    <p:extLst>
      <p:ext uri="{BB962C8B-B14F-4D97-AF65-F5344CB8AC3E}">
        <p14:creationId xmlns:p14="http://schemas.microsoft.com/office/powerpoint/2010/main" val="13049898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86800" y="6493640"/>
            <a:ext cx="431372" cy="365125"/>
          </a:xfrm>
        </p:spPr>
        <p:txBody>
          <a:bodyPr/>
          <a:lstStyle/>
          <a:p>
            <a:fld id="{048FDACB-17A9-A942-9DF5-FEAF54533FAE}" type="slidenum">
              <a:rPr lang="en-US" smtClean="0"/>
              <a:pPr/>
              <a:t>4</a:t>
            </a:fld>
            <a:endParaRPr lang="en-US"/>
          </a:p>
        </p:txBody>
      </p:sp>
      <p:sp>
        <p:nvSpPr>
          <p:cNvPr id="3" name="TextBox 3"/>
          <p:cNvSpPr txBox="1">
            <a:spLocks noChangeArrowheads="1"/>
          </p:cNvSpPr>
          <p:nvPr/>
        </p:nvSpPr>
        <p:spPr bwMode="auto">
          <a:xfrm>
            <a:off x="112912" y="456658"/>
            <a:ext cx="9005260" cy="606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i="1" dirty="0">
                <a:solidFill>
                  <a:schemeClr val="bg1"/>
                </a:solidFill>
                <a:latin typeface="Arial" charset="0"/>
              </a:rPr>
              <a:t>The Precambrian Shield covers approximately one-half of Canada..</a:t>
            </a:r>
            <a:r>
              <a:rPr lang="en-US" i="1" dirty="0" smtClean="0">
                <a:solidFill>
                  <a:schemeClr val="bg1"/>
                </a:solidFill>
                <a:latin typeface="Arial" charset="0"/>
              </a:rPr>
              <a:t>. </a:t>
            </a:r>
            <a:r>
              <a:rPr lang="en-US" i="1" dirty="0">
                <a:solidFill>
                  <a:schemeClr val="bg1"/>
                </a:solidFill>
                <a:latin typeface="Arial" charset="0"/>
              </a:rPr>
              <a:t>physiographic variations do exist but on the whole the area is characterized by a </a:t>
            </a:r>
            <a:r>
              <a:rPr lang="en-US" i="1" u="sng" dirty="0">
                <a:solidFill>
                  <a:schemeClr val="bg1"/>
                </a:solidFill>
                <a:latin typeface="Arial" charset="0"/>
              </a:rPr>
              <a:t>basic sameness</a:t>
            </a:r>
            <a:r>
              <a:rPr lang="en-US" i="1" dirty="0">
                <a:solidFill>
                  <a:schemeClr val="bg1"/>
                </a:solidFill>
                <a:latin typeface="Arial" charset="0"/>
              </a:rPr>
              <a:t> except where the dominating boreal forest fades into the northern tundra...</a:t>
            </a:r>
            <a:r>
              <a:rPr lang="en-US" dirty="0">
                <a:solidFill>
                  <a:schemeClr val="bg1"/>
                </a:solidFill>
                <a:latin typeface="Arial" charset="0"/>
              </a:rPr>
              <a:t> The </a:t>
            </a:r>
            <a:r>
              <a:rPr lang="en-US" u="sng" dirty="0">
                <a:solidFill>
                  <a:schemeClr val="bg1"/>
                </a:solidFill>
                <a:latin typeface="Arial" charset="0"/>
              </a:rPr>
              <a:t>relatively close similarities of the archaeological assemblages</a:t>
            </a:r>
            <a:r>
              <a:rPr lang="en-US" dirty="0">
                <a:solidFill>
                  <a:schemeClr val="bg1"/>
                </a:solidFill>
                <a:latin typeface="Arial" charset="0"/>
              </a:rPr>
              <a:t> throughout much of the region... is undoubtedly the most striking single characteristic of Shield prehistory.</a:t>
            </a:r>
            <a:r>
              <a:rPr lang="en-US" sz="2000" dirty="0">
                <a:solidFill>
                  <a:schemeClr val="bg1"/>
                </a:solidFill>
                <a:latin typeface="Arial" charset="0"/>
              </a:rPr>
              <a:t> (Wright 1981:86)</a:t>
            </a:r>
          </a:p>
          <a:p>
            <a:pPr eaLnBrk="1" hangingPunct="1"/>
            <a:endParaRPr lang="en-US" sz="1800" dirty="0">
              <a:solidFill>
                <a:schemeClr val="bg1"/>
              </a:solidFill>
              <a:latin typeface="Arial" charset="0"/>
            </a:endParaRPr>
          </a:p>
          <a:p>
            <a:pPr eaLnBrk="1" hangingPunct="1"/>
            <a:r>
              <a:rPr lang="en-US" sz="1800" b="1" dirty="0">
                <a:solidFill>
                  <a:srgbClr val="FFFF00"/>
                </a:solidFill>
                <a:latin typeface="Arial" charset="0"/>
              </a:rPr>
              <a:t>J.V. Wright (1981) </a:t>
            </a:r>
            <a:r>
              <a:rPr lang="en-US" sz="1800" dirty="0">
                <a:solidFill>
                  <a:srgbClr val="FFFF00"/>
                </a:solidFill>
                <a:latin typeface="Arial" charset="0"/>
              </a:rPr>
              <a:t>saw five factors contributing to </a:t>
            </a:r>
            <a:r>
              <a:rPr lang="en-US" sz="1800" u="sng" dirty="0">
                <a:solidFill>
                  <a:srgbClr val="FFFF00"/>
                </a:solidFill>
                <a:latin typeface="Arial" charset="0"/>
              </a:rPr>
              <a:t>cultural uniformity</a:t>
            </a:r>
            <a:r>
              <a:rPr lang="en-US" sz="1800" dirty="0">
                <a:solidFill>
                  <a:srgbClr val="FFFF00"/>
                </a:solidFill>
                <a:latin typeface="Arial" charset="0"/>
              </a:rPr>
              <a:t>...</a:t>
            </a:r>
          </a:p>
          <a:p>
            <a:pPr eaLnBrk="1" hangingPunct="1"/>
            <a:endParaRPr lang="en-US" sz="1800" dirty="0">
              <a:solidFill>
                <a:srgbClr val="FFFF00"/>
              </a:solidFill>
              <a:latin typeface="Arial" charset="0"/>
            </a:endParaRPr>
          </a:p>
          <a:p>
            <a:pPr marL="233363" indent="-233363" eaLnBrk="1" hangingPunct="1">
              <a:spcAft>
                <a:spcPts val="1200"/>
              </a:spcAft>
            </a:pPr>
            <a:r>
              <a:rPr lang="en-US" sz="1800" dirty="0">
                <a:solidFill>
                  <a:schemeClr val="bg1"/>
                </a:solidFill>
                <a:latin typeface="Arial" charset="0"/>
              </a:rPr>
              <a:t>1) river and lake systems only effective means of communication and travel... also important for </a:t>
            </a:r>
            <a:r>
              <a:rPr lang="en-US" sz="1800" dirty="0" smtClean="0">
                <a:solidFill>
                  <a:schemeClr val="bg1"/>
                </a:solidFill>
                <a:latin typeface="Arial" charset="0"/>
              </a:rPr>
              <a:t>food (shoreline settlement orientation)</a:t>
            </a:r>
            <a:endParaRPr lang="en-US" sz="1800" dirty="0">
              <a:solidFill>
                <a:schemeClr val="bg1"/>
              </a:solidFill>
              <a:latin typeface="Arial" charset="0"/>
            </a:endParaRPr>
          </a:p>
          <a:p>
            <a:pPr marL="233363" indent="-233363" eaLnBrk="1" hangingPunct="1">
              <a:spcAft>
                <a:spcPts val="1200"/>
              </a:spcAft>
            </a:pPr>
            <a:r>
              <a:rPr lang="en-US" sz="1800" dirty="0">
                <a:solidFill>
                  <a:schemeClr val="bg1"/>
                </a:solidFill>
                <a:latin typeface="Arial" charset="0"/>
              </a:rPr>
              <a:t>2) two major food sources (caribou, fish) with broad range of </a:t>
            </a:r>
            <a:r>
              <a:rPr lang="en-US" sz="1800" dirty="0" smtClean="0">
                <a:solidFill>
                  <a:schemeClr val="bg1"/>
                </a:solidFill>
                <a:latin typeface="Arial" charset="0"/>
              </a:rPr>
              <a:t>supplemental sources.</a:t>
            </a:r>
            <a:endParaRPr lang="en-US" sz="1800" dirty="0">
              <a:solidFill>
                <a:schemeClr val="bg1"/>
              </a:solidFill>
              <a:latin typeface="Arial" charset="0"/>
            </a:endParaRPr>
          </a:p>
          <a:p>
            <a:pPr marL="233363" indent="-233363" eaLnBrk="1" hangingPunct="1">
              <a:spcAft>
                <a:spcPts val="1200"/>
              </a:spcAft>
            </a:pPr>
            <a:r>
              <a:rPr lang="en-US" sz="1800" dirty="0">
                <a:solidFill>
                  <a:schemeClr val="bg1"/>
                </a:solidFill>
                <a:latin typeface="Arial" charset="0"/>
              </a:rPr>
              <a:t>3) fires are endemic </a:t>
            </a:r>
            <a:r>
              <a:rPr lang="en-US" sz="1800" dirty="0" smtClean="0">
                <a:solidFill>
                  <a:schemeClr val="bg1"/>
                </a:solidFill>
                <a:latin typeface="Arial" charset="0"/>
              </a:rPr>
              <a:t>&amp; </a:t>
            </a:r>
            <a:r>
              <a:rPr lang="en-US" sz="1800" dirty="0">
                <a:solidFill>
                  <a:schemeClr val="bg1"/>
                </a:solidFill>
                <a:latin typeface="Arial" charset="0"/>
              </a:rPr>
              <a:t>large, forcing people to move </a:t>
            </a:r>
            <a:r>
              <a:rPr lang="en-US" sz="1800" dirty="0" smtClean="0">
                <a:solidFill>
                  <a:schemeClr val="bg1"/>
                </a:solidFill>
                <a:latin typeface="Arial" charset="0"/>
              </a:rPr>
              <a:t>frequently (a constraint or hazard)</a:t>
            </a:r>
            <a:endParaRPr lang="en-US" sz="1800" dirty="0">
              <a:solidFill>
                <a:schemeClr val="bg1"/>
              </a:solidFill>
              <a:latin typeface="Arial" charset="0"/>
            </a:endParaRPr>
          </a:p>
          <a:p>
            <a:pPr marL="233363" indent="-233363" eaLnBrk="1" hangingPunct="1">
              <a:spcAft>
                <a:spcPts val="1200"/>
              </a:spcAft>
            </a:pPr>
            <a:r>
              <a:rPr lang="en-US" sz="1800" dirty="0">
                <a:solidFill>
                  <a:schemeClr val="bg1"/>
                </a:solidFill>
                <a:latin typeface="Arial" charset="0"/>
              </a:rPr>
              <a:t>4) small hunting groups... flexible marriage &amp; residence patterns, wide social networks.</a:t>
            </a:r>
          </a:p>
          <a:p>
            <a:pPr marL="233363" indent="-233363" eaLnBrk="1" hangingPunct="1">
              <a:spcAft>
                <a:spcPts val="1200"/>
              </a:spcAft>
            </a:pPr>
            <a:r>
              <a:rPr lang="en-US" sz="1800" dirty="0">
                <a:solidFill>
                  <a:schemeClr val="bg1"/>
                </a:solidFill>
                <a:latin typeface="Arial" charset="0"/>
              </a:rPr>
              <a:t>5) limitations of Boreal Forest ecology </a:t>
            </a:r>
            <a:r>
              <a:rPr lang="en-US" sz="1800" u="sng" dirty="0">
                <a:solidFill>
                  <a:schemeClr val="bg1"/>
                </a:solidFill>
                <a:latin typeface="Arial" charset="0"/>
              </a:rPr>
              <a:t>imposed limits</a:t>
            </a:r>
            <a:r>
              <a:rPr lang="en-US" sz="1800" dirty="0">
                <a:solidFill>
                  <a:schemeClr val="bg1"/>
                </a:solidFill>
                <a:latin typeface="Arial" charset="0"/>
              </a:rPr>
              <a:t> on subsistence choices, social organization, and </a:t>
            </a:r>
            <a:r>
              <a:rPr lang="en-US" sz="1800" u="sng" dirty="0">
                <a:solidFill>
                  <a:schemeClr val="bg1"/>
                </a:solidFill>
                <a:latin typeface="Arial" charset="0"/>
              </a:rPr>
              <a:t>isolated inhabitants</a:t>
            </a:r>
            <a:r>
              <a:rPr lang="en-US" sz="1800" dirty="0">
                <a:solidFill>
                  <a:schemeClr val="bg1"/>
                </a:solidFill>
                <a:latin typeface="Arial" charset="0"/>
              </a:rPr>
              <a:t> from outside developments...</a:t>
            </a:r>
          </a:p>
        </p:txBody>
      </p:sp>
    </p:spTree>
    <p:extLst>
      <p:ext uri="{BB962C8B-B14F-4D97-AF65-F5344CB8AC3E}">
        <p14:creationId xmlns:p14="http://schemas.microsoft.com/office/powerpoint/2010/main" val="65726081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5</a:t>
            </a:fld>
            <a:endParaRPr lang="en-US"/>
          </a:p>
        </p:txBody>
      </p:sp>
      <p:sp>
        <p:nvSpPr>
          <p:cNvPr id="3" name="TextBox 3"/>
          <p:cNvSpPr txBox="1">
            <a:spLocks noChangeArrowheads="1"/>
          </p:cNvSpPr>
          <p:nvPr/>
        </p:nvSpPr>
        <p:spPr bwMode="auto">
          <a:xfrm>
            <a:off x="203200" y="115888"/>
            <a:ext cx="8861425" cy="674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dirty="0">
                <a:solidFill>
                  <a:srgbClr val="FFFF00"/>
                </a:solidFill>
                <a:latin typeface="Arial" charset="0"/>
              </a:rPr>
              <a:t>Brain Fagan, </a:t>
            </a:r>
            <a:r>
              <a:rPr lang="en-US" sz="1800" dirty="0" smtClean="0">
                <a:solidFill>
                  <a:srgbClr val="FFFF00"/>
                </a:solidFill>
                <a:latin typeface="Arial" charset="0"/>
              </a:rPr>
              <a:t>in </a:t>
            </a:r>
            <a:r>
              <a:rPr lang="en-US" sz="1800" b="1" i="1" dirty="0">
                <a:solidFill>
                  <a:srgbClr val="FFFF00"/>
                </a:solidFill>
                <a:latin typeface="Arial" charset="0"/>
              </a:rPr>
              <a:t>Ancient North America</a:t>
            </a:r>
            <a:r>
              <a:rPr lang="en-US" sz="1800" dirty="0">
                <a:solidFill>
                  <a:srgbClr val="FFFF00"/>
                </a:solidFill>
                <a:latin typeface="Arial" charset="0"/>
              </a:rPr>
              <a:t>, describes </a:t>
            </a:r>
            <a:r>
              <a:rPr lang="en-US" sz="1800" dirty="0" smtClean="0">
                <a:solidFill>
                  <a:srgbClr val="FFFF00"/>
                </a:solidFill>
                <a:latin typeface="Arial" charset="0"/>
              </a:rPr>
              <a:t>Canadian Shield culture, specifically </a:t>
            </a:r>
            <a:r>
              <a:rPr lang="en-US" sz="1800" dirty="0">
                <a:solidFill>
                  <a:srgbClr val="FFFF00"/>
                </a:solidFill>
                <a:latin typeface="Arial" charset="0"/>
              </a:rPr>
              <a:t>Shield </a:t>
            </a:r>
            <a:r>
              <a:rPr lang="en-US" sz="1800" dirty="0" smtClean="0">
                <a:solidFill>
                  <a:srgbClr val="FFFF00"/>
                </a:solidFill>
                <a:latin typeface="Arial" charset="0"/>
              </a:rPr>
              <a:t>Archaic. Reflect perspective </a:t>
            </a:r>
            <a:r>
              <a:rPr lang="en-US" sz="1800" dirty="0">
                <a:solidFill>
                  <a:srgbClr val="FFFF00"/>
                </a:solidFill>
                <a:latin typeface="Arial" charset="0"/>
              </a:rPr>
              <a:t>about all human </a:t>
            </a:r>
            <a:r>
              <a:rPr lang="en-US" sz="1800" dirty="0" smtClean="0">
                <a:solidFill>
                  <a:srgbClr val="FFFF00"/>
                </a:solidFill>
                <a:latin typeface="Arial" charset="0"/>
              </a:rPr>
              <a:t>history </a:t>
            </a:r>
            <a:r>
              <a:rPr lang="en-US" sz="1800" dirty="0">
                <a:solidFill>
                  <a:srgbClr val="FFFF00"/>
                </a:solidFill>
                <a:latin typeface="Arial" charset="0"/>
              </a:rPr>
              <a:t>in the region. </a:t>
            </a:r>
          </a:p>
          <a:p>
            <a:pPr eaLnBrk="1" hangingPunct="1"/>
            <a:endParaRPr lang="en-US" sz="1800" dirty="0">
              <a:latin typeface="Arial" charset="0"/>
            </a:endParaRPr>
          </a:p>
          <a:p>
            <a:pPr eaLnBrk="1" hangingPunct="1"/>
            <a:endParaRPr lang="en-US" sz="1800" dirty="0">
              <a:latin typeface="Arial" charset="0"/>
            </a:endParaRPr>
          </a:p>
          <a:p>
            <a:pPr eaLnBrk="1" hangingPunct="1"/>
            <a:r>
              <a:rPr lang="en-US" i="1" dirty="0">
                <a:solidFill>
                  <a:schemeClr val="bg1"/>
                </a:solidFill>
                <a:latin typeface="Arial" charset="0"/>
              </a:rPr>
              <a:t>There they developed the distinctive Shield Archaic tradition, an adaptation to the country of lakes, rivers and boreal forest with but sparse game and vegetable resources. The people lived in small bands, mostly near lakes and rivers and close to regular caribou migration routes... The Shield Archaic was </a:t>
            </a:r>
            <a:r>
              <a:rPr lang="en-US" i="1" u="sng" dirty="0">
                <a:solidFill>
                  <a:schemeClr val="bg1"/>
                </a:solidFill>
                <a:latin typeface="Arial" charset="0"/>
              </a:rPr>
              <a:t>a profoundly conservative adaptation, one that changed but little over many millennia</a:t>
            </a:r>
            <a:r>
              <a:rPr lang="en-US" i="1" dirty="0">
                <a:solidFill>
                  <a:schemeClr val="bg1"/>
                </a:solidFill>
                <a:latin typeface="Arial" charset="0"/>
              </a:rPr>
              <a:t>... For thousands of years in places right up until European times, Shield Archaic bands flourished in </a:t>
            </a:r>
            <a:r>
              <a:rPr lang="en-US" i="1" u="sng" dirty="0">
                <a:solidFill>
                  <a:schemeClr val="bg1"/>
                </a:solidFill>
                <a:latin typeface="Arial" charset="0"/>
              </a:rPr>
              <a:t>almost complete isolation</a:t>
            </a:r>
            <a:r>
              <a:rPr lang="en-US" i="1" dirty="0">
                <a:solidFill>
                  <a:schemeClr val="bg1"/>
                </a:solidFill>
                <a:latin typeface="Arial" charset="0"/>
              </a:rPr>
              <a:t> from the more temperate world to the south... The sheer vastness and isolation of their harsh forested wilderness </a:t>
            </a:r>
            <a:r>
              <a:rPr lang="en-US" i="1" u="sng" dirty="0">
                <a:solidFill>
                  <a:schemeClr val="bg1"/>
                </a:solidFill>
                <a:latin typeface="Arial" charset="0"/>
              </a:rPr>
              <a:t>shut off most possibilities of cultural transmission from more sophisticated societies to the south</a:t>
            </a:r>
            <a:r>
              <a:rPr lang="en-US" i="1" dirty="0">
                <a:solidFill>
                  <a:schemeClr val="bg1"/>
                </a:solidFill>
                <a:latin typeface="Arial" charset="0"/>
              </a:rPr>
              <a:t>... </a:t>
            </a:r>
            <a:r>
              <a:rPr lang="en-US" dirty="0">
                <a:solidFill>
                  <a:schemeClr val="bg1"/>
                </a:solidFill>
                <a:latin typeface="Arial" charset="0"/>
              </a:rPr>
              <a:t>(Fagan 2005:401-402</a:t>
            </a:r>
            <a:r>
              <a:rPr lang="en-US" dirty="0" smtClean="0">
                <a:solidFill>
                  <a:schemeClr val="bg1"/>
                </a:solidFill>
                <a:latin typeface="Arial" charset="0"/>
              </a:rPr>
              <a:t>)</a:t>
            </a:r>
          </a:p>
          <a:p>
            <a:pPr eaLnBrk="1" hangingPunct="1"/>
            <a:endParaRPr lang="en-US" dirty="0">
              <a:solidFill>
                <a:schemeClr val="bg1"/>
              </a:solidFill>
              <a:latin typeface="Arial" charset="0"/>
            </a:endParaRPr>
          </a:p>
          <a:p>
            <a:pPr eaLnBrk="1" hangingPunct="1"/>
            <a:r>
              <a:rPr lang="en-US" b="1" i="1" dirty="0" smtClean="0">
                <a:solidFill>
                  <a:srgbClr val="FFFF00"/>
                </a:solidFill>
                <a:latin typeface="Arial" charset="0"/>
              </a:rPr>
              <a:t>What intellectual ‘baggage &amp; bias’ is reflected here?</a:t>
            </a:r>
            <a:endParaRPr lang="en-US" b="1" i="1" dirty="0">
              <a:solidFill>
                <a:srgbClr val="FFFF00"/>
              </a:solidFill>
              <a:latin typeface="Arial" charset="0"/>
            </a:endParaRPr>
          </a:p>
        </p:txBody>
      </p:sp>
    </p:spTree>
    <p:extLst>
      <p:ext uri="{BB962C8B-B14F-4D97-AF65-F5344CB8AC3E}">
        <p14:creationId xmlns:p14="http://schemas.microsoft.com/office/powerpoint/2010/main" val="18125406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6</a:t>
            </a:fld>
            <a:endParaRPr lang="en-US"/>
          </a:p>
        </p:txBody>
      </p:sp>
      <p:sp>
        <p:nvSpPr>
          <p:cNvPr id="3" name="TextBox 3"/>
          <p:cNvSpPr txBox="1">
            <a:spLocks noChangeArrowheads="1"/>
          </p:cNvSpPr>
          <p:nvPr/>
        </p:nvSpPr>
        <p:spPr bwMode="auto">
          <a:xfrm>
            <a:off x="247650" y="133350"/>
            <a:ext cx="8661400" cy="646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FFFF00"/>
                </a:solidFill>
                <a:latin typeface="Arial" charset="0"/>
              </a:rPr>
              <a:t>Assumptions/Assertions of Cultural Continuity and perhaps also ethno-linguistic continuity over thousands of years.</a:t>
            </a:r>
          </a:p>
          <a:p>
            <a:pPr eaLnBrk="1" hangingPunct="1"/>
            <a:endParaRPr lang="en-US" dirty="0">
              <a:solidFill>
                <a:schemeClr val="bg1"/>
              </a:solidFill>
              <a:latin typeface="Arial" charset="0"/>
            </a:endParaRPr>
          </a:p>
          <a:p>
            <a:pPr eaLnBrk="1" hangingPunct="1"/>
            <a:r>
              <a:rPr lang="en-US" dirty="0">
                <a:solidFill>
                  <a:schemeClr val="bg1"/>
                </a:solidFill>
                <a:latin typeface="Arial" charset="0"/>
              </a:rPr>
              <a:t>..</a:t>
            </a:r>
            <a:r>
              <a:rPr lang="en-US" dirty="0" smtClean="0">
                <a:solidFill>
                  <a:schemeClr val="bg1"/>
                </a:solidFill>
                <a:latin typeface="Arial" charset="0"/>
              </a:rPr>
              <a:t>.</a:t>
            </a:r>
            <a:r>
              <a:rPr lang="en-US" dirty="0">
                <a:solidFill>
                  <a:schemeClr val="bg1"/>
                </a:solidFill>
                <a:latin typeface="Arial" charset="0"/>
              </a:rPr>
              <a:t>P</a:t>
            </a:r>
            <a:r>
              <a:rPr lang="en-US" dirty="0" smtClean="0">
                <a:solidFill>
                  <a:schemeClr val="bg1"/>
                </a:solidFill>
                <a:latin typeface="Arial" charset="0"/>
              </a:rPr>
              <a:t>erhaps </a:t>
            </a:r>
            <a:r>
              <a:rPr lang="en-US" dirty="0">
                <a:solidFill>
                  <a:schemeClr val="bg1"/>
                </a:solidFill>
                <a:latin typeface="Arial" charset="0"/>
              </a:rPr>
              <a:t>we can understand ancient lifestyles by developing </a:t>
            </a:r>
            <a:r>
              <a:rPr lang="en-US" dirty="0">
                <a:solidFill>
                  <a:srgbClr val="FFFF00"/>
                </a:solidFill>
                <a:latin typeface="Arial" charset="0"/>
              </a:rPr>
              <a:t>analogies based upon ethnographic observation</a:t>
            </a:r>
            <a:r>
              <a:rPr lang="en-US" dirty="0">
                <a:solidFill>
                  <a:schemeClr val="bg1"/>
                </a:solidFill>
                <a:latin typeface="Arial" charset="0"/>
              </a:rPr>
              <a:t> of early to mid 20</a:t>
            </a:r>
            <a:r>
              <a:rPr lang="en-US" baseline="30000" dirty="0">
                <a:solidFill>
                  <a:schemeClr val="bg1"/>
                </a:solidFill>
                <a:latin typeface="Arial" charset="0"/>
              </a:rPr>
              <a:t>th</a:t>
            </a:r>
            <a:r>
              <a:rPr lang="en-US" dirty="0">
                <a:solidFill>
                  <a:schemeClr val="bg1"/>
                </a:solidFill>
                <a:latin typeface="Arial" charset="0"/>
              </a:rPr>
              <a:t> </a:t>
            </a:r>
            <a:r>
              <a:rPr lang="en-US" dirty="0" smtClean="0">
                <a:solidFill>
                  <a:schemeClr val="bg1"/>
                </a:solidFill>
                <a:latin typeface="Arial" charset="0"/>
              </a:rPr>
              <a:t>Century Aboriginal culture </a:t>
            </a:r>
            <a:r>
              <a:rPr lang="en-US" dirty="0">
                <a:solidFill>
                  <a:schemeClr val="bg1"/>
                </a:solidFill>
                <a:latin typeface="Arial" charset="0"/>
              </a:rPr>
              <a:t>thought to be </a:t>
            </a:r>
            <a:r>
              <a:rPr lang="ja-JP" altLang="en-US" dirty="0">
                <a:solidFill>
                  <a:schemeClr val="bg1"/>
                </a:solidFill>
                <a:latin typeface="Arial" charset="0"/>
              </a:rPr>
              <a:t>‘</a:t>
            </a:r>
            <a:r>
              <a:rPr lang="en-US" altLang="ja-JP" dirty="0">
                <a:solidFill>
                  <a:schemeClr val="bg1"/>
                </a:solidFill>
                <a:latin typeface="Arial" charset="0"/>
              </a:rPr>
              <a:t>relatively unaffected</a:t>
            </a:r>
            <a:r>
              <a:rPr lang="ja-JP" altLang="en-US" dirty="0">
                <a:solidFill>
                  <a:schemeClr val="bg1"/>
                </a:solidFill>
                <a:latin typeface="Arial" charset="0"/>
              </a:rPr>
              <a:t>’</a:t>
            </a:r>
            <a:r>
              <a:rPr lang="en-US" altLang="ja-JP" dirty="0">
                <a:solidFill>
                  <a:schemeClr val="bg1"/>
                </a:solidFill>
                <a:latin typeface="Arial" charset="0"/>
              </a:rPr>
              <a:t> by contemporary </a:t>
            </a:r>
            <a:r>
              <a:rPr lang="en-US" altLang="ja-JP" dirty="0" smtClean="0">
                <a:solidFill>
                  <a:schemeClr val="bg1"/>
                </a:solidFill>
                <a:latin typeface="Arial" charset="0"/>
              </a:rPr>
              <a:t>s. </a:t>
            </a:r>
            <a:r>
              <a:rPr lang="en-US" altLang="ja-JP" dirty="0">
                <a:solidFill>
                  <a:schemeClr val="bg1"/>
                </a:solidFill>
                <a:latin typeface="Arial" charset="0"/>
              </a:rPr>
              <a:t>Canada. </a:t>
            </a:r>
            <a:r>
              <a:rPr lang="en-US" altLang="ja-JP" dirty="0">
                <a:solidFill>
                  <a:srgbClr val="FFFF00"/>
                </a:solidFill>
                <a:latin typeface="Arial" charset="0"/>
              </a:rPr>
              <a:t>(Is this really valid?)</a:t>
            </a:r>
          </a:p>
          <a:p>
            <a:pPr eaLnBrk="1" hangingPunct="1"/>
            <a:endParaRPr lang="en-US" dirty="0">
              <a:solidFill>
                <a:schemeClr val="bg1"/>
              </a:solidFill>
              <a:latin typeface="Arial" charset="0"/>
            </a:endParaRPr>
          </a:p>
          <a:p>
            <a:pPr eaLnBrk="1" hangingPunct="1"/>
            <a:r>
              <a:rPr lang="en-US" dirty="0">
                <a:solidFill>
                  <a:schemeClr val="bg1"/>
                </a:solidFill>
                <a:latin typeface="Arial" charset="0"/>
              </a:rPr>
              <a:t>Socio-political organization and group size</a:t>
            </a:r>
          </a:p>
          <a:p>
            <a:pPr eaLnBrk="1" hangingPunct="1"/>
            <a:r>
              <a:rPr lang="en-US" dirty="0">
                <a:solidFill>
                  <a:schemeClr val="bg1"/>
                </a:solidFill>
                <a:latin typeface="Arial" charset="0"/>
              </a:rPr>
              <a:t>Subsistence economy</a:t>
            </a:r>
          </a:p>
          <a:p>
            <a:pPr eaLnBrk="1" hangingPunct="1"/>
            <a:r>
              <a:rPr lang="en-US" dirty="0">
                <a:solidFill>
                  <a:schemeClr val="bg1"/>
                </a:solidFill>
                <a:latin typeface="Arial" charset="0"/>
              </a:rPr>
              <a:t>Land use and tenure</a:t>
            </a:r>
          </a:p>
          <a:p>
            <a:pPr eaLnBrk="1" hangingPunct="1"/>
            <a:r>
              <a:rPr lang="en-US" dirty="0">
                <a:solidFill>
                  <a:schemeClr val="bg1"/>
                </a:solidFill>
                <a:latin typeface="Arial" charset="0"/>
              </a:rPr>
              <a:t>technology</a:t>
            </a:r>
          </a:p>
          <a:p>
            <a:pPr eaLnBrk="1" hangingPunct="1"/>
            <a:r>
              <a:rPr lang="en-US" dirty="0">
                <a:solidFill>
                  <a:schemeClr val="bg1"/>
                </a:solidFill>
                <a:latin typeface="Arial" charset="0"/>
              </a:rPr>
              <a:t>spirituality</a:t>
            </a:r>
          </a:p>
          <a:p>
            <a:pPr eaLnBrk="1" hangingPunct="1"/>
            <a:endParaRPr lang="en-US" dirty="0">
              <a:solidFill>
                <a:schemeClr val="bg1"/>
              </a:solidFill>
              <a:latin typeface="Arial" charset="0"/>
            </a:endParaRPr>
          </a:p>
          <a:p>
            <a:pPr eaLnBrk="1" hangingPunct="1"/>
            <a:r>
              <a:rPr lang="en-US" sz="1800" dirty="0">
                <a:solidFill>
                  <a:schemeClr val="bg1"/>
                </a:solidFill>
                <a:latin typeface="Arial" charset="0"/>
              </a:rPr>
              <a:t>While offering enduring utility, we have to be careful not to become slaves to </a:t>
            </a:r>
            <a:r>
              <a:rPr lang="ja-JP" altLang="en-US" sz="1800" dirty="0">
                <a:solidFill>
                  <a:schemeClr val="bg1"/>
                </a:solidFill>
                <a:latin typeface="Arial" charset="0"/>
              </a:rPr>
              <a:t>‘</a:t>
            </a:r>
            <a:r>
              <a:rPr lang="en-US" altLang="ja-JP" sz="1800" dirty="0">
                <a:solidFill>
                  <a:schemeClr val="bg1"/>
                </a:solidFill>
                <a:latin typeface="Arial" charset="0"/>
              </a:rPr>
              <a:t>ethnographic analogy</a:t>
            </a:r>
            <a:r>
              <a:rPr lang="ja-JP" altLang="en-US" sz="1800" dirty="0">
                <a:solidFill>
                  <a:schemeClr val="bg1"/>
                </a:solidFill>
                <a:latin typeface="Arial" charset="0"/>
              </a:rPr>
              <a:t>’</a:t>
            </a:r>
            <a:r>
              <a:rPr lang="en-US" altLang="ja-JP" sz="1800" dirty="0">
                <a:solidFill>
                  <a:schemeClr val="bg1"/>
                </a:solidFill>
                <a:latin typeface="Arial" charset="0"/>
              </a:rPr>
              <a:t> </a:t>
            </a:r>
            <a:endParaRPr lang="en-US" altLang="ja-JP" sz="1800" dirty="0" smtClean="0">
              <a:solidFill>
                <a:schemeClr val="bg1"/>
              </a:solidFill>
              <a:latin typeface="Arial" charset="0"/>
            </a:endParaRPr>
          </a:p>
          <a:p>
            <a:pPr eaLnBrk="1" hangingPunct="1"/>
            <a:endParaRPr lang="en-US" altLang="ja-JP" sz="1800" dirty="0">
              <a:solidFill>
                <a:schemeClr val="bg1"/>
              </a:solidFill>
              <a:latin typeface="Arial" charset="0"/>
            </a:endParaRPr>
          </a:p>
          <a:p>
            <a:pPr eaLnBrk="1" hangingPunct="1"/>
            <a:r>
              <a:rPr lang="en-US" altLang="ja-JP" dirty="0" smtClean="0">
                <a:solidFill>
                  <a:srgbClr val="FFFF00"/>
                </a:solidFill>
                <a:latin typeface="Arial" charset="0"/>
              </a:rPr>
              <a:t>Subarctic </a:t>
            </a:r>
            <a:r>
              <a:rPr lang="en-US" altLang="ja-JP" dirty="0">
                <a:solidFill>
                  <a:srgbClr val="FFFF00"/>
                </a:solidFill>
                <a:latin typeface="Arial" charset="0"/>
              </a:rPr>
              <a:t>culture is not static, nor a</a:t>
            </a:r>
            <a:r>
              <a:rPr lang="en-US" altLang="ja-JP" dirty="0" smtClean="0">
                <a:solidFill>
                  <a:srgbClr val="FFFF00"/>
                </a:solidFill>
                <a:latin typeface="Arial" charset="0"/>
              </a:rPr>
              <a:t> </a:t>
            </a:r>
            <a:r>
              <a:rPr lang="en-US" altLang="ja-JP" dirty="0">
                <a:solidFill>
                  <a:srgbClr val="FFFF00"/>
                </a:solidFill>
                <a:latin typeface="Arial" charset="0"/>
              </a:rPr>
              <a:t>cultural </a:t>
            </a:r>
            <a:r>
              <a:rPr lang="ja-JP" altLang="en-US" dirty="0">
                <a:solidFill>
                  <a:srgbClr val="FFFF00"/>
                </a:solidFill>
                <a:latin typeface="Arial" charset="0"/>
              </a:rPr>
              <a:t>‘</a:t>
            </a:r>
            <a:r>
              <a:rPr lang="en-US" altLang="ja-JP" dirty="0">
                <a:solidFill>
                  <a:srgbClr val="FFFF00"/>
                </a:solidFill>
                <a:latin typeface="Arial" charset="0"/>
              </a:rPr>
              <a:t>living </a:t>
            </a:r>
            <a:r>
              <a:rPr lang="en-US" altLang="ja-JP" dirty="0" smtClean="0">
                <a:solidFill>
                  <a:srgbClr val="FFFF00"/>
                </a:solidFill>
                <a:latin typeface="Arial" charset="0"/>
              </a:rPr>
              <a:t>fossil</a:t>
            </a:r>
            <a:r>
              <a:rPr lang="ja-JP" altLang="en-US" dirty="0" smtClean="0">
                <a:solidFill>
                  <a:srgbClr val="FFFF00"/>
                </a:solidFill>
                <a:latin typeface="Arial" charset="0"/>
              </a:rPr>
              <a:t>’</a:t>
            </a:r>
            <a:endParaRPr lang="en-US" dirty="0">
              <a:solidFill>
                <a:srgbClr val="FFFF00"/>
              </a:solidFill>
              <a:latin typeface="Arial" charset="0"/>
            </a:endParaRPr>
          </a:p>
        </p:txBody>
      </p:sp>
    </p:spTree>
    <p:extLst>
      <p:ext uri="{BB962C8B-B14F-4D97-AF65-F5344CB8AC3E}">
        <p14:creationId xmlns:p14="http://schemas.microsoft.com/office/powerpoint/2010/main" val="18003864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7</a:t>
            </a:fld>
            <a:endParaRPr lang="en-US"/>
          </a:p>
        </p:txBody>
      </p:sp>
      <p:pic>
        <p:nvPicPr>
          <p:cNvPr id="5" name="Picture 2" descr="NIB overview.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5694363" cy="35972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422275" y="3124200"/>
            <a:ext cx="644525" cy="1588"/>
          </a:xfrm>
          <a:prstGeom prst="line">
            <a:avLst/>
          </a:pr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7" name="Picture 21" descr="GTA.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8825" y="2681288"/>
            <a:ext cx="4498975" cy="410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4613275" y="6627813"/>
            <a:ext cx="644525" cy="1587"/>
          </a:xfrm>
          <a:prstGeom prst="line">
            <a:avLst/>
          </a:prstGeom>
          <a:ln w="762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5410200" y="2971800"/>
            <a:ext cx="2654300" cy="2384425"/>
          </a:xfrm>
          <a:custGeom>
            <a:avLst/>
            <a:gdLst>
              <a:gd name="connsiteX0" fmla="*/ 994567 w 2653722"/>
              <a:gd name="connsiteY0" fmla="*/ 2374374 h 2385024"/>
              <a:gd name="connsiteX1" fmla="*/ 1042494 w 2653722"/>
              <a:gd name="connsiteY1" fmla="*/ 2350413 h 2385024"/>
              <a:gd name="connsiteX2" fmla="*/ 1066457 w 2653722"/>
              <a:gd name="connsiteY2" fmla="*/ 2334438 h 2385024"/>
              <a:gd name="connsiteX3" fmla="*/ 1146335 w 2653722"/>
              <a:gd name="connsiteY3" fmla="*/ 2286515 h 2385024"/>
              <a:gd name="connsiteX4" fmla="*/ 1218225 w 2653722"/>
              <a:gd name="connsiteY4" fmla="*/ 2238592 h 2385024"/>
              <a:gd name="connsiteX5" fmla="*/ 1242188 w 2653722"/>
              <a:gd name="connsiteY5" fmla="*/ 2222618 h 2385024"/>
              <a:gd name="connsiteX6" fmla="*/ 1282127 w 2653722"/>
              <a:gd name="connsiteY6" fmla="*/ 2198656 h 2385024"/>
              <a:gd name="connsiteX7" fmla="*/ 1338042 w 2653722"/>
              <a:gd name="connsiteY7" fmla="*/ 2206643 h 2385024"/>
              <a:gd name="connsiteX8" fmla="*/ 1362005 w 2653722"/>
              <a:gd name="connsiteY8" fmla="*/ 2214630 h 2385024"/>
              <a:gd name="connsiteX9" fmla="*/ 1441883 w 2653722"/>
              <a:gd name="connsiteY9" fmla="*/ 2206643 h 2385024"/>
              <a:gd name="connsiteX10" fmla="*/ 1513773 w 2653722"/>
              <a:gd name="connsiteY10" fmla="*/ 2190669 h 2385024"/>
              <a:gd name="connsiteX11" fmla="*/ 1537736 w 2653722"/>
              <a:gd name="connsiteY11" fmla="*/ 2182682 h 2385024"/>
              <a:gd name="connsiteX12" fmla="*/ 1609626 w 2653722"/>
              <a:gd name="connsiteY12" fmla="*/ 2166707 h 2385024"/>
              <a:gd name="connsiteX13" fmla="*/ 1641577 w 2653722"/>
              <a:gd name="connsiteY13" fmla="*/ 2142746 h 2385024"/>
              <a:gd name="connsiteX14" fmla="*/ 1665540 w 2653722"/>
              <a:gd name="connsiteY14" fmla="*/ 2126771 h 2385024"/>
              <a:gd name="connsiteX15" fmla="*/ 1713467 w 2653722"/>
              <a:gd name="connsiteY15" fmla="*/ 2086835 h 2385024"/>
              <a:gd name="connsiteX16" fmla="*/ 1737430 w 2653722"/>
              <a:gd name="connsiteY16" fmla="*/ 2078848 h 2385024"/>
              <a:gd name="connsiteX17" fmla="*/ 1785357 w 2653722"/>
              <a:gd name="connsiteY17" fmla="*/ 2046899 h 2385024"/>
              <a:gd name="connsiteX18" fmla="*/ 1809320 w 2653722"/>
              <a:gd name="connsiteY18" fmla="*/ 2030925 h 2385024"/>
              <a:gd name="connsiteX19" fmla="*/ 1841271 w 2653722"/>
              <a:gd name="connsiteY19" fmla="*/ 1983002 h 2385024"/>
              <a:gd name="connsiteX20" fmla="*/ 1857247 w 2653722"/>
              <a:gd name="connsiteY20" fmla="*/ 1959040 h 2385024"/>
              <a:gd name="connsiteX21" fmla="*/ 1889198 w 2653722"/>
              <a:gd name="connsiteY21" fmla="*/ 1919104 h 2385024"/>
              <a:gd name="connsiteX22" fmla="*/ 1937124 w 2653722"/>
              <a:gd name="connsiteY22" fmla="*/ 1903130 h 2385024"/>
              <a:gd name="connsiteX23" fmla="*/ 1969075 w 2653722"/>
              <a:gd name="connsiteY23" fmla="*/ 1855207 h 2385024"/>
              <a:gd name="connsiteX24" fmla="*/ 1993039 w 2653722"/>
              <a:gd name="connsiteY24" fmla="*/ 1775335 h 2385024"/>
              <a:gd name="connsiteX25" fmla="*/ 1985051 w 2653722"/>
              <a:gd name="connsiteY25" fmla="*/ 1735399 h 2385024"/>
              <a:gd name="connsiteX26" fmla="*/ 1953100 w 2653722"/>
              <a:gd name="connsiteY26" fmla="*/ 1727412 h 2385024"/>
              <a:gd name="connsiteX27" fmla="*/ 1929137 w 2653722"/>
              <a:gd name="connsiteY27" fmla="*/ 1719425 h 2385024"/>
              <a:gd name="connsiteX28" fmla="*/ 1913161 w 2653722"/>
              <a:gd name="connsiteY28" fmla="*/ 1703450 h 2385024"/>
              <a:gd name="connsiteX29" fmla="*/ 1913161 w 2653722"/>
              <a:gd name="connsiteY29" fmla="*/ 1599617 h 2385024"/>
              <a:gd name="connsiteX30" fmla="*/ 1929137 w 2653722"/>
              <a:gd name="connsiteY30" fmla="*/ 1583642 h 2385024"/>
              <a:gd name="connsiteX31" fmla="*/ 2009014 w 2653722"/>
              <a:gd name="connsiteY31" fmla="*/ 1575655 h 2385024"/>
              <a:gd name="connsiteX32" fmla="*/ 2072916 w 2653722"/>
              <a:gd name="connsiteY32" fmla="*/ 1559681 h 2385024"/>
              <a:gd name="connsiteX33" fmla="*/ 2128831 w 2653722"/>
              <a:gd name="connsiteY33" fmla="*/ 1543707 h 2385024"/>
              <a:gd name="connsiteX34" fmla="*/ 2152794 w 2653722"/>
              <a:gd name="connsiteY34" fmla="*/ 1519745 h 2385024"/>
              <a:gd name="connsiteX35" fmla="*/ 2160782 w 2653722"/>
              <a:gd name="connsiteY35" fmla="*/ 1495783 h 2385024"/>
              <a:gd name="connsiteX36" fmla="*/ 2176757 w 2653722"/>
              <a:gd name="connsiteY36" fmla="*/ 1471822 h 2385024"/>
              <a:gd name="connsiteX37" fmla="*/ 2200721 w 2653722"/>
              <a:gd name="connsiteY37" fmla="*/ 1423899 h 2385024"/>
              <a:gd name="connsiteX38" fmla="*/ 2248647 w 2653722"/>
              <a:gd name="connsiteY38" fmla="*/ 1391950 h 2385024"/>
              <a:gd name="connsiteX39" fmla="*/ 2296574 w 2653722"/>
              <a:gd name="connsiteY39" fmla="*/ 1360001 h 2385024"/>
              <a:gd name="connsiteX40" fmla="*/ 2336513 w 2653722"/>
              <a:gd name="connsiteY40" fmla="*/ 1328052 h 2385024"/>
              <a:gd name="connsiteX41" fmla="*/ 2360476 w 2653722"/>
              <a:gd name="connsiteY41" fmla="*/ 1280129 h 2385024"/>
              <a:gd name="connsiteX42" fmla="*/ 2376452 w 2653722"/>
              <a:gd name="connsiteY42" fmla="*/ 1232206 h 2385024"/>
              <a:gd name="connsiteX43" fmla="*/ 2384440 w 2653722"/>
              <a:gd name="connsiteY43" fmla="*/ 1208245 h 2385024"/>
              <a:gd name="connsiteX44" fmla="*/ 2392427 w 2653722"/>
              <a:gd name="connsiteY44" fmla="*/ 1176296 h 2385024"/>
              <a:gd name="connsiteX45" fmla="*/ 2408403 w 2653722"/>
              <a:gd name="connsiteY45" fmla="*/ 1160321 h 2385024"/>
              <a:gd name="connsiteX46" fmla="*/ 2424378 w 2653722"/>
              <a:gd name="connsiteY46" fmla="*/ 1136360 h 2385024"/>
              <a:gd name="connsiteX47" fmla="*/ 2472305 w 2653722"/>
              <a:gd name="connsiteY47" fmla="*/ 1104411 h 2385024"/>
              <a:gd name="connsiteX48" fmla="*/ 2512244 w 2653722"/>
              <a:gd name="connsiteY48" fmla="*/ 1056488 h 2385024"/>
              <a:gd name="connsiteX49" fmla="*/ 2536207 w 2653722"/>
              <a:gd name="connsiteY49" fmla="*/ 1048501 h 2385024"/>
              <a:gd name="connsiteX50" fmla="*/ 2560170 w 2653722"/>
              <a:gd name="connsiteY50" fmla="*/ 1024539 h 2385024"/>
              <a:gd name="connsiteX51" fmla="*/ 2584134 w 2653722"/>
              <a:gd name="connsiteY51" fmla="*/ 1008565 h 2385024"/>
              <a:gd name="connsiteX52" fmla="*/ 2592122 w 2653722"/>
              <a:gd name="connsiteY52" fmla="*/ 984603 h 2385024"/>
              <a:gd name="connsiteX53" fmla="*/ 2584134 w 2653722"/>
              <a:gd name="connsiteY53" fmla="*/ 960642 h 2385024"/>
              <a:gd name="connsiteX54" fmla="*/ 2552183 w 2653722"/>
              <a:gd name="connsiteY54" fmla="*/ 952655 h 2385024"/>
              <a:gd name="connsiteX55" fmla="*/ 2536207 w 2653722"/>
              <a:gd name="connsiteY55" fmla="*/ 936680 h 2385024"/>
              <a:gd name="connsiteX56" fmla="*/ 2536207 w 2653722"/>
              <a:gd name="connsiteY56" fmla="*/ 768949 h 2385024"/>
              <a:gd name="connsiteX57" fmla="*/ 2544195 w 2653722"/>
              <a:gd name="connsiteY57" fmla="*/ 737000 h 2385024"/>
              <a:gd name="connsiteX58" fmla="*/ 2560170 w 2653722"/>
              <a:gd name="connsiteY58" fmla="*/ 705052 h 2385024"/>
              <a:gd name="connsiteX59" fmla="*/ 2568158 w 2653722"/>
              <a:gd name="connsiteY59" fmla="*/ 681090 h 2385024"/>
              <a:gd name="connsiteX60" fmla="*/ 2560170 w 2653722"/>
              <a:gd name="connsiteY60" fmla="*/ 569269 h 2385024"/>
              <a:gd name="connsiteX61" fmla="*/ 2576146 w 2653722"/>
              <a:gd name="connsiteY61" fmla="*/ 481410 h 2385024"/>
              <a:gd name="connsiteX62" fmla="*/ 2584134 w 2653722"/>
              <a:gd name="connsiteY62" fmla="*/ 441474 h 2385024"/>
              <a:gd name="connsiteX63" fmla="*/ 2536207 w 2653722"/>
              <a:gd name="connsiteY63" fmla="*/ 193872 h 2385024"/>
              <a:gd name="connsiteX64" fmla="*/ 2496268 w 2653722"/>
              <a:gd name="connsiteY64" fmla="*/ 201859 h 2385024"/>
              <a:gd name="connsiteX65" fmla="*/ 2440354 w 2653722"/>
              <a:gd name="connsiteY65" fmla="*/ 241795 h 2385024"/>
              <a:gd name="connsiteX66" fmla="*/ 2416391 w 2653722"/>
              <a:gd name="connsiteY66" fmla="*/ 129974 h 2385024"/>
              <a:gd name="connsiteX67" fmla="*/ 2400415 w 2653722"/>
              <a:gd name="connsiteY67" fmla="*/ 106013 h 2385024"/>
              <a:gd name="connsiteX68" fmla="*/ 2392427 w 2653722"/>
              <a:gd name="connsiteY68" fmla="*/ 58089 h 2385024"/>
              <a:gd name="connsiteX69" fmla="*/ 2344501 w 2653722"/>
              <a:gd name="connsiteY69" fmla="*/ 34128 h 2385024"/>
              <a:gd name="connsiteX70" fmla="*/ 2328525 w 2653722"/>
              <a:gd name="connsiteY70" fmla="*/ 18153 h 2385024"/>
              <a:gd name="connsiteX71" fmla="*/ 2208709 w 2653722"/>
              <a:gd name="connsiteY71" fmla="*/ 26141 h 2385024"/>
              <a:gd name="connsiteX72" fmla="*/ 2160782 w 2653722"/>
              <a:gd name="connsiteY72" fmla="*/ 58089 h 2385024"/>
              <a:gd name="connsiteX73" fmla="*/ 2128831 w 2653722"/>
              <a:gd name="connsiteY73" fmla="*/ 153936 h 2385024"/>
              <a:gd name="connsiteX74" fmla="*/ 2120843 w 2653722"/>
              <a:gd name="connsiteY74" fmla="*/ 177897 h 2385024"/>
              <a:gd name="connsiteX75" fmla="*/ 2096880 w 2653722"/>
              <a:gd name="connsiteY75" fmla="*/ 193872 h 2385024"/>
              <a:gd name="connsiteX76" fmla="*/ 2048953 w 2653722"/>
              <a:gd name="connsiteY76" fmla="*/ 209846 h 2385024"/>
              <a:gd name="connsiteX77" fmla="*/ 2001027 w 2653722"/>
              <a:gd name="connsiteY77" fmla="*/ 201859 h 2385024"/>
              <a:gd name="connsiteX78" fmla="*/ 1945112 w 2653722"/>
              <a:gd name="connsiteY78" fmla="*/ 185884 h 2385024"/>
              <a:gd name="connsiteX79" fmla="*/ 1913161 w 2653722"/>
              <a:gd name="connsiteY79" fmla="*/ 177897 h 2385024"/>
              <a:gd name="connsiteX80" fmla="*/ 1633589 w 2653722"/>
              <a:gd name="connsiteY80" fmla="*/ 185884 h 2385024"/>
              <a:gd name="connsiteX81" fmla="*/ 1577675 w 2653722"/>
              <a:gd name="connsiteY81" fmla="*/ 249782 h 2385024"/>
              <a:gd name="connsiteX82" fmla="*/ 1553711 w 2653722"/>
              <a:gd name="connsiteY82" fmla="*/ 265756 h 2385024"/>
              <a:gd name="connsiteX83" fmla="*/ 1537736 w 2653722"/>
              <a:gd name="connsiteY83" fmla="*/ 289718 h 2385024"/>
              <a:gd name="connsiteX84" fmla="*/ 1497797 w 2653722"/>
              <a:gd name="connsiteY84" fmla="*/ 329654 h 2385024"/>
              <a:gd name="connsiteX85" fmla="*/ 1481821 w 2653722"/>
              <a:gd name="connsiteY85" fmla="*/ 377577 h 2385024"/>
              <a:gd name="connsiteX86" fmla="*/ 1473834 w 2653722"/>
              <a:gd name="connsiteY86" fmla="*/ 425500 h 2385024"/>
              <a:gd name="connsiteX87" fmla="*/ 1465846 w 2653722"/>
              <a:gd name="connsiteY87" fmla="*/ 457449 h 2385024"/>
              <a:gd name="connsiteX88" fmla="*/ 1473834 w 2653722"/>
              <a:gd name="connsiteY88" fmla="*/ 513359 h 2385024"/>
              <a:gd name="connsiteX89" fmla="*/ 1489809 w 2653722"/>
              <a:gd name="connsiteY89" fmla="*/ 561282 h 2385024"/>
              <a:gd name="connsiteX90" fmla="*/ 1497797 w 2653722"/>
              <a:gd name="connsiteY90" fmla="*/ 585244 h 2385024"/>
              <a:gd name="connsiteX91" fmla="*/ 1489809 w 2653722"/>
              <a:gd name="connsiteY91" fmla="*/ 633167 h 2385024"/>
              <a:gd name="connsiteX92" fmla="*/ 1481821 w 2653722"/>
              <a:gd name="connsiteY92" fmla="*/ 657129 h 2385024"/>
              <a:gd name="connsiteX93" fmla="*/ 1433895 w 2653722"/>
              <a:gd name="connsiteY93" fmla="*/ 689077 h 2385024"/>
              <a:gd name="connsiteX94" fmla="*/ 1409932 w 2653722"/>
              <a:gd name="connsiteY94" fmla="*/ 768949 h 2385024"/>
              <a:gd name="connsiteX95" fmla="*/ 1401944 w 2653722"/>
              <a:gd name="connsiteY95" fmla="*/ 864795 h 2385024"/>
              <a:gd name="connsiteX96" fmla="*/ 1393956 w 2653722"/>
              <a:gd name="connsiteY96" fmla="*/ 888757 h 2385024"/>
              <a:gd name="connsiteX97" fmla="*/ 1385968 w 2653722"/>
              <a:gd name="connsiteY97" fmla="*/ 920706 h 2385024"/>
              <a:gd name="connsiteX98" fmla="*/ 1362005 w 2653722"/>
              <a:gd name="connsiteY98" fmla="*/ 992591 h 2385024"/>
              <a:gd name="connsiteX99" fmla="*/ 1354017 w 2653722"/>
              <a:gd name="connsiteY99" fmla="*/ 1016552 h 2385024"/>
              <a:gd name="connsiteX100" fmla="*/ 1338042 w 2653722"/>
              <a:gd name="connsiteY100" fmla="*/ 1040514 h 2385024"/>
              <a:gd name="connsiteX101" fmla="*/ 1306091 w 2653722"/>
              <a:gd name="connsiteY101" fmla="*/ 1096424 h 2385024"/>
              <a:gd name="connsiteX102" fmla="*/ 1290115 w 2653722"/>
              <a:gd name="connsiteY102" fmla="*/ 1144347 h 2385024"/>
              <a:gd name="connsiteX103" fmla="*/ 1274139 w 2653722"/>
              <a:gd name="connsiteY103" fmla="*/ 1208245 h 2385024"/>
              <a:gd name="connsiteX104" fmla="*/ 1258164 w 2653722"/>
              <a:gd name="connsiteY104" fmla="*/ 1256168 h 2385024"/>
              <a:gd name="connsiteX105" fmla="*/ 1226213 w 2653722"/>
              <a:gd name="connsiteY105" fmla="*/ 1304091 h 2385024"/>
              <a:gd name="connsiteX106" fmla="*/ 1186274 w 2653722"/>
              <a:gd name="connsiteY106" fmla="*/ 1344027 h 2385024"/>
              <a:gd name="connsiteX107" fmla="*/ 1146335 w 2653722"/>
              <a:gd name="connsiteY107" fmla="*/ 1383963 h 2385024"/>
              <a:gd name="connsiteX108" fmla="*/ 1122372 w 2653722"/>
              <a:gd name="connsiteY108" fmla="*/ 1407924 h 2385024"/>
              <a:gd name="connsiteX109" fmla="*/ 1074445 w 2653722"/>
              <a:gd name="connsiteY109" fmla="*/ 1439873 h 2385024"/>
              <a:gd name="connsiteX110" fmla="*/ 978592 w 2653722"/>
              <a:gd name="connsiteY110" fmla="*/ 1431886 h 2385024"/>
              <a:gd name="connsiteX111" fmla="*/ 962616 w 2653722"/>
              <a:gd name="connsiteY111" fmla="*/ 1383963 h 2385024"/>
              <a:gd name="connsiteX112" fmla="*/ 954629 w 2653722"/>
              <a:gd name="connsiteY112" fmla="*/ 1288116 h 2385024"/>
              <a:gd name="connsiteX113" fmla="*/ 946641 w 2653722"/>
              <a:gd name="connsiteY113" fmla="*/ 1264155 h 2385024"/>
              <a:gd name="connsiteX114" fmla="*/ 922678 w 2653722"/>
              <a:gd name="connsiteY114" fmla="*/ 1248181 h 2385024"/>
              <a:gd name="connsiteX115" fmla="*/ 890726 w 2653722"/>
              <a:gd name="connsiteY115" fmla="*/ 1224219 h 2385024"/>
              <a:gd name="connsiteX116" fmla="*/ 842800 w 2653722"/>
              <a:gd name="connsiteY116" fmla="*/ 1208245 h 2385024"/>
              <a:gd name="connsiteX117" fmla="*/ 826824 w 2653722"/>
              <a:gd name="connsiteY117" fmla="*/ 1192270 h 2385024"/>
              <a:gd name="connsiteX118" fmla="*/ 778898 w 2653722"/>
              <a:gd name="connsiteY118" fmla="*/ 1176296 h 2385024"/>
              <a:gd name="connsiteX119" fmla="*/ 722983 w 2653722"/>
              <a:gd name="connsiteY119" fmla="*/ 1160321 h 2385024"/>
              <a:gd name="connsiteX120" fmla="*/ 651093 w 2653722"/>
              <a:gd name="connsiteY120" fmla="*/ 1168309 h 2385024"/>
              <a:gd name="connsiteX121" fmla="*/ 619142 w 2653722"/>
              <a:gd name="connsiteY121" fmla="*/ 1176296 h 2385024"/>
              <a:gd name="connsiteX122" fmla="*/ 579203 w 2653722"/>
              <a:gd name="connsiteY122" fmla="*/ 1216232 h 2385024"/>
              <a:gd name="connsiteX123" fmla="*/ 523289 w 2653722"/>
              <a:gd name="connsiteY123" fmla="*/ 1232206 h 2385024"/>
              <a:gd name="connsiteX124" fmla="*/ 443411 w 2653722"/>
              <a:gd name="connsiteY124" fmla="*/ 1224219 h 2385024"/>
              <a:gd name="connsiteX125" fmla="*/ 419448 w 2653722"/>
              <a:gd name="connsiteY125" fmla="*/ 1216232 h 2385024"/>
              <a:gd name="connsiteX126" fmla="*/ 411460 w 2653722"/>
              <a:gd name="connsiteY126" fmla="*/ 1192270 h 2385024"/>
              <a:gd name="connsiteX127" fmla="*/ 355546 w 2653722"/>
              <a:gd name="connsiteY127" fmla="*/ 1200257 h 2385024"/>
              <a:gd name="connsiteX128" fmla="*/ 331583 w 2653722"/>
              <a:gd name="connsiteY128" fmla="*/ 1240193 h 2385024"/>
              <a:gd name="connsiteX129" fmla="*/ 315607 w 2653722"/>
              <a:gd name="connsiteY129" fmla="*/ 1264155 h 2385024"/>
              <a:gd name="connsiteX130" fmla="*/ 299631 w 2653722"/>
              <a:gd name="connsiteY130" fmla="*/ 1320065 h 2385024"/>
              <a:gd name="connsiteX131" fmla="*/ 275668 w 2653722"/>
              <a:gd name="connsiteY131" fmla="*/ 1344027 h 2385024"/>
              <a:gd name="connsiteX132" fmla="*/ 251705 w 2653722"/>
              <a:gd name="connsiteY132" fmla="*/ 1375976 h 2385024"/>
              <a:gd name="connsiteX133" fmla="*/ 235729 w 2653722"/>
              <a:gd name="connsiteY133" fmla="*/ 1399937 h 2385024"/>
              <a:gd name="connsiteX134" fmla="*/ 211766 w 2653722"/>
              <a:gd name="connsiteY134" fmla="*/ 1415912 h 2385024"/>
              <a:gd name="connsiteX135" fmla="*/ 195790 w 2653722"/>
              <a:gd name="connsiteY135" fmla="*/ 1439873 h 2385024"/>
              <a:gd name="connsiteX136" fmla="*/ 123901 w 2653722"/>
              <a:gd name="connsiteY136" fmla="*/ 1495783 h 2385024"/>
              <a:gd name="connsiteX137" fmla="*/ 99937 w 2653722"/>
              <a:gd name="connsiteY137" fmla="*/ 1503771 h 2385024"/>
              <a:gd name="connsiteX138" fmla="*/ 75974 w 2653722"/>
              <a:gd name="connsiteY138" fmla="*/ 1519745 h 2385024"/>
              <a:gd name="connsiteX139" fmla="*/ 20060 w 2653722"/>
              <a:gd name="connsiteY139" fmla="*/ 1535719 h 2385024"/>
              <a:gd name="connsiteX140" fmla="*/ 4084 w 2653722"/>
              <a:gd name="connsiteY140" fmla="*/ 1583642 h 2385024"/>
              <a:gd name="connsiteX141" fmla="*/ 28047 w 2653722"/>
              <a:gd name="connsiteY141" fmla="*/ 1663514 h 2385024"/>
              <a:gd name="connsiteX142" fmla="*/ 44023 w 2653722"/>
              <a:gd name="connsiteY142" fmla="*/ 1687476 h 2385024"/>
              <a:gd name="connsiteX143" fmla="*/ 67986 w 2653722"/>
              <a:gd name="connsiteY143" fmla="*/ 1703450 h 2385024"/>
              <a:gd name="connsiteX144" fmla="*/ 123901 w 2653722"/>
              <a:gd name="connsiteY144" fmla="*/ 1695463 h 2385024"/>
              <a:gd name="connsiteX145" fmla="*/ 171827 w 2653722"/>
              <a:gd name="connsiteY145" fmla="*/ 1663514 h 2385024"/>
              <a:gd name="connsiteX146" fmla="*/ 195790 w 2653722"/>
              <a:gd name="connsiteY146" fmla="*/ 1647540 h 2385024"/>
              <a:gd name="connsiteX147" fmla="*/ 219754 w 2653722"/>
              <a:gd name="connsiteY147" fmla="*/ 1623578 h 2385024"/>
              <a:gd name="connsiteX148" fmla="*/ 243717 w 2653722"/>
              <a:gd name="connsiteY148" fmla="*/ 1615591 h 2385024"/>
              <a:gd name="connsiteX149" fmla="*/ 291644 w 2653722"/>
              <a:gd name="connsiteY149" fmla="*/ 1591630 h 2385024"/>
              <a:gd name="connsiteX150" fmla="*/ 315607 w 2653722"/>
              <a:gd name="connsiteY150" fmla="*/ 1575655 h 2385024"/>
              <a:gd name="connsiteX151" fmla="*/ 339570 w 2653722"/>
              <a:gd name="connsiteY151" fmla="*/ 1567668 h 2385024"/>
              <a:gd name="connsiteX152" fmla="*/ 387497 w 2653722"/>
              <a:gd name="connsiteY152" fmla="*/ 1535719 h 2385024"/>
              <a:gd name="connsiteX153" fmla="*/ 419448 w 2653722"/>
              <a:gd name="connsiteY153" fmla="*/ 1623578 h 2385024"/>
              <a:gd name="connsiteX154" fmla="*/ 459387 w 2653722"/>
              <a:gd name="connsiteY154" fmla="*/ 1663514 h 2385024"/>
              <a:gd name="connsiteX155" fmla="*/ 483350 w 2653722"/>
              <a:gd name="connsiteY155" fmla="*/ 1711437 h 2385024"/>
              <a:gd name="connsiteX156" fmla="*/ 507314 w 2653722"/>
              <a:gd name="connsiteY156" fmla="*/ 1719425 h 2385024"/>
              <a:gd name="connsiteX157" fmla="*/ 531277 w 2653722"/>
              <a:gd name="connsiteY157" fmla="*/ 1735399 h 2385024"/>
              <a:gd name="connsiteX158" fmla="*/ 579203 w 2653722"/>
              <a:gd name="connsiteY158" fmla="*/ 1751373 h 2385024"/>
              <a:gd name="connsiteX159" fmla="*/ 603167 w 2653722"/>
              <a:gd name="connsiteY159" fmla="*/ 1759361 h 2385024"/>
              <a:gd name="connsiteX160" fmla="*/ 627130 w 2653722"/>
              <a:gd name="connsiteY160" fmla="*/ 1767348 h 2385024"/>
              <a:gd name="connsiteX161" fmla="*/ 778898 w 2653722"/>
              <a:gd name="connsiteY161" fmla="*/ 1775335 h 2385024"/>
              <a:gd name="connsiteX162" fmla="*/ 794873 w 2653722"/>
              <a:gd name="connsiteY162" fmla="*/ 1823258 h 2385024"/>
              <a:gd name="connsiteX163" fmla="*/ 842800 w 2653722"/>
              <a:gd name="connsiteY163" fmla="*/ 1847220 h 2385024"/>
              <a:gd name="connsiteX164" fmla="*/ 874751 w 2653722"/>
              <a:gd name="connsiteY164" fmla="*/ 1863194 h 2385024"/>
              <a:gd name="connsiteX165" fmla="*/ 930665 w 2653722"/>
              <a:gd name="connsiteY165" fmla="*/ 1871181 h 2385024"/>
              <a:gd name="connsiteX166" fmla="*/ 946641 w 2653722"/>
              <a:gd name="connsiteY166" fmla="*/ 1887156 h 2385024"/>
              <a:gd name="connsiteX167" fmla="*/ 962616 w 2653722"/>
              <a:gd name="connsiteY167" fmla="*/ 1919104 h 2385024"/>
              <a:gd name="connsiteX168" fmla="*/ 978592 w 2653722"/>
              <a:gd name="connsiteY168" fmla="*/ 1967028 h 2385024"/>
              <a:gd name="connsiteX169" fmla="*/ 986580 w 2653722"/>
              <a:gd name="connsiteY169" fmla="*/ 1990989 h 2385024"/>
              <a:gd name="connsiteX170" fmla="*/ 1002555 w 2653722"/>
              <a:gd name="connsiteY170" fmla="*/ 2038912 h 2385024"/>
              <a:gd name="connsiteX171" fmla="*/ 1018531 w 2653722"/>
              <a:gd name="connsiteY171" fmla="*/ 2054887 h 2385024"/>
              <a:gd name="connsiteX172" fmla="*/ 1066457 w 2653722"/>
              <a:gd name="connsiteY172" fmla="*/ 2070861 h 2385024"/>
              <a:gd name="connsiteX173" fmla="*/ 1058470 w 2653722"/>
              <a:gd name="connsiteY173" fmla="*/ 2190669 h 2385024"/>
              <a:gd name="connsiteX174" fmla="*/ 1034506 w 2653722"/>
              <a:gd name="connsiteY174" fmla="*/ 2214630 h 2385024"/>
              <a:gd name="connsiteX175" fmla="*/ 1010543 w 2653722"/>
              <a:gd name="connsiteY175" fmla="*/ 2262554 h 2385024"/>
              <a:gd name="connsiteX176" fmla="*/ 994567 w 2653722"/>
              <a:gd name="connsiteY176" fmla="*/ 2286515 h 2385024"/>
              <a:gd name="connsiteX177" fmla="*/ 994567 w 2653722"/>
              <a:gd name="connsiteY177" fmla="*/ 2374374 h 238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2653722" h="2385024">
                <a:moveTo>
                  <a:pt x="994567" y="2374374"/>
                </a:moveTo>
                <a:cubicBezTo>
                  <a:pt x="1002555" y="2385024"/>
                  <a:pt x="976339" y="2383489"/>
                  <a:pt x="1042494" y="2350413"/>
                </a:cubicBezTo>
                <a:cubicBezTo>
                  <a:pt x="1051081" y="2346120"/>
                  <a:pt x="1058122" y="2339201"/>
                  <a:pt x="1066457" y="2334438"/>
                </a:cubicBezTo>
                <a:cubicBezTo>
                  <a:pt x="1152438" y="2285310"/>
                  <a:pt x="1029075" y="2364683"/>
                  <a:pt x="1146335" y="2286515"/>
                </a:cubicBezTo>
                <a:lnTo>
                  <a:pt x="1218225" y="2238592"/>
                </a:lnTo>
                <a:cubicBezTo>
                  <a:pt x="1226213" y="2233267"/>
                  <a:pt x="1235400" y="2229406"/>
                  <a:pt x="1242188" y="2222618"/>
                </a:cubicBezTo>
                <a:cubicBezTo>
                  <a:pt x="1264118" y="2200690"/>
                  <a:pt x="1251019" y="2209024"/>
                  <a:pt x="1282127" y="2198656"/>
                </a:cubicBezTo>
                <a:cubicBezTo>
                  <a:pt x="1300765" y="2201318"/>
                  <a:pt x="1319580" y="2202951"/>
                  <a:pt x="1338042" y="2206643"/>
                </a:cubicBezTo>
                <a:cubicBezTo>
                  <a:pt x="1346298" y="2208294"/>
                  <a:pt x="1353585" y="2214630"/>
                  <a:pt x="1362005" y="2214630"/>
                </a:cubicBezTo>
                <a:cubicBezTo>
                  <a:pt x="1388764" y="2214630"/>
                  <a:pt x="1415257" y="2209305"/>
                  <a:pt x="1441883" y="2206643"/>
                </a:cubicBezTo>
                <a:cubicBezTo>
                  <a:pt x="1469331" y="2201154"/>
                  <a:pt x="1487455" y="2198188"/>
                  <a:pt x="1513773" y="2190669"/>
                </a:cubicBezTo>
                <a:cubicBezTo>
                  <a:pt x="1521869" y="2188356"/>
                  <a:pt x="1529517" y="2184508"/>
                  <a:pt x="1537736" y="2182682"/>
                </a:cubicBezTo>
                <a:cubicBezTo>
                  <a:pt x="1622087" y="2163938"/>
                  <a:pt x="1555678" y="2184687"/>
                  <a:pt x="1609626" y="2166707"/>
                </a:cubicBezTo>
                <a:cubicBezTo>
                  <a:pt x="1620276" y="2158720"/>
                  <a:pt x="1630744" y="2150483"/>
                  <a:pt x="1641577" y="2142746"/>
                </a:cubicBezTo>
                <a:cubicBezTo>
                  <a:pt x="1649389" y="2137166"/>
                  <a:pt x="1658165" y="2132916"/>
                  <a:pt x="1665540" y="2126771"/>
                </a:cubicBezTo>
                <a:cubicBezTo>
                  <a:pt x="1692034" y="2104695"/>
                  <a:pt x="1683724" y="2101706"/>
                  <a:pt x="1713467" y="2086835"/>
                </a:cubicBezTo>
                <a:cubicBezTo>
                  <a:pt x="1720998" y="2083070"/>
                  <a:pt x="1730070" y="2082937"/>
                  <a:pt x="1737430" y="2078848"/>
                </a:cubicBezTo>
                <a:cubicBezTo>
                  <a:pt x="1754214" y="2069524"/>
                  <a:pt x="1769381" y="2057549"/>
                  <a:pt x="1785357" y="2046899"/>
                </a:cubicBezTo>
                <a:lnTo>
                  <a:pt x="1809320" y="2030925"/>
                </a:lnTo>
                <a:lnTo>
                  <a:pt x="1841271" y="1983002"/>
                </a:lnTo>
                <a:lnTo>
                  <a:pt x="1857247" y="1959040"/>
                </a:lnTo>
                <a:cubicBezTo>
                  <a:pt x="1865908" y="1933056"/>
                  <a:pt x="1860922" y="1931670"/>
                  <a:pt x="1889198" y="1919104"/>
                </a:cubicBezTo>
                <a:cubicBezTo>
                  <a:pt x="1904586" y="1912265"/>
                  <a:pt x="1937124" y="1903130"/>
                  <a:pt x="1937124" y="1903130"/>
                </a:cubicBezTo>
                <a:cubicBezTo>
                  <a:pt x="1947774" y="1887156"/>
                  <a:pt x="1963003" y="1873421"/>
                  <a:pt x="1969075" y="1855207"/>
                </a:cubicBezTo>
                <a:cubicBezTo>
                  <a:pt x="1988523" y="1796870"/>
                  <a:pt x="1980967" y="1823620"/>
                  <a:pt x="1993039" y="1775335"/>
                </a:cubicBezTo>
                <a:cubicBezTo>
                  <a:pt x="1990376" y="1762023"/>
                  <a:pt x="1993742" y="1745828"/>
                  <a:pt x="1985051" y="1735399"/>
                </a:cubicBezTo>
                <a:cubicBezTo>
                  <a:pt x="1978023" y="1726966"/>
                  <a:pt x="1963656" y="1730428"/>
                  <a:pt x="1953100" y="1727412"/>
                </a:cubicBezTo>
                <a:cubicBezTo>
                  <a:pt x="1945004" y="1725099"/>
                  <a:pt x="1937125" y="1722087"/>
                  <a:pt x="1929137" y="1719425"/>
                </a:cubicBezTo>
                <a:cubicBezTo>
                  <a:pt x="1923812" y="1714100"/>
                  <a:pt x="1916529" y="1710186"/>
                  <a:pt x="1913161" y="1703450"/>
                </a:cubicBezTo>
                <a:cubicBezTo>
                  <a:pt x="1898385" y="1673900"/>
                  <a:pt x="1906026" y="1625775"/>
                  <a:pt x="1913161" y="1599617"/>
                </a:cubicBezTo>
                <a:cubicBezTo>
                  <a:pt x="1915143" y="1592351"/>
                  <a:pt x="1921831" y="1585468"/>
                  <a:pt x="1929137" y="1583642"/>
                </a:cubicBezTo>
                <a:cubicBezTo>
                  <a:pt x="1955097" y="1577152"/>
                  <a:pt x="1982388" y="1578317"/>
                  <a:pt x="2009014" y="1575655"/>
                </a:cubicBezTo>
                <a:cubicBezTo>
                  <a:pt x="2051835" y="1561383"/>
                  <a:pt x="2015084" y="1572531"/>
                  <a:pt x="2072916" y="1559681"/>
                </a:cubicBezTo>
                <a:cubicBezTo>
                  <a:pt x="2103009" y="1552994"/>
                  <a:pt x="2102143" y="1552602"/>
                  <a:pt x="2128831" y="1543707"/>
                </a:cubicBezTo>
                <a:cubicBezTo>
                  <a:pt x="2136819" y="1535720"/>
                  <a:pt x="2146528" y="1529144"/>
                  <a:pt x="2152794" y="1519745"/>
                </a:cubicBezTo>
                <a:cubicBezTo>
                  <a:pt x="2157464" y="1512740"/>
                  <a:pt x="2157017" y="1503313"/>
                  <a:pt x="2160782" y="1495783"/>
                </a:cubicBezTo>
                <a:cubicBezTo>
                  <a:pt x="2165075" y="1487197"/>
                  <a:pt x="2172464" y="1480408"/>
                  <a:pt x="2176757" y="1471822"/>
                </a:cubicBezTo>
                <a:cubicBezTo>
                  <a:pt x="2194771" y="1435797"/>
                  <a:pt x="2172105" y="1458236"/>
                  <a:pt x="2200721" y="1423899"/>
                </a:cubicBezTo>
                <a:cubicBezTo>
                  <a:pt x="2237399" y="1379889"/>
                  <a:pt x="2208928" y="1414015"/>
                  <a:pt x="2248647" y="1391950"/>
                </a:cubicBezTo>
                <a:cubicBezTo>
                  <a:pt x="2265431" y="1382626"/>
                  <a:pt x="2280598" y="1370651"/>
                  <a:pt x="2296574" y="1360001"/>
                </a:cubicBezTo>
                <a:cubicBezTo>
                  <a:pt x="2326804" y="1339849"/>
                  <a:pt x="2313748" y="1350815"/>
                  <a:pt x="2336513" y="1328052"/>
                </a:cubicBezTo>
                <a:cubicBezTo>
                  <a:pt x="2365646" y="1240664"/>
                  <a:pt x="2319183" y="1373033"/>
                  <a:pt x="2360476" y="1280129"/>
                </a:cubicBezTo>
                <a:cubicBezTo>
                  <a:pt x="2367315" y="1264742"/>
                  <a:pt x="2371127" y="1248180"/>
                  <a:pt x="2376452" y="1232206"/>
                </a:cubicBezTo>
                <a:cubicBezTo>
                  <a:pt x="2379115" y="1224219"/>
                  <a:pt x="2382398" y="1216413"/>
                  <a:pt x="2384440" y="1208245"/>
                </a:cubicBezTo>
                <a:cubicBezTo>
                  <a:pt x="2387102" y="1197595"/>
                  <a:pt x="2387518" y="1186114"/>
                  <a:pt x="2392427" y="1176296"/>
                </a:cubicBezTo>
                <a:cubicBezTo>
                  <a:pt x="2395795" y="1169560"/>
                  <a:pt x="2403698" y="1166202"/>
                  <a:pt x="2408403" y="1160321"/>
                </a:cubicBezTo>
                <a:cubicBezTo>
                  <a:pt x="2414400" y="1152825"/>
                  <a:pt x="2417154" y="1142681"/>
                  <a:pt x="2424378" y="1136360"/>
                </a:cubicBezTo>
                <a:cubicBezTo>
                  <a:pt x="2438828" y="1123717"/>
                  <a:pt x="2472305" y="1104411"/>
                  <a:pt x="2472305" y="1104411"/>
                </a:cubicBezTo>
                <a:cubicBezTo>
                  <a:pt x="2484093" y="1086732"/>
                  <a:pt x="2493795" y="1068786"/>
                  <a:pt x="2512244" y="1056488"/>
                </a:cubicBezTo>
                <a:cubicBezTo>
                  <a:pt x="2519250" y="1051818"/>
                  <a:pt x="2528219" y="1051163"/>
                  <a:pt x="2536207" y="1048501"/>
                </a:cubicBezTo>
                <a:cubicBezTo>
                  <a:pt x="2544195" y="1040514"/>
                  <a:pt x="2551492" y="1031770"/>
                  <a:pt x="2560170" y="1024539"/>
                </a:cubicBezTo>
                <a:cubicBezTo>
                  <a:pt x="2567545" y="1018394"/>
                  <a:pt x="2578137" y="1016061"/>
                  <a:pt x="2584134" y="1008565"/>
                </a:cubicBezTo>
                <a:cubicBezTo>
                  <a:pt x="2589394" y="1001991"/>
                  <a:pt x="2589459" y="992590"/>
                  <a:pt x="2592122" y="984603"/>
                </a:cubicBezTo>
                <a:cubicBezTo>
                  <a:pt x="2589459" y="976616"/>
                  <a:pt x="2590709" y="965901"/>
                  <a:pt x="2584134" y="960642"/>
                </a:cubicBezTo>
                <a:cubicBezTo>
                  <a:pt x="2575561" y="953784"/>
                  <a:pt x="2562002" y="957564"/>
                  <a:pt x="2552183" y="952655"/>
                </a:cubicBezTo>
                <a:cubicBezTo>
                  <a:pt x="2545447" y="949287"/>
                  <a:pt x="2541532" y="942005"/>
                  <a:pt x="2536207" y="936680"/>
                </a:cubicBezTo>
                <a:cubicBezTo>
                  <a:pt x="2513781" y="869410"/>
                  <a:pt x="2523524" y="908444"/>
                  <a:pt x="2536207" y="768949"/>
                </a:cubicBezTo>
                <a:cubicBezTo>
                  <a:pt x="2537201" y="758017"/>
                  <a:pt x="2540340" y="747278"/>
                  <a:pt x="2544195" y="737000"/>
                </a:cubicBezTo>
                <a:cubicBezTo>
                  <a:pt x="2548376" y="725852"/>
                  <a:pt x="2555480" y="715996"/>
                  <a:pt x="2560170" y="705052"/>
                </a:cubicBezTo>
                <a:cubicBezTo>
                  <a:pt x="2563487" y="697313"/>
                  <a:pt x="2565495" y="689077"/>
                  <a:pt x="2568158" y="681090"/>
                </a:cubicBezTo>
                <a:cubicBezTo>
                  <a:pt x="2565495" y="643816"/>
                  <a:pt x="2560170" y="606638"/>
                  <a:pt x="2560170" y="569269"/>
                </a:cubicBezTo>
                <a:cubicBezTo>
                  <a:pt x="2560170" y="534657"/>
                  <a:pt x="2569155" y="512867"/>
                  <a:pt x="2576146" y="481410"/>
                </a:cubicBezTo>
                <a:cubicBezTo>
                  <a:pt x="2579091" y="468158"/>
                  <a:pt x="2581471" y="454786"/>
                  <a:pt x="2584134" y="441474"/>
                </a:cubicBezTo>
                <a:cubicBezTo>
                  <a:pt x="2580336" y="327550"/>
                  <a:pt x="2653722" y="193872"/>
                  <a:pt x="2536207" y="193872"/>
                </a:cubicBezTo>
                <a:cubicBezTo>
                  <a:pt x="2522630" y="193872"/>
                  <a:pt x="2509581" y="199197"/>
                  <a:pt x="2496268" y="201859"/>
                </a:cubicBezTo>
                <a:cubicBezTo>
                  <a:pt x="2459646" y="256787"/>
                  <a:pt x="2482531" y="255853"/>
                  <a:pt x="2440354" y="241795"/>
                </a:cubicBezTo>
                <a:cubicBezTo>
                  <a:pt x="2436974" y="214761"/>
                  <a:pt x="2433900" y="156235"/>
                  <a:pt x="2416391" y="129974"/>
                </a:cubicBezTo>
                <a:lnTo>
                  <a:pt x="2400415" y="106013"/>
                </a:lnTo>
                <a:cubicBezTo>
                  <a:pt x="2397752" y="90038"/>
                  <a:pt x="2399670" y="72574"/>
                  <a:pt x="2392427" y="58089"/>
                </a:cubicBezTo>
                <a:cubicBezTo>
                  <a:pt x="2386233" y="45703"/>
                  <a:pt x="2355842" y="37908"/>
                  <a:pt x="2344501" y="34128"/>
                </a:cubicBezTo>
                <a:cubicBezTo>
                  <a:pt x="2339176" y="28803"/>
                  <a:pt x="2335447" y="21119"/>
                  <a:pt x="2328525" y="18153"/>
                </a:cubicBezTo>
                <a:cubicBezTo>
                  <a:pt x="2286166" y="0"/>
                  <a:pt x="2253488" y="17185"/>
                  <a:pt x="2208709" y="26141"/>
                </a:cubicBezTo>
                <a:cubicBezTo>
                  <a:pt x="2192733" y="36790"/>
                  <a:pt x="2166854" y="39875"/>
                  <a:pt x="2160782" y="58089"/>
                </a:cubicBezTo>
                <a:lnTo>
                  <a:pt x="2128831" y="153936"/>
                </a:lnTo>
                <a:cubicBezTo>
                  <a:pt x="2126168" y="161923"/>
                  <a:pt x="2127848" y="173227"/>
                  <a:pt x="2120843" y="177897"/>
                </a:cubicBezTo>
                <a:cubicBezTo>
                  <a:pt x="2112855" y="183222"/>
                  <a:pt x="2105653" y="189973"/>
                  <a:pt x="2096880" y="193872"/>
                </a:cubicBezTo>
                <a:cubicBezTo>
                  <a:pt x="2081492" y="200711"/>
                  <a:pt x="2048953" y="209846"/>
                  <a:pt x="2048953" y="209846"/>
                </a:cubicBezTo>
                <a:cubicBezTo>
                  <a:pt x="2032978" y="207184"/>
                  <a:pt x="2016908" y="205035"/>
                  <a:pt x="2001027" y="201859"/>
                </a:cubicBezTo>
                <a:cubicBezTo>
                  <a:pt x="1959391" y="193533"/>
                  <a:pt x="1980652" y="196038"/>
                  <a:pt x="1945112" y="185884"/>
                </a:cubicBezTo>
                <a:cubicBezTo>
                  <a:pt x="1934556" y="182868"/>
                  <a:pt x="1923811" y="180559"/>
                  <a:pt x="1913161" y="177897"/>
                </a:cubicBezTo>
                <a:cubicBezTo>
                  <a:pt x="1819970" y="180559"/>
                  <a:pt x="1726529" y="178547"/>
                  <a:pt x="1633589" y="185884"/>
                </a:cubicBezTo>
                <a:cubicBezTo>
                  <a:pt x="1607163" y="187970"/>
                  <a:pt x="1587929" y="242947"/>
                  <a:pt x="1577675" y="249782"/>
                </a:cubicBezTo>
                <a:lnTo>
                  <a:pt x="1553711" y="265756"/>
                </a:lnTo>
                <a:cubicBezTo>
                  <a:pt x="1548386" y="273743"/>
                  <a:pt x="1544524" y="282930"/>
                  <a:pt x="1537736" y="289718"/>
                </a:cubicBezTo>
                <a:cubicBezTo>
                  <a:pt x="1510045" y="317408"/>
                  <a:pt x="1514839" y="291313"/>
                  <a:pt x="1497797" y="329654"/>
                </a:cubicBezTo>
                <a:cubicBezTo>
                  <a:pt x="1490958" y="345041"/>
                  <a:pt x="1481821" y="377577"/>
                  <a:pt x="1481821" y="377577"/>
                </a:cubicBezTo>
                <a:cubicBezTo>
                  <a:pt x="1479159" y="393551"/>
                  <a:pt x="1477010" y="409620"/>
                  <a:pt x="1473834" y="425500"/>
                </a:cubicBezTo>
                <a:cubicBezTo>
                  <a:pt x="1471681" y="436264"/>
                  <a:pt x="1465846" y="446472"/>
                  <a:pt x="1465846" y="457449"/>
                </a:cubicBezTo>
                <a:cubicBezTo>
                  <a:pt x="1465846" y="476275"/>
                  <a:pt x="1469601" y="495015"/>
                  <a:pt x="1473834" y="513359"/>
                </a:cubicBezTo>
                <a:cubicBezTo>
                  <a:pt x="1477621" y="529766"/>
                  <a:pt x="1484484" y="545308"/>
                  <a:pt x="1489809" y="561282"/>
                </a:cubicBezTo>
                <a:lnTo>
                  <a:pt x="1497797" y="585244"/>
                </a:lnTo>
                <a:cubicBezTo>
                  <a:pt x="1495134" y="601218"/>
                  <a:pt x="1493322" y="617358"/>
                  <a:pt x="1489809" y="633167"/>
                </a:cubicBezTo>
                <a:cubicBezTo>
                  <a:pt x="1487982" y="641386"/>
                  <a:pt x="1487775" y="651176"/>
                  <a:pt x="1481821" y="657129"/>
                </a:cubicBezTo>
                <a:cubicBezTo>
                  <a:pt x="1468244" y="670705"/>
                  <a:pt x="1433895" y="689077"/>
                  <a:pt x="1433895" y="689077"/>
                </a:cubicBezTo>
                <a:cubicBezTo>
                  <a:pt x="1414447" y="747414"/>
                  <a:pt x="1422003" y="720664"/>
                  <a:pt x="1409932" y="768949"/>
                </a:cubicBezTo>
                <a:cubicBezTo>
                  <a:pt x="1407269" y="800898"/>
                  <a:pt x="1406182" y="833017"/>
                  <a:pt x="1401944" y="864795"/>
                </a:cubicBezTo>
                <a:cubicBezTo>
                  <a:pt x="1400831" y="873141"/>
                  <a:pt x="1396269" y="880662"/>
                  <a:pt x="1393956" y="888757"/>
                </a:cubicBezTo>
                <a:cubicBezTo>
                  <a:pt x="1390940" y="899312"/>
                  <a:pt x="1389123" y="910192"/>
                  <a:pt x="1385968" y="920706"/>
                </a:cubicBezTo>
                <a:cubicBezTo>
                  <a:pt x="1385963" y="920724"/>
                  <a:pt x="1366002" y="980601"/>
                  <a:pt x="1362005" y="992591"/>
                </a:cubicBezTo>
                <a:cubicBezTo>
                  <a:pt x="1359342" y="1000578"/>
                  <a:pt x="1358687" y="1009547"/>
                  <a:pt x="1354017" y="1016552"/>
                </a:cubicBezTo>
                <a:cubicBezTo>
                  <a:pt x="1348692" y="1024539"/>
                  <a:pt x="1342335" y="1031928"/>
                  <a:pt x="1338042" y="1040514"/>
                </a:cubicBezTo>
                <a:cubicBezTo>
                  <a:pt x="1307550" y="1101495"/>
                  <a:pt x="1364032" y="1019173"/>
                  <a:pt x="1306091" y="1096424"/>
                </a:cubicBezTo>
                <a:cubicBezTo>
                  <a:pt x="1300766" y="1112398"/>
                  <a:pt x="1294199" y="1128011"/>
                  <a:pt x="1290115" y="1144347"/>
                </a:cubicBezTo>
                <a:cubicBezTo>
                  <a:pt x="1284790" y="1165646"/>
                  <a:pt x="1281082" y="1187417"/>
                  <a:pt x="1274139" y="1208245"/>
                </a:cubicBezTo>
                <a:cubicBezTo>
                  <a:pt x="1268814" y="1224219"/>
                  <a:pt x="1267505" y="1242158"/>
                  <a:pt x="1258164" y="1256168"/>
                </a:cubicBezTo>
                <a:cubicBezTo>
                  <a:pt x="1247514" y="1272142"/>
                  <a:pt x="1239789" y="1290516"/>
                  <a:pt x="1226213" y="1304091"/>
                </a:cubicBezTo>
                <a:cubicBezTo>
                  <a:pt x="1212900" y="1317403"/>
                  <a:pt x="1196718" y="1328363"/>
                  <a:pt x="1186274" y="1344027"/>
                </a:cubicBezTo>
                <a:cubicBezTo>
                  <a:pt x="1156985" y="1387955"/>
                  <a:pt x="1186273" y="1350683"/>
                  <a:pt x="1146335" y="1383963"/>
                </a:cubicBezTo>
                <a:cubicBezTo>
                  <a:pt x="1137657" y="1391194"/>
                  <a:pt x="1131289" y="1400989"/>
                  <a:pt x="1122372" y="1407924"/>
                </a:cubicBezTo>
                <a:cubicBezTo>
                  <a:pt x="1107216" y="1419711"/>
                  <a:pt x="1074445" y="1439873"/>
                  <a:pt x="1074445" y="1439873"/>
                </a:cubicBezTo>
                <a:cubicBezTo>
                  <a:pt x="1042494" y="1437211"/>
                  <a:pt x="1007269" y="1446224"/>
                  <a:pt x="978592" y="1431886"/>
                </a:cubicBezTo>
                <a:cubicBezTo>
                  <a:pt x="963531" y="1424356"/>
                  <a:pt x="962616" y="1383963"/>
                  <a:pt x="962616" y="1383963"/>
                </a:cubicBezTo>
                <a:cubicBezTo>
                  <a:pt x="959954" y="1352014"/>
                  <a:pt x="958866" y="1319894"/>
                  <a:pt x="954629" y="1288116"/>
                </a:cubicBezTo>
                <a:cubicBezTo>
                  <a:pt x="953516" y="1279771"/>
                  <a:pt x="951901" y="1270729"/>
                  <a:pt x="946641" y="1264155"/>
                </a:cubicBezTo>
                <a:cubicBezTo>
                  <a:pt x="940644" y="1256659"/>
                  <a:pt x="930490" y="1253760"/>
                  <a:pt x="922678" y="1248181"/>
                </a:cubicBezTo>
                <a:cubicBezTo>
                  <a:pt x="911845" y="1240443"/>
                  <a:pt x="902634" y="1230172"/>
                  <a:pt x="890726" y="1224219"/>
                </a:cubicBezTo>
                <a:cubicBezTo>
                  <a:pt x="875664" y="1216689"/>
                  <a:pt x="842800" y="1208245"/>
                  <a:pt x="842800" y="1208245"/>
                </a:cubicBezTo>
                <a:cubicBezTo>
                  <a:pt x="837475" y="1202920"/>
                  <a:pt x="833560" y="1195638"/>
                  <a:pt x="826824" y="1192270"/>
                </a:cubicBezTo>
                <a:cubicBezTo>
                  <a:pt x="811762" y="1184740"/>
                  <a:pt x="794873" y="1181621"/>
                  <a:pt x="778898" y="1176296"/>
                </a:cubicBezTo>
                <a:cubicBezTo>
                  <a:pt x="744523" y="1164839"/>
                  <a:pt x="763098" y="1170350"/>
                  <a:pt x="722983" y="1160321"/>
                </a:cubicBezTo>
                <a:cubicBezTo>
                  <a:pt x="699020" y="1162984"/>
                  <a:pt x="674923" y="1164643"/>
                  <a:pt x="651093" y="1168309"/>
                </a:cubicBezTo>
                <a:cubicBezTo>
                  <a:pt x="640243" y="1169978"/>
                  <a:pt x="628277" y="1170207"/>
                  <a:pt x="619142" y="1176296"/>
                </a:cubicBezTo>
                <a:cubicBezTo>
                  <a:pt x="603477" y="1186739"/>
                  <a:pt x="597064" y="1210279"/>
                  <a:pt x="579203" y="1216232"/>
                </a:cubicBezTo>
                <a:cubicBezTo>
                  <a:pt x="544825" y="1227690"/>
                  <a:pt x="563408" y="1222177"/>
                  <a:pt x="523289" y="1232206"/>
                </a:cubicBezTo>
                <a:cubicBezTo>
                  <a:pt x="496663" y="1229544"/>
                  <a:pt x="469859" y="1228287"/>
                  <a:pt x="443411" y="1224219"/>
                </a:cubicBezTo>
                <a:cubicBezTo>
                  <a:pt x="435089" y="1222939"/>
                  <a:pt x="425402" y="1222185"/>
                  <a:pt x="419448" y="1216232"/>
                </a:cubicBezTo>
                <a:cubicBezTo>
                  <a:pt x="413494" y="1210279"/>
                  <a:pt x="414123" y="1200257"/>
                  <a:pt x="411460" y="1192270"/>
                </a:cubicBezTo>
                <a:cubicBezTo>
                  <a:pt x="392822" y="1194932"/>
                  <a:pt x="373407" y="1194304"/>
                  <a:pt x="355546" y="1200257"/>
                </a:cubicBezTo>
                <a:cubicBezTo>
                  <a:pt x="336822" y="1206498"/>
                  <a:pt x="338368" y="1226625"/>
                  <a:pt x="331583" y="1240193"/>
                </a:cubicBezTo>
                <a:cubicBezTo>
                  <a:pt x="327290" y="1248779"/>
                  <a:pt x="320932" y="1256168"/>
                  <a:pt x="315607" y="1264155"/>
                </a:cubicBezTo>
                <a:cubicBezTo>
                  <a:pt x="314541" y="1268417"/>
                  <a:pt x="304215" y="1313189"/>
                  <a:pt x="299631" y="1320065"/>
                </a:cubicBezTo>
                <a:cubicBezTo>
                  <a:pt x="293365" y="1329464"/>
                  <a:pt x="283020" y="1335451"/>
                  <a:pt x="275668" y="1344027"/>
                </a:cubicBezTo>
                <a:cubicBezTo>
                  <a:pt x="267004" y="1354134"/>
                  <a:pt x="259443" y="1365144"/>
                  <a:pt x="251705" y="1375976"/>
                </a:cubicBezTo>
                <a:cubicBezTo>
                  <a:pt x="246125" y="1383787"/>
                  <a:pt x="242517" y="1393149"/>
                  <a:pt x="235729" y="1399937"/>
                </a:cubicBezTo>
                <a:cubicBezTo>
                  <a:pt x="228941" y="1406725"/>
                  <a:pt x="219754" y="1410587"/>
                  <a:pt x="211766" y="1415912"/>
                </a:cubicBezTo>
                <a:cubicBezTo>
                  <a:pt x="206441" y="1423899"/>
                  <a:pt x="201936" y="1432499"/>
                  <a:pt x="195790" y="1439873"/>
                </a:cubicBezTo>
                <a:cubicBezTo>
                  <a:pt x="179884" y="1458959"/>
                  <a:pt x="144457" y="1488931"/>
                  <a:pt x="123901" y="1495783"/>
                </a:cubicBezTo>
                <a:cubicBezTo>
                  <a:pt x="115913" y="1498446"/>
                  <a:pt x="107468" y="1500006"/>
                  <a:pt x="99937" y="1503771"/>
                </a:cubicBezTo>
                <a:cubicBezTo>
                  <a:pt x="91351" y="1508064"/>
                  <a:pt x="84560" y="1515452"/>
                  <a:pt x="75974" y="1519745"/>
                </a:cubicBezTo>
                <a:cubicBezTo>
                  <a:pt x="64515" y="1525474"/>
                  <a:pt x="30297" y="1533160"/>
                  <a:pt x="20060" y="1535719"/>
                </a:cubicBezTo>
                <a:cubicBezTo>
                  <a:pt x="14735" y="1551693"/>
                  <a:pt x="0" y="1567306"/>
                  <a:pt x="4084" y="1583642"/>
                </a:cubicBezTo>
                <a:cubicBezTo>
                  <a:pt x="8549" y="1601500"/>
                  <a:pt x="20270" y="1651849"/>
                  <a:pt x="28047" y="1663514"/>
                </a:cubicBezTo>
                <a:cubicBezTo>
                  <a:pt x="33372" y="1671501"/>
                  <a:pt x="37235" y="1680688"/>
                  <a:pt x="44023" y="1687476"/>
                </a:cubicBezTo>
                <a:cubicBezTo>
                  <a:pt x="50811" y="1694264"/>
                  <a:pt x="59998" y="1698125"/>
                  <a:pt x="67986" y="1703450"/>
                </a:cubicBezTo>
                <a:cubicBezTo>
                  <a:pt x="86624" y="1700788"/>
                  <a:pt x="106328" y="1702221"/>
                  <a:pt x="123901" y="1695463"/>
                </a:cubicBezTo>
                <a:cubicBezTo>
                  <a:pt x="141821" y="1688571"/>
                  <a:pt x="155852" y="1674164"/>
                  <a:pt x="171827" y="1663514"/>
                </a:cubicBezTo>
                <a:cubicBezTo>
                  <a:pt x="179815" y="1658189"/>
                  <a:pt x="189002" y="1654328"/>
                  <a:pt x="195790" y="1647540"/>
                </a:cubicBezTo>
                <a:cubicBezTo>
                  <a:pt x="203778" y="1639553"/>
                  <a:pt x="210355" y="1629844"/>
                  <a:pt x="219754" y="1623578"/>
                </a:cubicBezTo>
                <a:cubicBezTo>
                  <a:pt x="226760" y="1618908"/>
                  <a:pt x="236186" y="1619356"/>
                  <a:pt x="243717" y="1615591"/>
                </a:cubicBezTo>
                <a:cubicBezTo>
                  <a:pt x="305652" y="1584626"/>
                  <a:pt x="231412" y="1611705"/>
                  <a:pt x="291644" y="1591630"/>
                </a:cubicBezTo>
                <a:cubicBezTo>
                  <a:pt x="299632" y="1586305"/>
                  <a:pt x="307020" y="1579948"/>
                  <a:pt x="315607" y="1575655"/>
                </a:cubicBezTo>
                <a:cubicBezTo>
                  <a:pt x="323138" y="1571890"/>
                  <a:pt x="332210" y="1571757"/>
                  <a:pt x="339570" y="1567668"/>
                </a:cubicBezTo>
                <a:cubicBezTo>
                  <a:pt x="356354" y="1558344"/>
                  <a:pt x="387497" y="1535719"/>
                  <a:pt x="387497" y="1535719"/>
                </a:cubicBezTo>
                <a:cubicBezTo>
                  <a:pt x="446457" y="1555373"/>
                  <a:pt x="380071" y="1525145"/>
                  <a:pt x="419448" y="1623578"/>
                </a:cubicBezTo>
                <a:cubicBezTo>
                  <a:pt x="426441" y="1641058"/>
                  <a:pt x="459387" y="1663514"/>
                  <a:pt x="459387" y="1663514"/>
                </a:cubicBezTo>
                <a:cubicBezTo>
                  <a:pt x="464649" y="1679299"/>
                  <a:pt x="469274" y="1700177"/>
                  <a:pt x="483350" y="1711437"/>
                </a:cubicBezTo>
                <a:cubicBezTo>
                  <a:pt x="489925" y="1716697"/>
                  <a:pt x="499783" y="1715660"/>
                  <a:pt x="507314" y="1719425"/>
                </a:cubicBezTo>
                <a:cubicBezTo>
                  <a:pt x="515900" y="1723718"/>
                  <a:pt x="522505" y="1731500"/>
                  <a:pt x="531277" y="1735399"/>
                </a:cubicBezTo>
                <a:cubicBezTo>
                  <a:pt x="546665" y="1742238"/>
                  <a:pt x="563228" y="1746048"/>
                  <a:pt x="579203" y="1751373"/>
                </a:cubicBezTo>
                <a:lnTo>
                  <a:pt x="603167" y="1759361"/>
                </a:lnTo>
                <a:cubicBezTo>
                  <a:pt x="611155" y="1762023"/>
                  <a:pt x="618722" y="1766906"/>
                  <a:pt x="627130" y="1767348"/>
                </a:cubicBezTo>
                <a:lnTo>
                  <a:pt x="778898" y="1775335"/>
                </a:lnTo>
                <a:cubicBezTo>
                  <a:pt x="784223" y="1791309"/>
                  <a:pt x="780862" y="1813918"/>
                  <a:pt x="794873" y="1823258"/>
                </a:cubicBezTo>
                <a:cubicBezTo>
                  <a:pt x="840924" y="1853957"/>
                  <a:pt x="796502" y="1827380"/>
                  <a:pt x="842800" y="1847220"/>
                </a:cubicBezTo>
                <a:cubicBezTo>
                  <a:pt x="853745" y="1851910"/>
                  <a:pt x="863263" y="1860061"/>
                  <a:pt x="874751" y="1863194"/>
                </a:cubicBezTo>
                <a:cubicBezTo>
                  <a:pt x="892915" y="1868147"/>
                  <a:pt x="912027" y="1868519"/>
                  <a:pt x="930665" y="1871181"/>
                </a:cubicBezTo>
                <a:cubicBezTo>
                  <a:pt x="935990" y="1876506"/>
                  <a:pt x="942463" y="1880890"/>
                  <a:pt x="946641" y="1887156"/>
                </a:cubicBezTo>
                <a:cubicBezTo>
                  <a:pt x="953246" y="1897063"/>
                  <a:pt x="958194" y="1908049"/>
                  <a:pt x="962616" y="1919104"/>
                </a:cubicBezTo>
                <a:cubicBezTo>
                  <a:pt x="968870" y="1934738"/>
                  <a:pt x="973267" y="1951053"/>
                  <a:pt x="978592" y="1967028"/>
                </a:cubicBezTo>
                <a:lnTo>
                  <a:pt x="986580" y="1990989"/>
                </a:lnTo>
                <a:lnTo>
                  <a:pt x="1002555" y="2038912"/>
                </a:lnTo>
                <a:cubicBezTo>
                  <a:pt x="1007880" y="2044237"/>
                  <a:pt x="1011795" y="2051519"/>
                  <a:pt x="1018531" y="2054887"/>
                </a:cubicBezTo>
                <a:cubicBezTo>
                  <a:pt x="1033593" y="2062417"/>
                  <a:pt x="1066457" y="2070861"/>
                  <a:pt x="1066457" y="2070861"/>
                </a:cubicBezTo>
                <a:cubicBezTo>
                  <a:pt x="1063795" y="2110797"/>
                  <a:pt x="1067153" y="2151598"/>
                  <a:pt x="1058470" y="2190669"/>
                </a:cubicBezTo>
                <a:cubicBezTo>
                  <a:pt x="1056019" y="2201696"/>
                  <a:pt x="1041738" y="2205952"/>
                  <a:pt x="1034506" y="2214630"/>
                </a:cubicBezTo>
                <a:cubicBezTo>
                  <a:pt x="1005892" y="2248964"/>
                  <a:pt x="1028556" y="2226533"/>
                  <a:pt x="1010543" y="2262554"/>
                </a:cubicBezTo>
                <a:cubicBezTo>
                  <a:pt x="1006250" y="2271140"/>
                  <a:pt x="999892" y="2278528"/>
                  <a:pt x="994567" y="2286515"/>
                </a:cubicBezTo>
                <a:cubicBezTo>
                  <a:pt x="981529" y="2325632"/>
                  <a:pt x="986579" y="2363724"/>
                  <a:pt x="994567" y="2374374"/>
                </a:cubicBezTo>
                <a:close/>
              </a:path>
            </a:pathLst>
          </a:cu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10" name="TextBox 24"/>
          <p:cNvSpPr txBox="1">
            <a:spLocks noChangeArrowheads="1"/>
          </p:cNvSpPr>
          <p:nvPr/>
        </p:nvSpPr>
        <p:spPr bwMode="auto">
          <a:xfrm>
            <a:off x="422275" y="2786063"/>
            <a:ext cx="762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solidFill>
                  <a:schemeClr val="bg1"/>
                </a:solidFill>
                <a:latin typeface="Arial" charset="0"/>
              </a:rPr>
              <a:t>20 km</a:t>
            </a:r>
          </a:p>
        </p:txBody>
      </p:sp>
      <p:sp>
        <p:nvSpPr>
          <p:cNvPr id="11" name="TextBox 25"/>
          <p:cNvSpPr txBox="1">
            <a:spLocks noChangeArrowheads="1"/>
          </p:cNvSpPr>
          <p:nvPr/>
        </p:nvSpPr>
        <p:spPr bwMode="auto">
          <a:xfrm>
            <a:off x="4613275" y="6246813"/>
            <a:ext cx="762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latin typeface="Arial" charset="0"/>
              </a:rPr>
              <a:t>20 km</a:t>
            </a:r>
          </a:p>
        </p:txBody>
      </p:sp>
      <p:sp>
        <p:nvSpPr>
          <p:cNvPr id="12" name="TextBox 27"/>
          <p:cNvSpPr txBox="1">
            <a:spLocks noChangeArrowheads="1"/>
          </p:cNvSpPr>
          <p:nvPr/>
        </p:nvSpPr>
        <p:spPr bwMode="auto">
          <a:xfrm>
            <a:off x="76200" y="3886200"/>
            <a:ext cx="4343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Aft>
                <a:spcPts val="1200"/>
              </a:spcAft>
            </a:pPr>
            <a:r>
              <a:rPr lang="en-US" sz="1600" dirty="0" err="1">
                <a:solidFill>
                  <a:srgbClr val="FFFFFF"/>
                </a:solidFill>
                <a:latin typeface="Arial" charset="0"/>
              </a:rPr>
              <a:t>Nibinamik</a:t>
            </a:r>
            <a:r>
              <a:rPr lang="en-US" sz="1600" dirty="0">
                <a:solidFill>
                  <a:srgbClr val="FFFFFF"/>
                </a:solidFill>
                <a:latin typeface="Arial" charset="0"/>
              </a:rPr>
              <a:t> FN traditional territory superimposed over the Greater Toronto Area mapped at the same scale.</a:t>
            </a:r>
          </a:p>
          <a:p>
            <a:pPr eaLnBrk="1" hangingPunct="1">
              <a:spcAft>
                <a:spcPts val="1200"/>
              </a:spcAft>
            </a:pPr>
            <a:r>
              <a:rPr lang="en-US" sz="1600" dirty="0">
                <a:solidFill>
                  <a:srgbClr val="FFFFFF"/>
                </a:solidFill>
                <a:latin typeface="Arial" charset="0"/>
              </a:rPr>
              <a:t>Only one </a:t>
            </a:r>
            <a:r>
              <a:rPr lang="ja-JP" altLang="en-US" sz="1600" dirty="0">
                <a:solidFill>
                  <a:srgbClr val="FFFFFF"/>
                </a:solidFill>
                <a:latin typeface="Arial" charset="0"/>
              </a:rPr>
              <a:t>‘</a:t>
            </a:r>
            <a:r>
              <a:rPr lang="en-US" altLang="ja-JP" sz="1600" dirty="0">
                <a:solidFill>
                  <a:srgbClr val="FFFFFF"/>
                </a:solidFill>
                <a:latin typeface="Arial" charset="0"/>
              </a:rPr>
              <a:t>small</a:t>
            </a:r>
            <a:r>
              <a:rPr lang="ja-JP" altLang="en-US" sz="1600" dirty="0">
                <a:solidFill>
                  <a:srgbClr val="FFFFFF"/>
                </a:solidFill>
                <a:latin typeface="Arial" charset="0"/>
              </a:rPr>
              <a:t>’</a:t>
            </a:r>
            <a:r>
              <a:rPr lang="en-US" altLang="ja-JP" sz="1600" dirty="0">
                <a:solidFill>
                  <a:srgbClr val="FFFFFF"/>
                </a:solidFill>
                <a:latin typeface="Arial" charset="0"/>
              </a:rPr>
              <a:t> part of n. Ontario.</a:t>
            </a:r>
          </a:p>
          <a:p>
            <a:pPr eaLnBrk="1" hangingPunct="1">
              <a:spcAft>
                <a:spcPts val="1200"/>
              </a:spcAft>
            </a:pPr>
            <a:r>
              <a:rPr lang="en-CA" sz="1600" dirty="0">
                <a:solidFill>
                  <a:srgbClr val="FFFFFF"/>
                </a:solidFill>
                <a:latin typeface="Arial" charset="0"/>
              </a:rPr>
              <a:t>This is traditional homeland to perhaps 500 to 800 people. How many live in same area in southern Ontario</a:t>
            </a:r>
            <a:r>
              <a:rPr lang="en-CA" sz="1600" dirty="0" smtClean="0">
                <a:solidFill>
                  <a:srgbClr val="FFFFFF"/>
                </a:solidFill>
                <a:latin typeface="Arial" charset="0"/>
              </a:rPr>
              <a:t>?</a:t>
            </a:r>
            <a:endParaRPr lang="en-CA" sz="1600" dirty="0">
              <a:solidFill>
                <a:srgbClr val="FFFFFF"/>
              </a:solidFill>
              <a:latin typeface="Arial" charset="0"/>
            </a:endParaRPr>
          </a:p>
        </p:txBody>
      </p:sp>
      <p:sp>
        <p:nvSpPr>
          <p:cNvPr id="13" name="TextBox 12"/>
          <p:cNvSpPr txBox="1"/>
          <p:nvPr/>
        </p:nvSpPr>
        <p:spPr>
          <a:xfrm>
            <a:off x="5904746" y="200518"/>
            <a:ext cx="3163054" cy="1200329"/>
          </a:xfrm>
          <a:prstGeom prst="rect">
            <a:avLst/>
          </a:prstGeom>
          <a:noFill/>
        </p:spPr>
        <p:txBody>
          <a:bodyPr wrap="square" rtlCol="0">
            <a:spAutoFit/>
          </a:bodyPr>
          <a:lstStyle/>
          <a:p>
            <a:r>
              <a:rPr lang="en-US" b="1" dirty="0" smtClean="0">
                <a:solidFill>
                  <a:srgbClr val="FFFF00"/>
                </a:solidFill>
                <a:latin typeface="Arial"/>
                <a:cs typeface="Arial"/>
              </a:rPr>
              <a:t>Foragers require large areas to sustainably harvest natural resources over generations.</a:t>
            </a:r>
            <a:endParaRPr lang="en-US" b="1" dirty="0">
              <a:solidFill>
                <a:srgbClr val="FFFF00"/>
              </a:solidFill>
              <a:latin typeface="Arial"/>
              <a:cs typeface="Arial"/>
            </a:endParaRPr>
          </a:p>
        </p:txBody>
      </p:sp>
    </p:spTree>
    <p:extLst>
      <p:ext uri="{BB962C8B-B14F-4D97-AF65-F5344CB8AC3E}">
        <p14:creationId xmlns:p14="http://schemas.microsoft.com/office/powerpoint/2010/main" val="29357193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8</a:t>
            </a:fld>
            <a:endParaRPr lang="en-US"/>
          </a:p>
        </p:txBody>
      </p:sp>
      <p:pic>
        <p:nvPicPr>
          <p:cNvPr id="3" name="Picture 1" descr="BTL summer routes.jpg"/>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63500" y="31750"/>
            <a:ext cx="9032875" cy="649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p:nvSpPr>
        <p:spPr bwMode="auto">
          <a:xfrm>
            <a:off x="1003300" y="6488113"/>
            <a:ext cx="7802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bg1"/>
                </a:solidFill>
                <a:latin typeface="Arial" charset="0"/>
              </a:rPr>
              <a:t>early 20</a:t>
            </a:r>
            <a:r>
              <a:rPr lang="en-US" sz="1800" baseline="30000">
                <a:solidFill>
                  <a:schemeClr val="bg1"/>
                </a:solidFill>
                <a:latin typeface="Arial" charset="0"/>
              </a:rPr>
              <a:t>th</a:t>
            </a:r>
            <a:r>
              <a:rPr lang="en-US" sz="1800">
                <a:solidFill>
                  <a:schemeClr val="bg1"/>
                </a:solidFill>
                <a:latin typeface="Arial" charset="0"/>
              </a:rPr>
              <a:t> Century travel routes (summer vs. winter)</a:t>
            </a:r>
            <a:r>
              <a:rPr lang="en-US" sz="1800"/>
              <a:t>.</a:t>
            </a:r>
          </a:p>
        </p:txBody>
      </p:sp>
      <p:sp>
        <p:nvSpPr>
          <p:cNvPr id="2" name="TextBox 1"/>
          <p:cNvSpPr txBox="1"/>
          <p:nvPr/>
        </p:nvSpPr>
        <p:spPr>
          <a:xfrm>
            <a:off x="6695759" y="534715"/>
            <a:ext cx="2261629"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b="1" dirty="0" smtClean="0">
                <a:latin typeface="Arial"/>
                <a:cs typeface="Arial"/>
              </a:rPr>
              <a:t>Also requires high mobility &amp; efficient transportation</a:t>
            </a:r>
            <a:endParaRPr lang="en-US" b="1" dirty="0">
              <a:latin typeface="Arial"/>
              <a:cs typeface="Arial"/>
            </a:endParaRPr>
          </a:p>
        </p:txBody>
      </p:sp>
    </p:spTree>
    <p:extLst>
      <p:ext uri="{BB962C8B-B14F-4D97-AF65-F5344CB8AC3E}">
        <p14:creationId xmlns:p14="http://schemas.microsoft.com/office/powerpoint/2010/main" val="8543814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8FDACB-17A9-A942-9DF5-FEAF54533FAE}" type="slidenum">
              <a:rPr lang="en-US" smtClean="0"/>
              <a:pPr/>
              <a:t>9</a:t>
            </a:fld>
            <a:endParaRPr lang="en-US"/>
          </a:p>
        </p:txBody>
      </p:sp>
      <p:pic>
        <p:nvPicPr>
          <p:cNvPr id="3" name="Picture 3" descr="BTL Winter Travel rt.jpg"/>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0" y="0"/>
            <a:ext cx="9144000"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1431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1272</TotalTime>
  <Words>2444</Words>
  <Application>Microsoft Macintosh PowerPoint</Application>
  <PresentationFormat>On-screen Show (4:3)</PresentationFormat>
  <Paragraphs>178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Lakehead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Hamilton</dc:creator>
  <cp:lastModifiedBy>Jennifer McKee</cp:lastModifiedBy>
  <cp:revision>64</cp:revision>
  <dcterms:created xsi:type="dcterms:W3CDTF">2012-09-18T14:29:43Z</dcterms:created>
  <dcterms:modified xsi:type="dcterms:W3CDTF">2014-09-16T18:46:29Z</dcterms:modified>
</cp:coreProperties>
</file>