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8" r:id="rId3"/>
    <p:sldId id="257" r:id="rId4"/>
    <p:sldId id="259" r:id="rId5"/>
    <p:sldId id="262" r:id="rId6"/>
    <p:sldId id="263" r:id="rId7"/>
    <p:sldId id="264" r:id="rId8"/>
    <p:sldId id="265" r:id="rId9"/>
    <p:sldId id="266" r:id="rId10"/>
    <p:sldId id="267" r:id="rId11"/>
    <p:sldId id="268" r:id="rId12"/>
    <p:sldId id="269" r:id="rId13"/>
    <p:sldId id="286" r:id="rId14"/>
    <p:sldId id="284" r:id="rId15"/>
    <p:sldId id="288" r:id="rId16"/>
    <p:sldId id="305"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7" d="100"/>
          <a:sy n="197" d="100"/>
        </p:scale>
        <p:origin x="-28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A8361B-A7A7-9F43-9486-378E642DBE28}" type="datetimeFigureOut">
              <a:rPr lang="en-US" smtClean="0"/>
              <a:pPr/>
              <a:t>2014-09-16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EDBF73-C8BB-0B48-84FF-F3A1C2244E3D}" type="slidenum">
              <a:rPr lang="en-US" smtClean="0"/>
              <a:pPr/>
              <a:t>‹#›</a:t>
            </a:fld>
            <a:endParaRPr lang="en-US"/>
          </a:p>
        </p:txBody>
      </p:sp>
    </p:spTree>
    <p:extLst>
      <p:ext uri="{BB962C8B-B14F-4D97-AF65-F5344CB8AC3E}">
        <p14:creationId xmlns:p14="http://schemas.microsoft.com/office/powerpoint/2010/main" val="2777612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92BB7-B908-9743-A954-B4CF39486367}" type="datetimeFigureOut">
              <a:rPr lang="en-US" smtClean="0"/>
              <a:pPr/>
              <a:t>2014-09-16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4851B-3E39-DC4A-AEF2-533D90CE0EFB}" type="slidenum">
              <a:rPr lang="en-US" smtClean="0"/>
              <a:pPr/>
              <a:t>‹#›</a:t>
            </a:fld>
            <a:endParaRPr lang="en-US"/>
          </a:p>
        </p:txBody>
      </p:sp>
    </p:spTree>
    <p:extLst>
      <p:ext uri="{BB962C8B-B14F-4D97-AF65-F5344CB8AC3E}">
        <p14:creationId xmlns:p14="http://schemas.microsoft.com/office/powerpoint/2010/main" val="313414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42233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381084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6626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238551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2475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150215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68829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66157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298464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131413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4008637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86800" y="6483398"/>
            <a:ext cx="431372" cy="365125"/>
          </a:xfrm>
          <a:prstGeom prst="rect">
            <a:avLst/>
          </a:prstGeom>
        </p:spPr>
        <p:txBody>
          <a:bodyPr vert="horz" lIns="91440" tIns="45720" rIns="91440" bIns="45720" rtlCol="0" anchor="ctr"/>
          <a:lstStyle>
            <a:lvl1pPr algn="r">
              <a:defRPr sz="1200" b="1">
                <a:solidFill>
                  <a:schemeClr val="bg1"/>
                </a:solidFill>
              </a:defRPr>
            </a:lvl1pPr>
          </a:lstStyle>
          <a:p>
            <a:fld id="{048FDACB-17A9-A942-9DF5-FEAF54533FAE}" type="slidenum">
              <a:rPr lang="en-US" smtClean="0"/>
              <a:pPr/>
              <a:t>‹#›</a:t>
            </a:fld>
            <a:endParaRPr lang="en-US" dirty="0"/>
          </a:p>
        </p:txBody>
      </p:sp>
    </p:spTree>
    <p:extLst>
      <p:ext uri="{BB962C8B-B14F-4D97-AF65-F5344CB8AC3E}">
        <p14:creationId xmlns:p14="http://schemas.microsoft.com/office/powerpoint/2010/main" val="177866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 Id="rId3" Type="http://schemas.openxmlformats.org/officeDocument/2006/relationships/image" Target="../media/image1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a:t>
            </a:fld>
            <a:endParaRPr lang="en-US"/>
          </a:p>
        </p:txBody>
      </p:sp>
      <p:sp>
        <p:nvSpPr>
          <p:cNvPr id="2" name="TextBox 1"/>
          <p:cNvSpPr txBox="1"/>
          <p:nvPr/>
        </p:nvSpPr>
        <p:spPr>
          <a:xfrm>
            <a:off x="90064" y="81071"/>
            <a:ext cx="8844529" cy="830997"/>
          </a:xfrm>
          <a:prstGeom prst="rect">
            <a:avLst/>
          </a:prstGeom>
          <a:noFill/>
        </p:spPr>
        <p:txBody>
          <a:bodyPr wrap="square" rtlCol="0">
            <a:spAutoFit/>
          </a:bodyPr>
          <a:lstStyle/>
          <a:p>
            <a:r>
              <a:rPr lang="en-US" sz="2400" b="1" dirty="0" smtClean="0">
                <a:solidFill>
                  <a:srgbClr val="FFFF00"/>
                </a:solidFill>
                <a:latin typeface="Arial"/>
                <a:cs typeface="Arial"/>
              </a:rPr>
              <a:t>Thumbnail sketch of subarctic ecology &amp; ethnographically defined human adaptation.</a:t>
            </a:r>
            <a:endParaRPr lang="en-US" sz="2400" b="1" dirty="0">
              <a:solidFill>
                <a:srgbClr val="FFFF00"/>
              </a:solidFill>
              <a:latin typeface="Arial"/>
              <a:cs typeface="Arial"/>
            </a:endParaRPr>
          </a:p>
        </p:txBody>
      </p:sp>
      <p:sp>
        <p:nvSpPr>
          <p:cNvPr id="3" name="TextBox 2"/>
          <p:cNvSpPr txBox="1"/>
          <p:nvPr/>
        </p:nvSpPr>
        <p:spPr>
          <a:xfrm>
            <a:off x="126089" y="1053861"/>
            <a:ext cx="6745983" cy="2554545"/>
          </a:xfrm>
          <a:prstGeom prst="rect">
            <a:avLst/>
          </a:prstGeom>
          <a:noFill/>
        </p:spPr>
        <p:txBody>
          <a:bodyPr wrap="square" rtlCol="0">
            <a:spAutoFit/>
          </a:bodyPr>
          <a:lstStyle/>
          <a:p>
            <a:pPr>
              <a:spcAft>
                <a:spcPts val="1200"/>
              </a:spcAft>
            </a:pPr>
            <a:r>
              <a:rPr lang="en-US" sz="2000" b="1" dirty="0" smtClean="0">
                <a:solidFill>
                  <a:srgbClr val="FFFF00"/>
                </a:solidFill>
                <a:latin typeface="Arial"/>
                <a:cs typeface="Arial"/>
              </a:rPr>
              <a:t>Important environmental variables to consider</a:t>
            </a:r>
          </a:p>
          <a:p>
            <a:pPr marL="285750" indent="-285750">
              <a:spcAft>
                <a:spcPts val="1200"/>
              </a:spcAft>
              <a:buFont typeface="Arial"/>
              <a:buChar char="•"/>
            </a:pPr>
            <a:r>
              <a:rPr lang="en-US" dirty="0" smtClean="0">
                <a:solidFill>
                  <a:schemeClr val="bg1"/>
                </a:solidFill>
                <a:latin typeface="Arial"/>
                <a:cs typeface="Arial"/>
              </a:rPr>
              <a:t>biotic diversity &amp; density</a:t>
            </a:r>
          </a:p>
          <a:p>
            <a:pPr marL="285750" indent="-285750">
              <a:spcAft>
                <a:spcPts val="1200"/>
              </a:spcAft>
              <a:buFont typeface="Arial"/>
              <a:buChar char="•"/>
            </a:pPr>
            <a:r>
              <a:rPr lang="en-US" dirty="0" smtClean="0">
                <a:solidFill>
                  <a:schemeClr val="bg1"/>
                </a:solidFill>
                <a:latin typeface="Arial"/>
                <a:cs typeface="Arial"/>
              </a:rPr>
              <a:t>resilience/recovery from stress, disturbance</a:t>
            </a:r>
          </a:p>
          <a:p>
            <a:pPr marL="285750" indent="-285750">
              <a:spcAft>
                <a:spcPts val="1200"/>
              </a:spcAft>
              <a:buFont typeface="Arial"/>
              <a:buChar char="•"/>
            </a:pPr>
            <a:r>
              <a:rPr lang="en-US" dirty="0" smtClean="0">
                <a:solidFill>
                  <a:schemeClr val="bg1"/>
                </a:solidFill>
                <a:latin typeface="Arial"/>
                <a:cs typeface="Arial"/>
              </a:rPr>
              <a:t>vulnerability to change</a:t>
            </a:r>
          </a:p>
          <a:p>
            <a:pPr marL="285750" indent="-285750">
              <a:spcAft>
                <a:spcPts val="1200"/>
              </a:spcAft>
              <a:buFont typeface="Arial"/>
              <a:buChar char="•"/>
            </a:pPr>
            <a:r>
              <a:rPr lang="en-US" dirty="0" smtClean="0">
                <a:solidFill>
                  <a:schemeClr val="bg1"/>
                </a:solidFill>
                <a:latin typeface="Arial"/>
                <a:cs typeface="Arial"/>
              </a:rPr>
              <a:t>resource accessibility &amp; predictability</a:t>
            </a:r>
          </a:p>
          <a:p>
            <a:pPr marL="285750" indent="-285750">
              <a:spcAft>
                <a:spcPts val="1200"/>
              </a:spcAft>
              <a:buFont typeface="Arial"/>
              <a:buChar char="•"/>
            </a:pPr>
            <a:r>
              <a:rPr lang="en-US" dirty="0" smtClean="0">
                <a:solidFill>
                  <a:schemeClr val="bg1"/>
                </a:solidFill>
                <a:latin typeface="Arial"/>
                <a:cs typeface="Arial"/>
              </a:rPr>
              <a:t>seasonal </a:t>
            </a:r>
            <a:r>
              <a:rPr lang="en-US" dirty="0">
                <a:solidFill>
                  <a:schemeClr val="bg1"/>
                </a:solidFill>
                <a:latin typeface="Arial"/>
                <a:cs typeface="Arial"/>
              </a:rPr>
              <a:t>resource </a:t>
            </a:r>
            <a:r>
              <a:rPr lang="en-US" dirty="0" smtClean="0">
                <a:solidFill>
                  <a:schemeClr val="bg1"/>
                </a:solidFill>
                <a:latin typeface="Arial"/>
                <a:cs typeface="Arial"/>
              </a:rPr>
              <a:t>fluctuations</a:t>
            </a:r>
            <a:endParaRPr lang="en-US" dirty="0" smtClean="0"/>
          </a:p>
        </p:txBody>
      </p:sp>
      <p:pic>
        <p:nvPicPr>
          <p:cNvPr id="5" name="Picture 4" descr="moose.tiff"/>
          <p:cNvPicPr>
            <a:picLocks noChangeAspect="1"/>
          </p:cNvPicPr>
          <p:nvPr/>
        </p:nvPicPr>
        <p:blipFill rotWithShape="1">
          <a:blip r:embed="rId2">
            <a:extLst>
              <a:ext uri="{28A0092B-C50C-407E-A947-70E740481C1C}">
                <a14:useLocalDpi xmlns:a14="http://schemas.microsoft.com/office/drawing/2010/main"/>
              </a:ext>
            </a:extLst>
          </a:blip>
          <a:srcRect l="17294" r="22760"/>
          <a:stretch/>
        </p:blipFill>
        <p:spPr>
          <a:xfrm>
            <a:off x="4374444" y="2799047"/>
            <a:ext cx="4743728" cy="4016055"/>
          </a:xfrm>
          <a:prstGeom prst="rect">
            <a:avLst/>
          </a:prstGeom>
          <a:ln w="28575" cmpd="sng">
            <a:solidFill>
              <a:srgbClr val="FF0000"/>
            </a:solidFill>
          </a:ln>
        </p:spPr>
      </p:pic>
      <p:sp>
        <p:nvSpPr>
          <p:cNvPr id="6" name="TextBox 5"/>
          <p:cNvSpPr txBox="1"/>
          <p:nvPr/>
        </p:nvSpPr>
        <p:spPr>
          <a:xfrm>
            <a:off x="126089" y="5191193"/>
            <a:ext cx="2748297" cy="646331"/>
          </a:xfrm>
          <a:prstGeom prst="rect">
            <a:avLst/>
          </a:prstGeom>
          <a:noFill/>
        </p:spPr>
        <p:txBody>
          <a:bodyPr wrap="square" rtlCol="0">
            <a:spAutoFit/>
          </a:bodyPr>
          <a:lstStyle/>
          <a:p>
            <a:r>
              <a:rPr lang="en-US" dirty="0" smtClean="0">
                <a:solidFill>
                  <a:srgbClr val="FFFF00"/>
                </a:solidFill>
              </a:rPr>
              <a:t>We will talk about arctic ecology and culture later...</a:t>
            </a:r>
            <a:endParaRPr lang="en-US" dirty="0">
              <a:solidFill>
                <a:srgbClr val="FFFF00"/>
              </a:solidFill>
            </a:endParaRPr>
          </a:p>
        </p:txBody>
      </p:sp>
    </p:spTree>
    <p:extLst>
      <p:ext uri="{BB962C8B-B14F-4D97-AF65-F5344CB8AC3E}">
        <p14:creationId xmlns:p14="http://schemas.microsoft.com/office/powerpoint/2010/main" val="9756771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10</a:t>
            </a:fld>
            <a:endParaRPr lang="en-US"/>
          </a:p>
        </p:txBody>
      </p:sp>
      <p:pic>
        <p:nvPicPr>
          <p:cNvPr id="3" name="Picture 2" descr="tree throw.jpg                                                 0006A8EFMacintosh HD                   B42D175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0875" y="47625"/>
            <a:ext cx="8458200" cy="63436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748" y="5493776"/>
            <a:ext cx="892410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ts val="600"/>
              </a:spcBef>
              <a:defRPr/>
            </a:pPr>
            <a:r>
              <a:rPr lang="en-US" sz="1800" dirty="0" smtClean="0">
                <a:solidFill>
                  <a:srgbClr val="000000"/>
                </a:solidFill>
                <a:latin typeface="Arial" charset="0"/>
              </a:rPr>
              <a:t>Wind &amp; snow load regularly topple trees, opening up forest canopy. </a:t>
            </a:r>
          </a:p>
          <a:p>
            <a:pPr eaLnBrk="1" hangingPunct="1">
              <a:spcBef>
                <a:spcPts val="600"/>
              </a:spcBef>
              <a:defRPr/>
            </a:pPr>
            <a:r>
              <a:rPr lang="en-US" sz="1800" dirty="0" err="1" smtClean="0">
                <a:solidFill>
                  <a:srgbClr val="000000"/>
                </a:solidFill>
                <a:latin typeface="Arial" charset="0"/>
              </a:rPr>
              <a:t>Favours</a:t>
            </a:r>
            <a:r>
              <a:rPr lang="en-US" sz="1800" dirty="0" smtClean="0">
                <a:solidFill>
                  <a:srgbClr val="000000"/>
                </a:solidFill>
                <a:latin typeface="Arial" charset="0"/>
              </a:rPr>
              <a:t> shade intolerant plants, nutrient recycling, habitat for fungi, insects, birds, small animals.</a:t>
            </a:r>
            <a:r>
              <a:rPr lang="en-US" sz="1800" dirty="0" smtClean="0">
                <a:solidFill>
                  <a:srgbClr val="000000"/>
                </a:solidFill>
              </a:rPr>
              <a:t> </a:t>
            </a:r>
          </a:p>
          <a:p>
            <a:pPr eaLnBrk="1" hangingPunct="1">
              <a:spcBef>
                <a:spcPts val="600"/>
              </a:spcBef>
              <a:defRPr/>
            </a:pPr>
            <a:r>
              <a:rPr lang="en-US" sz="1600" dirty="0" err="1" smtClean="0">
                <a:solidFill>
                  <a:srgbClr val="FF0000"/>
                </a:solidFill>
                <a:latin typeface="Arial" charset="0"/>
              </a:rPr>
              <a:t>Bioturbation</a:t>
            </a:r>
            <a:r>
              <a:rPr lang="en-US" sz="1600" dirty="0" smtClean="0">
                <a:solidFill>
                  <a:srgbClr val="FF0000"/>
                </a:solidFill>
                <a:latin typeface="Arial" charset="0"/>
              </a:rPr>
              <a:t> implications for archaeology?</a:t>
            </a:r>
          </a:p>
        </p:txBody>
      </p:sp>
    </p:spTree>
    <p:extLst>
      <p:ext uri="{BB962C8B-B14F-4D97-AF65-F5344CB8AC3E}">
        <p14:creationId xmlns:p14="http://schemas.microsoft.com/office/powerpoint/2010/main" val="17942949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11</a:t>
            </a:fld>
            <a:endParaRPr lang="en-US"/>
          </a:p>
        </p:txBody>
      </p:sp>
      <p:pic>
        <p:nvPicPr>
          <p:cNvPr id="3" name="Picture 4" descr="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25" y="30163"/>
            <a:ext cx="9045575" cy="67833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591" y="2777115"/>
            <a:ext cx="2636838" cy="400109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defRPr/>
            </a:pPr>
            <a:r>
              <a:rPr lang="en-US" sz="1600" dirty="0" smtClean="0">
                <a:solidFill>
                  <a:srgbClr val="FF0000"/>
                </a:solidFill>
                <a:latin typeface="Arial" charset="0"/>
              </a:rPr>
              <a:t>Over-mature forest </a:t>
            </a:r>
            <a:r>
              <a:rPr lang="en-US" sz="1600" dirty="0" smtClean="0">
                <a:solidFill>
                  <a:srgbClr val="000000"/>
                </a:solidFill>
                <a:latin typeface="Arial" charset="0"/>
              </a:rPr>
              <a:t>stands </a:t>
            </a:r>
            <a:r>
              <a:rPr lang="en-US" sz="1600" u="sng" dirty="0" smtClean="0">
                <a:solidFill>
                  <a:srgbClr val="000000"/>
                </a:solidFill>
                <a:latin typeface="Arial" charset="0"/>
              </a:rPr>
              <a:t>vulnerable</a:t>
            </a:r>
            <a:r>
              <a:rPr lang="en-US" sz="1600" dirty="0" smtClean="0">
                <a:solidFill>
                  <a:srgbClr val="000000"/>
                </a:solidFill>
                <a:latin typeface="Arial" charset="0"/>
              </a:rPr>
              <a:t> to (intense) fire, disease, insects, etc. </a:t>
            </a:r>
          </a:p>
          <a:p>
            <a:pPr eaLnBrk="1" hangingPunct="1">
              <a:spcAft>
                <a:spcPts val="1200"/>
              </a:spcAft>
              <a:defRPr/>
            </a:pPr>
            <a:r>
              <a:rPr lang="en-US" sz="1600" dirty="0" smtClean="0">
                <a:solidFill>
                  <a:srgbClr val="000000"/>
                </a:solidFill>
                <a:latin typeface="Arial" charset="0"/>
              </a:rPr>
              <a:t>Need </a:t>
            </a:r>
            <a:r>
              <a:rPr lang="en-US" sz="1600" u="sng" dirty="0" smtClean="0">
                <a:solidFill>
                  <a:srgbClr val="000000"/>
                </a:solidFill>
                <a:latin typeface="Arial" charset="0"/>
              </a:rPr>
              <a:t>regular removal of dead wood </a:t>
            </a:r>
            <a:r>
              <a:rPr lang="en-US" sz="1600" dirty="0" smtClean="0">
                <a:solidFill>
                  <a:srgbClr val="000000"/>
                </a:solidFill>
                <a:latin typeface="Arial" charset="0"/>
              </a:rPr>
              <a:t>(chronic low-intensity fires).</a:t>
            </a:r>
          </a:p>
          <a:p>
            <a:pPr eaLnBrk="1" hangingPunct="1">
              <a:spcAft>
                <a:spcPts val="1200"/>
              </a:spcAft>
              <a:defRPr/>
            </a:pPr>
            <a:r>
              <a:rPr lang="en-US" sz="1600" dirty="0" smtClean="0">
                <a:solidFill>
                  <a:srgbClr val="000000"/>
                </a:solidFill>
                <a:latin typeface="Arial" charset="0"/>
              </a:rPr>
              <a:t>Accumulation of dead, dry fuel eventually results in large, </a:t>
            </a:r>
            <a:r>
              <a:rPr lang="en-US" sz="1600" u="sng" dirty="0" smtClean="0">
                <a:solidFill>
                  <a:srgbClr val="000000"/>
                </a:solidFill>
                <a:latin typeface="Arial" charset="0"/>
              </a:rPr>
              <a:t>extremely hot catastrophic fires</a:t>
            </a:r>
            <a:r>
              <a:rPr lang="en-US" sz="1600" dirty="0" smtClean="0">
                <a:solidFill>
                  <a:srgbClr val="000000"/>
                </a:solidFill>
                <a:latin typeface="Arial" charset="0"/>
              </a:rPr>
              <a:t>.</a:t>
            </a:r>
          </a:p>
          <a:p>
            <a:pPr eaLnBrk="1" hangingPunct="1">
              <a:spcAft>
                <a:spcPts val="1200"/>
              </a:spcAft>
              <a:defRPr/>
            </a:pPr>
            <a:r>
              <a:rPr lang="en-US" sz="1600" dirty="0">
                <a:solidFill>
                  <a:srgbClr val="FF0000"/>
                </a:solidFill>
                <a:latin typeface="Arial" charset="0"/>
              </a:rPr>
              <a:t>I</a:t>
            </a:r>
            <a:r>
              <a:rPr lang="en-US" sz="1600" dirty="0" smtClean="0">
                <a:solidFill>
                  <a:srgbClr val="FF0000"/>
                </a:solidFill>
                <a:latin typeface="Arial" charset="0"/>
              </a:rPr>
              <a:t>ntense fires are rare disasters</a:t>
            </a:r>
            <a:r>
              <a:rPr lang="en-US" sz="1600" dirty="0" smtClean="0">
                <a:solidFill>
                  <a:srgbClr val="000000"/>
                </a:solidFill>
                <a:latin typeface="Arial" charset="0"/>
              </a:rPr>
              <a:t>: kill plants and animals, and can consume the organic forest soil.</a:t>
            </a:r>
          </a:p>
        </p:txBody>
      </p:sp>
      <p:pic>
        <p:nvPicPr>
          <p:cNvPr id="6" name="Picture 3" descr="Smokey.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94888" y="4614079"/>
            <a:ext cx="16160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7681913" y="6456363"/>
            <a:ext cx="139858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a:latin typeface="Arial" charset="0"/>
              </a:rPr>
              <a:t>Forget Smokey</a:t>
            </a:r>
          </a:p>
        </p:txBody>
      </p:sp>
    </p:spTree>
    <p:extLst>
      <p:ext uri="{BB962C8B-B14F-4D97-AF65-F5344CB8AC3E}">
        <p14:creationId xmlns:p14="http://schemas.microsoft.com/office/powerpoint/2010/main" val="5272022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12</a:t>
            </a:fld>
            <a:endParaRPr lang="en-US"/>
          </a:p>
        </p:txBody>
      </p:sp>
      <p:pic>
        <p:nvPicPr>
          <p:cNvPr id="3" name="Picture 3" descr="IMG_0091.JPG"/>
          <p:cNvPicPr>
            <a:picLocks noChangeAspect="1"/>
          </p:cNvPicPr>
          <p:nvPr/>
        </p:nvPicPr>
        <p:blipFill>
          <a:blip r:embed="rId2" cstate="screen">
            <a:extLst>
              <a:ext uri="{28A0092B-C50C-407E-A947-70E740481C1C}">
                <a14:useLocalDpi xmlns:a14="http://schemas.microsoft.com/office/drawing/2010/main"/>
              </a:ext>
            </a:extLst>
          </a:blip>
          <a:srcRect t="22594"/>
          <a:stretch>
            <a:fillRect/>
          </a:stretch>
        </p:blipFill>
        <p:spPr bwMode="auto">
          <a:xfrm>
            <a:off x="31750" y="44450"/>
            <a:ext cx="6553200" cy="67611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6646863" y="87313"/>
            <a:ext cx="2476500" cy="609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ja-JP" altLang="en-US" sz="1800" dirty="0">
                <a:solidFill>
                  <a:srgbClr val="FFFF00"/>
                </a:solidFill>
                <a:latin typeface="Arial" charset="0"/>
              </a:rPr>
              <a:t>“</a:t>
            </a:r>
            <a:r>
              <a:rPr lang="en-US" altLang="ja-JP" sz="1800" dirty="0">
                <a:solidFill>
                  <a:srgbClr val="FFFF00"/>
                </a:solidFill>
                <a:latin typeface="Arial" charset="0"/>
              </a:rPr>
              <a:t>Climax</a:t>
            </a:r>
            <a:r>
              <a:rPr lang="ja-JP" altLang="en-US" sz="1800" dirty="0">
                <a:solidFill>
                  <a:srgbClr val="FFFF00"/>
                </a:solidFill>
                <a:latin typeface="Arial" charset="0"/>
              </a:rPr>
              <a:t>”</a:t>
            </a:r>
            <a:r>
              <a:rPr lang="en-US" altLang="ja-JP" sz="1800" dirty="0">
                <a:solidFill>
                  <a:srgbClr val="FFFF00"/>
                </a:solidFill>
                <a:latin typeface="Arial" charset="0"/>
              </a:rPr>
              <a:t> Boreal Forest</a:t>
            </a:r>
            <a:r>
              <a:rPr lang="en-US" altLang="ja-JP" sz="1800" dirty="0">
                <a:solidFill>
                  <a:srgbClr val="FFFFFF"/>
                </a:solidFill>
                <a:latin typeface="Arial" charset="0"/>
              </a:rPr>
              <a:t> is usually spruce or pine found in </a:t>
            </a:r>
            <a:r>
              <a:rPr lang="en-US" altLang="ja-JP" sz="1800" dirty="0" smtClean="0">
                <a:solidFill>
                  <a:srgbClr val="FFFFFF"/>
                </a:solidFill>
                <a:latin typeface="Arial" charset="0"/>
              </a:rPr>
              <a:t>places </a:t>
            </a:r>
            <a:r>
              <a:rPr lang="en-US" altLang="ja-JP" sz="1800" dirty="0">
                <a:solidFill>
                  <a:srgbClr val="FFFFFF"/>
                </a:solidFill>
                <a:latin typeface="Arial" charset="0"/>
              </a:rPr>
              <a:t>somehow protected from fire.</a:t>
            </a:r>
          </a:p>
          <a:p>
            <a:pPr eaLnBrk="1" hangingPunct="1">
              <a:spcAft>
                <a:spcPts val="1200"/>
              </a:spcAft>
            </a:pPr>
            <a:r>
              <a:rPr lang="en-US" sz="1800" dirty="0" smtClean="0">
                <a:solidFill>
                  <a:srgbClr val="FFFFFF"/>
                </a:solidFill>
                <a:latin typeface="Arial" charset="0"/>
              </a:rPr>
              <a:t>Perhaps </a:t>
            </a:r>
            <a:r>
              <a:rPr lang="en-US" sz="1800" dirty="0">
                <a:solidFill>
                  <a:srgbClr val="FFFFFF"/>
                </a:solidFill>
                <a:latin typeface="Arial" charset="0"/>
              </a:rPr>
              <a:t>on islands, or in Hudson Bay Lowland where extensive wetlands offer </a:t>
            </a:r>
            <a:r>
              <a:rPr lang="en-US" sz="1800" u="sng" dirty="0">
                <a:solidFill>
                  <a:srgbClr val="FFFFFF"/>
                </a:solidFill>
                <a:latin typeface="Arial" charset="0"/>
              </a:rPr>
              <a:t>natural </a:t>
            </a:r>
            <a:r>
              <a:rPr lang="ja-JP" altLang="en-US" sz="1800" u="sng" dirty="0">
                <a:solidFill>
                  <a:srgbClr val="FFFFFF"/>
                </a:solidFill>
                <a:latin typeface="Arial" charset="0"/>
              </a:rPr>
              <a:t>‘</a:t>
            </a:r>
            <a:r>
              <a:rPr lang="en-US" altLang="ja-JP" sz="1800" u="sng" dirty="0">
                <a:solidFill>
                  <a:srgbClr val="FFFFFF"/>
                </a:solidFill>
                <a:latin typeface="Arial" charset="0"/>
              </a:rPr>
              <a:t>fire </a:t>
            </a:r>
            <a:r>
              <a:rPr lang="en-US" altLang="ja-JP" sz="1800" u="sng" dirty="0" smtClean="0">
                <a:solidFill>
                  <a:srgbClr val="FFFFFF"/>
                </a:solidFill>
                <a:latin typeface="Arial" charset="0"/>
              </a:rPr>
              <a:t>guards</a:t>
            </a:r>
            <a:r>
              <a:rPr lang="en-CA" altLang="ja-JP" sz="1800" u="sng" dirty="0" smtClean="0">
                <a:solidFill>
                  <a:srgbClr val="FFFFFF"/>
                </a:solidFill>
                <a:latin typeface="Arial" charset="0"/>
              </a:rPr>
              <a:t>’</a:t>
            </a:r>
            <a:r>
              <a:rPr lang="en-US" altLang="ja-JP" sz="1800" u="sng" dirty="0" smtClean="0">
                <a:solidFill>
                  <a:srgbClr val="FFFFFF"/>
                </a:solidFill>
                <a:latin typeface="Arial" charset="0"/>
              </a:rPr>
              <a:t>.</a:t>
            </a:r>
            <a:endParaRPr lang="en-US" altLang="ja-JP" sz="1800" u="sng" dirty="0">
              <a:solidFill>
                <a:srgbClr val="FFFFFF"/>
              </a:solidFill>
              <a:latin typeface="Arial" charset="0"/>
            </a:endParaRPr>
          </a:p>
          <a:p>
            <a:pPr eaLnBrk="1" hangingPunct="1">
              <a:spcAft>
                <a:spcPts val="1200"/>
              </a:spcAft>
            </a:pPr>
            <a:r>
              <a:rPr lang="en-US" sz="1800" dirty="0">
                <a:solidFill>
                  <a:srgbClr val="FFFFFF"/>
                </a:solidFill>
                <a:latin typeface="Arial" charset="0"/>
              </a:rPr>
              <a:t>Such forest zones generally have </a:t>
            </a:r>
            <a:r>
              <a:rPr lang="en-US" sz="1800" u="sng" dirty="0">
                <a:solidFill>
                  <a:srgbClr val="FFFFFF"/>
                </a:solidFill>
                <a:latin typeface="Arial" charset="0"/>
              </a:rPr>
              <a:t>narrow biotic diversity, lower density of plants </a:t>
            </a:r>
            <a:r>
              <a:rPr lang="en-US" sz="1800" u="sng" dirty="0" smtClean="0">
                <a:solidFill>
                  <a:srgbClr val="FFFFFF"/>
                </a:solidFill>
                <a:latin typeface="Arial" charset="0"/>
              </a:rPr>
              <a:t>&amp; animals </a:t>
            </a:r>
            <a:r>
              <a:rPr lang="en-US" sz="1800" u="sng" dirty="0">
                <a:solidFill>
                  <a:srgbClr val="FFFFFF"/>
                </a:solidFill>
                <a:latin typeface="Arial" charset="0"/>
              </a:rPr>
              <a:t>that humans can utilize</a:t>
            </a:r>
            <a:r>
              <a:rPr lang="en-US" sz="1800" dirty="0">
                <a:solidFill>
                  <a:srgbClr val="FFFFFF"/>
                </a:solidFill>
                <a:latin typeface="Arial" charset="0"/>
              </a:rPr>
              <a:t>.</a:t>
            </a:r>
          </a:p>
          <a:p>
            <a:pPr eaLnBrk="1" hangingPunct="1">
              <a:spcAft>
                <a:spcPts val="1200"/>
              </a:spcAft>
            </a:pPr>
            <a:r>
              <a:rPr lang="en-US" sz="1800" dirty="0">
                <a:solidFill>
                  <a:srgbClr val="FFFF00"/>
                </a:solidFill>
                <a:latin typeface="Arial" charset="0"/>
              </a:rPr>
              <a:t>High trophic level forest has low usable biomass for humans.</a:t>
            </a:r>
          </a:p>
        </p:txBody>
      </p:sp>
    </p:spTree>
    <p:extLst>
      <p:ext uri="{BB962C8B-B14F-4D97-AF65-F5344CB8AC3E}">
        <p14:creationId xmlns:p14="http://schemas.microsoft.com/office/powerpoint/2010/main" val="22414348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13</a:t>
            </a:fld>
            <a:endParaRPr lang="en-US"/>
          </a:p>
        </p:txBody>
      </p:sp>
      <p:sp>
        <p:nvSpPr>
          <p:cNvPr id="5" name="TextBox 4"/>
          <p:cNvSpPr txBox="1"/>
          <p:nvPr/>
        </p:nvSpPr>
        <p:spPr>
          <a:xfrm>
            <a:off x="133692" y="122539"/>
            <a:ext cx="8610049" cy="400110"/>
          </a:xfrm>
          <a:prstGeom prst="rect">
            <a:avLst/>
          </a:prstGeom>
          <a:noFill/>
        </p:spPr>
        <p:txBody>
          <a:bodyPr wrap="none" rtlCol="0">
            <a:spAutoFit/>
          </a:bodyPr>
          <a:lstStyle/>
          <a:p>
            <a:r>
              <a:rPr lang="en-US" sz="2000" b="1" dirty="0" smtClean="0">
                <a:solidFill>
                  <a:srgbClr val="FFFF00"/>
                </a:solidFill>
                <a:latin typeface="Arial"/>
                <a:cs typeface="Arial"/>
              </a:rPr>
              <a:t>‘Sacred Cow’ Theories &amp; ideas from the foundations of Anthropology</a:t>
            </a:r>
            <a:endParaRPr lang="en-US" sz="2000" b="1" dirty="0">
              <a:solidFill>
                <a:srgbClr val="FFFF00"/>
              </a:solidFill>
              <a:latin typeface="Arial"/>
              <a:cs typeface="Arial"/>
            </a:endParaRPr>
          </a:p>
        </p:txBody>
      </p:sp>
      <p:sp>
        <p:nvSpPr>
          <p:cNvPr id="6" name="TextBox 5"/>
          <p:cNvSpPr txBox="1"/>
          <p:nvPr/>
        </p:nvSpPr>
        <p:spPr>
          <a:xfrm>
            <a:off x="89129" y="590410"/>
            <a:ext cx="4276367" cy="5970866"/>
          </a:xfrm>
          <a:prstGeom prst="rect">
            <a:avLst/>
          </a:prstGeom>
          <a:noFill/>
        </p:spPr>
        <p:txBody>
          <a:bodyPr wrap="square" rtlCol="0">
            <a:spAutoFit/>
          </a:bodyPr>
          <a:lstStyle/>
          <a:p>
            <a:pPr marL="233363" indent="-233363">
              <a:spcAft>
                <a:spcPts val="1200"/>
              </a:spcAft>
            </a:pPr>
            <a:r>
              <a:rPr lang="en-US" dirty="0" smtClean="0">
                <a:solidFill>
                  <a:schemeClr val="bg1"/>
                </a:solidFill>
                <a:latin typeface="Arial"/>
                <a:cs typeface="Arial"/>
              </a:rPr>
              <a:t>Now </a:t>
            </a:r>
            <a:r>
              <a:rPr lang="en-US" u="sng" dirty="0" smtClean="0">
                <a:solidFill>
                  <a:schemeClr val="bg1"/>
                </a:solidFill>
                <a:latin typeface="Arial"/>
                <a:cs typeface="Arial"/>
              </a:rPr>
              <a:t>discredited</a:t>
            </a:r>
            <a:r>
              <a:rPr lang="en-US" dirty="0" smtClean="0">
                <a:solidFill>
                  <a:schemeClr val="bg1"/>
                </a:solidFill>
                <a:latin typeface="Arial"/>
                <a:cs typeface="Arial"/>
              </a:rPr>
              <a:t> notions of 19</a:t>
            </a:r>
            <a:r>
              <a:rPr lang="en-US" baseline="30000" dirty="0" smtClean="0">
                <a:solidFill>
                  <a:schemeClr val="bg1"/>
                </a:solidFill>
                <a:latin typeface="Arial"/>
                <a:cs typeface="Arial"/>
              </a:rPr>
              <a:t>th</a:t>
            </a:r>
            <a:r>
              <a:rPr lang="en-US" dirty="0" smtClean="0">
                <a:solidFill>
                  <a:schemeClr val="bg1"/>
                </a:solidFill>
                <a:latin typeface="Arial"/>
                <a:cs typeface="Arial"/>
              </a:rPr>
              <a:t> C cultural evolutionary theory (</a:t>
            </a:r>
            <a:r>
              <a:rPr lang="en-US" dirty="0" err="1" smtClean="0">
                <a:solidFill>
                  <a:schemeClr val="bg1"/>
                </a:solidFill>
                <a:latin typeface="Arial"/>
                <a:cs typeface="Arial"/>
              </a:rPr>
              <a:t>savagery</a:t>
            </a:r>
            <a:r>
              <a:rPr lang="en-US" dirty="0" err="1" smtClean="0">
                <a:solidFill>
                  <a:schemeClr val="bg1"/>
                </a:solidFill>
                <a:latin typeface="Wingdings"/>
                <a:ea typeface="Wingdings"/>
                <a:cs typeface="Wingdings"/>
                <a:sym typeface="Wingdings"/>
              </a:rPr>
              <a:t></a:t>
            </a:r>
            <a:r>
              <a:rPr lang="en-US" dirty="0" err="1" smtClean="0">
                <a:solidFill>
                  <a:schemeClr val="bg1"/>
                </a:solidFill>
                <a:latin typeface="Arial"/>
                <a:cs typeface="Arial"/>
              </a:rPr>
              <a:t>barbarism</a:t>
            </a:r>
            <a:r>
              <a:rPr lang="en-US" dirty="0" err="1" smtClean="0">
                <a:solidFill>
                  <a:schemeClr val="bg1"/>
                </a:solidFill>
                <a:latin typeface="Wingdings"/>
                <a:ea typeface="Wingdings"/>
                <a:cs typeface="Wingdings"/>
                <a:sym typeface="Wingdings"/>
              </a:rPr>
              <a:t></a:t>
            </a:r>
            <a:r>
              <a:rPr lang="en-US" dirty="0" err="1" smtClean="0">
                <a:solidFill>
                  <a:schemeClr val="bg1"/>
                </a:solidFill>
                <a:latin typeface="Arial"/>
                <a:cs typeface="Arial"/>
              </a:rPr>
              <a:t>civilization</a:t>
            </a:r>
            <a:r>
              <a:rPr lang="en-US" dirty="0" smtClean="0">
                <a:solidFill>
                  <a:schemeClr val="bg1"/>
                </a:solidFill>
                <a:latin typeface="Arial"/>
                <a:cs typeface="Arial"/>
              </a:rPr>
              <a:t>)</a:t>
            </a:r>
          </a:p>
          <a:p>
            <a:pPr marL="233363" indent="-233363">
              <a:spcAft>
                <a:spcPts val="1200"/>
              </a:spcAft>
            </a:pPr>
            <a:r>
              <a:rPr lang="en-US" dirty="0" smtClean="0">
                <a:solidFill>
                  <a:srgbClr val="FFFF00"/>
                </a:solidFill>
                <a:latin typeface="Arial"/>
                <a:cs typeface="Arial"/>
              </a:rPr>
              <a:t>But broad Holocene pattern</a:t>
            </a:r>
            <a:r>
              <a:rPr lang="en-US" dirty="0" smtClean="0">
                <a:solidFill>
                  <a:schemeClr val="bg1"/>
                </a:solidFill>
                <a:latin typeface="Arial"/>
                <a:cs typeface="Arial"/>
              </a:rPr>
              <a:t> of change: from foraging, to pastoral/small-scale horticulture, and then sedentary state-level societies... (low-mid latitude origin, with diffusion into temperate areas)...</a:t>
            </a:r>
          </a:p>
          <a:p>
            <a:pPr marL="233363" indent="-233363">
              <a:spcAft>
                <a:spcPts val="1200"/>
              </a:spcAft>
            </a:pPr>
            <a:r>
              <a:rPr lang="en-US" dirty="0" smtClean="0">
                <a:solidFill>
                  <a:srgbClr val="FFFF00"/>
                </a:solidFill>
                <a:latin typeface="Arial"/>
                <a:cs typeface="Arial"/>
              </a:rPr>
              <a:t>What about Subarctic and Arctic?</a:t>
            </a:r>
            <a:r>
              <a:rPr lang="en-US" dirty="0" smtClean="0">
                <a:solidFill>
                  <a:schemeClr val="bg1"/>
                </a:solidFill>
                <a:latin typeface="Arial"/>
                <a:cs typeface="Arial"/>
              </a:rPr>
              <a:t> Does climate prevent such change, leading to persistence of ‘simpler’ foraging into modern period?</a:t>
            </a:r>
          </a:p>
          <a:p>
            <a:pPr marL="233363" indent="-233363">
              <a:spcAft>
                <a:spcPts val="1200"/>
              </a:spcAft>
            </a:pPr>
            <a:r>
              <a:rPr lang="en-US" dirty="0" smtClean="0">
                <a:solidFill>
                  <a:schemeClr val="bg1"/>
                </a:solidFill>
                <a:latin typeface="Arial"/>
                <a:cs typeface="Arial"/>
              </a:rPr>
              <a:t>Does recent sharp decline of forager societies reflect</a:t>
            </a:r>
            <a:r>
              <a:rPr lang="en-US" u="sng" dirty="0" smtClean="0">
                <a:solidFill>
                  <a:schemeClr val="bg1"/>
                </a:solidFill>
                <a:latin typeface="Arial"/>
                <a:cs typeface="Arial"/>
              </a:rPr>
              <a:t> </a:t>
            </a:r>
            <a:r>
              <a:rPr lang="en-US" u="sng" dirty="0" smtClean="0">
                <a:solidFill>
                  <a:srgbClr val="FFFF00"/>
                </a:solidFill>
                <a:latin typeface="Arial"/>
                <a:cs typeface="Arial"/>
              </a:rPr>
              <a:t>general social evolution</a:t>
            </a:r>
            <a:r>
              <a:rPr lang="en-US" dirty="0" smtClean="0">
                <a:solidFill>
                  <a:schemeClr val="bg1"/>
                </a:solidFill>
                <a:latin typeface="Arial"/>
                <a:cs typeface="Arial"/>
              </a:rPr>
              <a:t>, or a consequence of </a:t>
            </a:r>
            <a:r>
              <a:rPr lang="en-US" u="sng" dirty="0" smtClean="0">
                <a:solidFill>
                  <a:srgbClr val="FFFF00"/>
                </a:solidFill>
                <a:latin typeface="Arial"/>
                <a:cs typeface="Arial"/>
              </a:rPr>
              <a:t>European imperialism</a:t>
            </a:r>
            <a:r>
              <a:rPr lang="en-US" dirty="0" smtClean="0">
                <a:solidFill>
                  <a:srgbClr val="FFFF00"/>
                </a:solidFill>
                <a:latin typeface="Arial"/>
                <a:cs typeface="Arial"/>
              </a:rPr>
              <a:t>?</a:t>
            </a:r>
          </a:p>
          <a:p>
            <a:pPr marL="233363" indent="-233363">
              <a:spcAft>
                <a:spcPts val="1200"/>
              </a:spcAft>
            </a:pPr>
            <a:r>
              <a:rPr lang="en-US" b="1" dirty="0" smtClean="0">
                <a:solidFill>
                  <a:srgbClr val="FFFF00"/>
                </a:solidFill>
                <a:latin typeface="Arial"/>
                <a:cs typeface="Arial"/>
              </a:rPr>
              <a:t>Are there exceptions to these generalizations, and if so, why?</a:t>
            </a:r>
            <a:endParaRPr lang="en-US" b="1" dirty="0">
              <a:solidFill>
                <a:srgbClr val="FFFF00"/>
              </a:solidFill>
              <a:latin typeface="Arial"/>
              <a:cs typeface="Arial"/>
            </a:endParaRPr>
          </a:p>
        </p:txBody>
      </p:sp>
      <p:pic>
        <p:nvPicPr>
          <p:cNvPr id="7" name="Picture 3" descr="Hunt/gath dist.jpg                                             0002E9ECMacintosh HD                   B42D175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5497" y="685800"/>
            <a:ext cx="4558468" cy="58573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Connector 13"/>
          <p:cNvCxnSpPr>
            <a:cxnSpLocks noChangeShapeType="1"/>
          </p:cNvCxnSpPr>
          <p:nvPr/>
        </p:nvCxnSpPr>
        <p:spPr bwMode="auto">
          <a:xfrm>
            <a:off x="5983987" y="3147795"/>
            <a:ext cx="838200"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9" name="Straight Connector 14"/>
          <p:cNvCxnSpPr>
            <a:cxnSpLocks noChangeShapeType="1"/>
          </p:cNvCxnSpPr>
          <p:nvPr/>
        </p:nvCxnSpPr>
        <p:spPr bwMode="auto">
          <a:xfrm>
            <a:off x="6079997" y="6191308"/>
            <a:ext cx="838200"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68947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14</a:t>
            </a:fld>
            <a:endParaRPr lang="en-US"/>
          </a:p>
        </p:txBody>
      </p:sp>
      <p:pic>
        <p:nvPicPr>
          <p:cNvPr id="2" name="Picture 1" descr="centres of agriculture.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1160" y="3486787"/>
            <a:ext cx="5467011" cy="3339455"/>
          </a:xfrm>
          <a:prstGeom prst="rect">
            <a:avLst/>
          </a:prstGeom>
          <a:ln w="28575" cmpd="sng">
            <a:solidFill>
              <a:srgbClr val="FF0000"/>
            </a:solidFill>
          </a:ln>
        </p:spPr>
      </p:pic>
      <p:pic>
        <p:nvPicPr>
          <p:cNvPr id="7" name="Picture 6" descr="pastoral societies.tiff"/>
          <p:cNvPicPr>
            <a:picLocks noChangeAspect="1"/>
          </p:cNvPicPr>
          <p:nvPr/>
        </p:nvPicPr>
        <p:blipFill rotWithShape="1">
          <a:blip r:embed="rId3">
            <a:extLst>
              <a:ext uri="{28A0092B-C50C-407E-A947-70E740481C1C}">
                <a14:useLocalDpi xmlns:a14="http://schemas.microsoft.com/office/drawing/2010/main"/>
              </a:ext>
            </a:extLst>
          </a:blip>
          <a:srcRect b="34768"/>
          <a:stretch/>
        </p:blipFill>
        <p:spPr>
          <a:xfrm>
            <a:off x="90420" y="98944"/>
            <a:ext cx="6720766" cy="3309865"/>
          </a:xfrm>
          <a:prstGeom prst="rect">
            <a:avLst/>
          </a:prstGeom>
          <a:ln w="28575" cmpd="sng">
            <a:solidFill>
              <a:srgbClr val="FF0000"/>
            </a:solidFill>
          </a:ln>
        </p:spPr>
      </p:pic>
      <p:sp>
        <p:nvSpPr>
          <p:cNvPr id="8" name="TextBox 7"/>
          <p:cNvSpPr txBox="1"/>
          <p:nvPr/>
        </p:nvSpPr>
        <p:spPr>
          <a:xfrm>
            <a:off x="6929720" y="189378"/>
            <a:ext cx="2094514" cy="2585323"/>
          </a:xfrm>
          <a:prstGeom prst="rect">
            <a:avLst/>
          </a:prstGeom>
          <a:noFill/>
        </p:spPr>
        <p:txBody>
          <a:bodyPr wrap="square" rtlCol="0">
            <a:spAutoFit/>
          </a:bodyPr>
          <a:lstStyle/>
          <a:p>
            <a:r>
              <a:rPr lang="en-US" dirty="0" smtClean="0">
                <a:solidFill>
                  <a:srgbClr val="FFFF00"/>
                </a:solidFill>
                <a:latin typeface="Arial"/>
                <a:cs typeface="Arial"/>
              </a:rPr>
              <a:t>Left:</a:t>
            </a:r>
            <a:r>
              <a:rPr lang="en-US" dirty="0" smtClean="0">
                <a:solidFill>
                  <a:srgbClr val="FFFFFF"/>
                </a:solidFill>
                <a:latin typeface="Arial"/>
                <a:cs typeface="Arial"/>
              </a:rPr>
              <a:t> distribution of ethnographically reported pastoral societies. Note </a:t>
            </a:r>
            <a:r>
              <a:rPr lang="en-US" dirty="0" smtClean="0">
                <a:solidFill>
                  <a:srgbClr val="FFFF00"/>
                </a:solidFill>
                <a:latin typeface="Arial"/>
                <a:cs typeface="Arial"/>
              </a:rPr>
              <a:t>exceptional Sami reindeer herders</a:t>
            </a:r>
            <a:r>
              <a:rPr lang="en-US" dirty="0" smtClean="0">
                <a:solidFill>
                  <a:srgbClr val="FFFFFF"/>
                </a:solidFill>
                <a:latin typeface="Arial"/>
                <a:cs typeface="Arial"/>
              </a:rPr>
              <a:t> in northern Scandinavia and Russia.</a:t>
            </a:r>
            <a:endParaRPr lang="en-US" dirty="0">
              <a:solidFill>
                <a:srgbClr val="FFFFFF"/>
              </a:solidFill>
              <a:latin typeface="Arial"/>
              <a:cs typeface="Arial"/>
            </a:endParaRPr>
          </a:p>
        </p:txBody>
      </p:sp>
      <p:sp>
        <p:nvSpPr>
          <p:cNvPr id="9" name="TextBox 8"/>
          <p:cNvSpPr txBox="1"/>
          <p:nvPr/>
        </p:nvSpPr>
        <p:spPr>
          <a:xfrm>
            <a:off x="90420" y="3642747"/>
            <a:ext cx="3452427" cy="2739212"/>
          </a:xfrm>
          <a:prstGeom prst="rect">
            <a:avLst/>
          </a:prstGeom>
          <a:noFill/>
        </p:spPr>
        <p:txBody>
          <a:bodyPr wrap="square" rtlCol="0">
            <a:spAutoFit/>
          </a:bodyPr>
          <a:lstStyle/>
          <a:p>
            <a:pPr>
              <a:spcAft>
                <a:spcPts val="1200"/>
              </a:spcAft>
            </a:pPr>
            <a:r>
              <a:rPr lang="en-US" dirty="0" smtClean="0">
                <a:solidFill>
                  <a:srgbClr val="FFFF00"/>
                </a:solidFill>
                <a:latin typeface="Arial"/>
                <a:cs typeface="Arial"/>
              </a:rPr>
              <a:t>Right:</a:t>
            </a:r>
            <a:r>
              <a:rPr lang="en-US" dirty="0" smtClean="0">
                <a:solidFill>
                  <a:schemeClr val="bg1"/>
                </a:solidFill>
                <a:latin typeface="Arial"/>
                <a:cs typeface="Arial"/>
              </a:rPr>
              <a:t> Origins of plant domestication &amp; horticultural societies. </a:t>
            </a:r>
          </a:p>
          <a:p>
            <a:pPr>
              <a:spcAft>
                <a:spcPts val="1200"/>
              </a:spcAft>
            </a:pPr>
            <a:r>
              <a:rPr lang="en-US" dirty="0" smtClean="0">
                <a:solidFill>
                  <a:schemeClr val="bg1"/>
                </a:solidFill>
                <a:latin typeface="Arial"/>
                <a:cs typeface="Arial"/>
              </a:rPr>
              <a:t>These regions became influential </a:t>
            </a:r>
            <a:r>
              <a:rPr lang="en-US" dirty="0" err="1" smtClean="0">
                <a:solidFill>
                  <a:schemeClr val="bg1"/>
                </a:solidFill>
                <a:latin typeface="Arial"/>
                <a:cs typeface="Arial"/>
              </a:rPr>
              <a:t>centres</a:t>
            </a:r>
            <a:r>
              <a:rPr lang="en-US" dirty="0" smtClean="0">
                <a:solidFill>
                  <a:schemeClr val="bg1"/>
                </a:solidFill>
                <a:latin typeface="Arial"/>
                <a:cs typeface="Arial"/>
              </a:rPr>
              <a:t> for diffusion of new food production systems, settlement patterns and political economies throughout much of the past ca. 5,000 years.</a:t>
            </a:r>
            <a:endParaRPr lang="en-US" dirty="0">
              <a:solidFill>
                <a:schemeClr val="bg1"/>
              </a:solidFill>
              <a:latin typeface="Arial"/>
              <a:cs typeface="Arial"/>
            </a:endParaRPr>
          </a:p>
        </p:txBody>
      </p:sp>
    </p:spTree>
    <p:extLst>
      <p:ext uri="{BB962C8B-B14F-4D97-AF65-F5344CB8AC3E}">
        <p14:creationId xmlns:p14="http://schemas.microsoft.com/office/powerpoint/2010/main" val="18942373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15</a:t>
            </a:fld>
            <a:endParaRPr lang="en-US"/>
          </a:p>
        </p:txBody>
      </p:sp>
      <p:sp>
        <p:nvSpPr>
          <p:cNvPr id="2" name="TextBox 1"/>
          <p:cNvSpPr txBox="1"/>
          <p:nvPr/>
        </p:nvSpPr>
        <p:spPr>
          <a:xfrm>
            <a:off x="66846" y="55698"/>
            <a:ext cx="8790273" cy="800219"/>
          </a:xfrm>
          <a:prstGeom prst="rect">
            <a:avLst/>
          </a:prstGeom>
          <a:noFill/>
        </p:spPr>
        <p:txBody>
          <a:bodyPr wrap="square" rtlCol="0">
            <a:spAutoFit/>
          </a:bodyPr>
          <a:lstStyle/>
          <a:p>
            <a:pPr>
              <a:spcAft>
                <a:spcPts val="1200"/>
              </a:spcAft>
            </a:pPr>
            <a:r>
              <a:rPr lang="en-US" dirty="0" smtClean="0">
                <a:solidFill>
                  <a:srgbClr val="FFFF00"/>
                </a:solidFill>
                <a:latin typeface="Arial"/>
                <a:cs typeface="Arial"/>
              </a:rPr>
              <a:t>How have general theoretical principles influenced thinking about forager cultures. </a:t>
            </a:r>
          </a:p>
          <a:p>
            <a:pPr>
              <a:spcAft>
                <a:spcPts val="1200"/>
              </a:spcAft>
            </a:pPr>
            <a:r>
              <a:rPr lang="en-US" dirty="0" smtClean="0">
                <a:solidFill>
                  <a:srgbClr val="FFFF00"/>
                </a:solidFill>
                <a:latin typeface="Arial"/>
                <a:cs typeface="Arial"/>
              </a:rPr>
              <a:t>What generalizations about forager societies that persisted into the modern period?</a:t>
            </a:r>
            <a:endParaRPr lang="en-US" dirty="0">
              <a:solidFill>
                <a:srgbClr val="FFFF00"/>
              </a:solidFill>
              <a:latin typeface="Arial"/>
              <a:cs typeface="Arial"/>
            </a:endParaRPr>
          </a:p>
        </p:txBody>
      </p:sp>
      <p:pic>
        <p:nvPicPr>
          <p:cNvPr id="3" name="Picture 2" descr="Hunt-gath traits.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77" y="894582"/>
            <a:ext cx="7840538" cy="5905695"/>
          </a:xfrm>
          <a:prstGeom prst="rect">
            <a:avLst/>
          </a:prstGeom>
          <a:solidFill>
            <a:srgbClr val="FF0000"/>
          </a:solidFill>
          <a:ln w="28575" cmpd="sng">
            <a:solidFill>
              <a:srgbClr val="FF0000"/>
            </a:solidFill>
          </a:ln>
        </p:spPr>
      </p:pic>
      <p:sp>
        <p:nvSpPr>
          <p:cNvPr id="5" name="TextBox 4"/>
          <p:cNvSpPr txBox="1"/>
          <p:nvPr/>
        </p:nvSpPr>
        <p:spPr>
          <a:xfrm>
            <a:off x="144833" y="1113990"/>
            <a:ext cx="281868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1200"/>
              </a:spcAft>
            </a:pPr>
            <a:r>
              <a:rPr lang="en-US" dirty="0" smtClean="0">
                <a:latin typeface="Arial"/>
                <a:cs typeface="Arial"/>
              </a:rPr>
              <a:t>General cross-cultural validity? </a:t>
            </a:r>
          </a:p>
          <a:p>
            <a:pPr>
              <a:spcAft>
                <a:spcPts val="1200"/>
              </a:spcAft>
            </a:pPr>
            <a:r>
              <a:rPr lang="en-US" dirty="0" smtClean="0">
                <a:latin typeface="Arial"/>
                <a:cs typeface="Arial"/>
              </a:rPr>
              <a:t>What is credibility of </a:t>
            </a:r>
            <a:r>
              <a:rPr lang="en-US" u="sng" dirty="0" smtClean="0">
                <a:latin typeface="Arial"/>
                <a:cs typeface="Arial"/>
              </a:rPr>
              <a:t>causal links </a:t>
            </a:r>
            <a:r>
              <a:rPr lang="en-US" dirty="0" smtClean="0">
                <a:latin typeface="Arial"/>
                <a:cs typeface="Arial"/>
              </a:rPr>
              <a:t>between observed characteristics?</a:t>
            </a:r>
            <a:endParaRPr lang="en-US" dirty="0">
              <a:latin typeface="Arial"/>
              <a:cs typeface="Arial"/>
            </a:endParaRPr>
          </a:p>
        </p:txBody>
      </p:sp>
    </p:spTree>
    <p:extLst>
      <p:ext uri="{BB962C8B-B14F-4D97-AF65-F5344CB8AC3E}">
        <p14:creationId xmlns:p14="http://schemas.microsoft.com/office/powerpoint/2010/main" val="12840730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16</a:t>
            </a:fld>
            <a:endParaRPr lang="en-US"/>
          </a:p>
        </p:txBody>
      </p:sp>
      <p:sp>
        <p:nvSpPr>
          <p:cNvPr id="5" name="TextBox 4"/>
          <p:cNvSpPr txBox="1"/>
          <p:nvPr/>
        </p:nvSpPr>
        <p:spPr>
          <a:xfrm>
            <a:off x="254000" y="338667"/>
            <a:ext cx="8363185" cy="1785104"/>
          </a:xfrm>
          <a:prstGeom prst="rect">
            <a:avLst/>
          </a:prstGeom>
          <a:noFill/>
        </p:spPr>
        <p:txBody>
          <a:bodyPr wrap="square" rtlCol="0">
            <a:spAutoFit/>
          </a:bodyPr>
          <a:lstStyle/>
          <a:p>
            <a:r>
              <a:rPr lang="en-US" sz="2000" b="1" dirty="0">
                <a:solidFill>
                  <a:srgbClr val="FFFF00"/>
                </a:solidFill>
                <a:latin typeface="Arial" charset="0"/>
              </a:rPr>
              <a:t>Two ways of looking at Boreal Forest Foraging </a:t>
            </a:r>
            <a:r>
              <a:rPr lang="en-US" sz="2000" b="1" dirty="0" smtClean="0">
                <a:solidFill>
                  <a:srgbClr val="FFFF00"/>
                </a:solidFill>
                <a:latin typeface="Arial" charset="0"/>
              </a:rPr>
              <a:t>adaptation</a:t>
            </a:r>
            <a:r>
              <a:rPr lang="en-US" sz="2000" dirty="0" smtClean="0">
                <a:solidFill>
                  <a:srgbClr val="FFFF00"/>
                </a:solidFill>
              </a:rPr>
              <a:t>:</a:t>
            </a:r>
          </a:p>
          <a:p>
            <a:endParaRPr lang="en-US" b="1" dirty="0">
              <a:solidFill>
                <a:srgbClr val="FFFF00"/>
              </a:solidFill>
              <a:latin typeface="Arial" charset="0"/>
            </a:endParaRPr>
          </a:p>
          <a:p>
            <a:pPr marL="225425" indent="-225425"/>
            <a:r>
              <a:rPr lang="en-US" b="1" dirty="0" smtClean="0">
                <a:solidFill>
                  <a:schemeClr val="bg1"/>
                </a:solidFill>
                <a:latin typeface="Arial" charset="0"/>
              </a:rPr>
              <a:t>1) one approach rooted in </a:t>
            </a:r>
            <a:r>
              <a:rPr lang="en-US" b="1" u="sng" dirty="0" smtClean="0">
                <a:solidFill>
                  <a:schemeClr val="bg1"/>
                </a:solidFill>
                <a:latin typeface="Arial" charset="0"/>
              </a:rPr>
              <a:t>modern ecological science</a:t>
            </a:r>
            <a:r>
              <a:rPr lang="en-US" b="1" dirty="0" smtClean="0">
                <a:solidFill>
                  <a:schemeClr val="bg1"/>
                </a:solidFill>
                <a:latin typeface="Arial" charset="0"/>
              </a:rPr>
              <a:t>, optimal foraging theory, evolutionary ecology.</a:t>
            </a:r>
          </a:p>
          <a:p>
            <a:pPr marL="225425" indent="-225425"/>
            <a:endParaRPr lang="en-US" b="1" dirty="0">
              <a:solidFill>
                <a:schemeClr val="bg1"/>
              </a:solidFill>
              <a:latin typeface="Arial" charset="0"/>
            </a:endParaRPr>
          </a:p>
          <a:p>
            <a:pPr marL="225425" indent="-225425"/>
            <a:r>
              <a:rPr lang="en-US" b="1" dirty="0" smtClean="0">
                <a:solidFill>
                  <a:schemeClr val="bg1"/>
                </a:solidFill>
                <a:latin typeface="Arial" charset="0"/>
              </a:rPr>
              <a:t>2) one rooted in Aboriginal </a:t>
            </a:r>
            <a:r>
              <a:rPr lang="en-US" b="1" u="sng" dirty="0" smtClean="0">
                <a:solidFill>
                  <a:schemeClr val="bg1"/>
                </a:solidFill>
                <a:latin typeface="Arial" charset="0"/>
              </a:rPr>
              <a:t>spirituality</a:t>
            </a:r>
            <a:r>
              <a:rPr lang="en-US" b="1" dirty="0" smtClean="0">
                <a:solidFill>
                  <a:schemeClr val="bg1"/>
                </a:solidFill>
                <a:latin typeface="Arial" charset="0"/>
              </a:rPr>
              <a:t> and traditional economy.</a:t>
            </a:r>
            <a:endParaRPr lang="en-US" b="1" dirty="0">
              <a:solidFill>
                <a:schemeClr val="bg1"/>
              </a:solidFill>
              <a:latin typeface="Arial" charset="0"/>
            </a:endParaRPr>
          </a:p>
        </p:txBody>
      </p:sp>
      <p:sp>
        <p:nvSpPr>
          <p:cNvPr id="6" name="TextBox 5"/>
          <p:cNvSpPr txBox="1"/>
          <p:nvPr/>
        </p:nvSpPr>
        <p:spPr>
          <a:xfrm>
            <a:off x="329258" y="3292593"/>
            <a:ext cx="8357541" cy="2985433"/>
          </a:xfrm>
          <a:prstGeom prst="rect">
            <a:avLst/>
          </a:prstGeom>
          <a:noFill/>
        </p:spPr>
        <p:txBody>
          <a:bodyPr wrap="square" rtlCol="0">
            <a:spAutoFit/>
          </a:bodyPr>
          <a:lstStyle/>
          <a:p>
            <a:r>
              <a:rPr lang="en-US" u="sng" dirty="0" smtClean="0">
                <a:solidFill>
                  <a:schemeClr val="bg1"/>
                </a:solidFill>
                <a:latin typeface="Arial"/>
                <a:cs typeface="Arial"/>
              </a:rPr>
              <a:t>Western scholarship</a:t>
            </a:r>
            <a:r>
              <a:rPr lang="en-US" dirty="0" smtClean="0">
                <a:solidFill>
                  <a:schemeClr val="bg1"/>
                </a:solidFill>
                <a:latin typeface="Arial"/>
                <a:cs typeface="Arial"/>
              </a:rPr>
              <a:t> is predisposed to think about the first as the best means of analytically ‘measuring’ reality, while the second </a:t>
            </a:r>
            <a:r>
              <a:rPr lang="en-US" u="sng" dirty="0" smtClean="0">
                <a:solidFill>
                  <a:schemeClr val="bg1"/>
                </a:solidFill>
                <a:latin typeface="Arial"/>
                <a:cs typeface="Arial"/>
              </a:rPr>
              <a:t>‘emic’</a:t>
            </a:r>
            <a:r>
              <a:rPr lang="en-US" dirty="0" smtClean="0">
                <a:solidFill>
                  <a:schemeClr val="bg1"/>
                </a:solidFill>
                <a:latin typeface="Arial"/>
                <a:cs typeface="Arial"/>
              </a:rPr>
              <a:t> orientation reflects culture-bound rationalization of fundamental ecological relationships.</a:t>
            </a:r>
          </a:p>
          <a:p>
            <a:endParaRPr lang="en-US" dirty="0">
              <a:solidFill>
                <a:schemeClr val="bg1"/>
              </a:solidFill>
              <a:latin typeface="Arial"/>
              <a:cs typeface="Arial"/>
            </a:endParaRPr>
          </a:p>
          <a:p>
            <a:r>
              <a:rPr lang="en-US" dirty="0" smtClean="0">
                <a:solidFill>
                  <a:schemeClr val="bg1"/>
                </a:solidFill>
                <a:latin typeface="Arial"/>
                <a:cs typeface="Arial"/>
              </a:rPr>
              <a:t>Does this merely reflect a new brand of ethnocentrism? A kind of </a:t>
            </a:r>
            <a:r>
              <a:rPr lang="en-US" b="1" dirty="0" smtClean="0">
                <a:solidFill>
                  <a:srgbClr val="FFFF00"/>
                </a:solidFill>
                <a:latin typeface="Arial"/>
                <a:cs typeface="Arial"/>
              </a:rPr>
              <a:t>‘</a:t>
            </a:r>
            <a:r>
              <a:rPr lang="en-US" b="1" dirty="0" err="1" smtClean="0">
                <a:solidFill>
                  <a:srgbClr val="FFFF00"/>
                </a:solidFill>
                <a:latin typeface="Arial"/>
                <a:cs typeface="Arial"/>
              </a:rPr>
              <a:t>sciencism</a:t>
            </a:r>
            <a:r>
              <a:rPr lang="en-US" b="1" dirty="0" smtClean="0">
                <a:solidFill>
                  <a:srgbClr val="FFFF00"/>
                </a:solidFill>
                <a:latin typeface="Arial"/>
                <a:cs typeface="Arial"/>
              </a:rPr>
              <a:t>’</a:t>
            </a:r>
            <a:r>
              <a:rPr lang="en-US" dirty="0" smtClean="0">
                <a:solidFill>
                  <a:schemeClr val="bg1"/>
                </a:solidFill>
                <a:latin typeface="Arial"/>
                <a:cs typeface="Arial"/>
              </a:rPr>
              <a:t>?</a:t>
            </a:r>
          </a:p>
          <a:p>
            <a:endParaRPr lang="en-US" dirty="0">
              <a:solidFill>
                <a:schemeClr val="bg1"/>
              </a:solidFill>
              <a:latin typeface="Arial"/>
              <a:cs typeface="Arial"/>
            </a:endParaRPr>
          </a:p>
          <a:p>
            <a:r>
              <a:rPr lang="en-US" sz="2000" b="1" dirty="0" smtClean="0">
                <a:solidFill>
                  <a:srgbClr val="FFFF00"/>
                </a:solidFill>
                <a:latin typeface="Arial"/>
                <a:cs typeface="Arial"/>
              </a:rPr>
              <a:t>Lets think about this as flip sides of the same coin...</a:t>
            </a:r>
          </a:p>
          <a:p>
            <a:endParaRPr lang="en-US" sz="2000" b="1" dirty="0">
              <a:solidFill>
                <a:srgbClr val="FFFF00"/>
              </a:solidFill>
              <a:latin typeface="Arial"/>
              <a:cs typeface="Arial"/>
            </a:endParaRPr>
          </a:p>
          <a:p>
            <a:r>
              <a:rPr lang="en-US" sz="2000" b="1" dirty="0" smtClean="0">
                <a:solidFill>
                  <a:srgbClr val="FFFF00"/>
                </a:solidFill>
                <a:latin typeface="Arial"/>
                <a:cs typeface="Arial"/>
              </a:rPr>
              <a:t>How should social scientists approach this?</a:t>
            </a:r>
          </a:p>
          <a:p>
            <a:r>
              <a:rPr lang="en-US" sz="2000" b="1" dirty="0" smtClean="0">
                <a:solidFill>
                  <a:srgbClr val="FFFF00"/>
                </a:solidFill>
                <a:latin typeface="Arial"/>
                <a:cs typeface="Arial"/>
              </a:rPr>
              <a:t>How does ‘cultural relativism’ fit into this?</a:t>
            </a:r>
            <a:endParaRPr lang="en-US" sz="2000" b="1" dirty="0">
              <a:solidFill>
                <a:srgbClr val="FFFF00"/>
              </a:solidFill>
              <a:latin typeface="Arial"/>
              <a:cs typeface="Arial"/>
            </a:endParaRPr>
          </a:p>
        </p:txBody>
      </p:sp>
    </p:spTree>
    <p:extLst>
      <p:ext uri="{BB962C8B-B14F-4D97-AF65-F5344CB8AC3E}">
        <p14:creationId xmlns:p14="http://schemas.microsoft.com/office/powerpoint/2010/main" val="190807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17</a:t>
            </a:fld>
            <a:endParaRPr lang="en-US"/>
          </a:p>
        </p:txBody>
      </p:sp>
      <p:sp>
        <p:nvSpPr>
          <p:cNvPr id="6" name="TextBox 3"/>
          <p:cNvSpPr txBox="1">
            <a:spLocks noChangeArrowheads="1"/>
          </p:cNvSpPr>
          <p:nvPr/>
        </p:nvSpPr>
        <p:spPr bwMode="auto">
          <a:xfrm>
            <a:off x="123997" y="168468"/>
            <a:ext cx="8733122" cy="5478423"/>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defRPr/>
            </a:pPr>
            <a:r>
              <a:rPr lang="en-US" sz="2000" dirty="0" smtClean="0">
                <a:solidFill>
                  <a:schemeClr val="bg1"/>
                </a:solidFill>
                <a:latin typeface="Arial" charset="0"/>
              </a:rPr>
              <a:t>1) </a:t>
            </a:r>
            <a:r>
              <a:rPr lang="en-US" sz="2000" u="sng" dirty="0" smtClean="0">
                <a:solidFill>
                  <a:srgbClr val="FFFF00"/>
                </a:solidFill>
                <a:latin typeface="Arial" charset="0"/>
              </a:rPr>
              <a:t>Human Ecology or </a:t>
            </a:r>
            <a:r>
              <a:rPr lang="ja-JP" altLang="en-US" sz="2000" u="sng" dirty="0" smtClean="0">
                <a:solidFill>
                  <a:srgbClr val="FFFF00"/>
                </a:solidFill>
                <a:latin typeface="Arial" charset="0"/>
              </a:rPr>
              <a:t>‘</a:t>
            </a:r>
            <a:r>
              <a:rPr lang="en-US" sz="2000" u="sng" dirty="0" smtClean="0">
                <a:solidFill>
                  <a:srgbClr val="FFFF00"/>
                </a:solidFill>
                <a:latin typeface="Arial" charset="0"/>
              </a:rPr>
              <a:t>optimal foraging</a:t>
            </a:r>
            <a:r>
              <a:rPr lang="ja-JP" altLang="en-US" sz="2000" u="sng" dirty="0" smtClean="0">
                <a:solidFill>
                  <a:srgbClr val="FFFF00"/>
                </a:solidFill>
                <a:latin typeface="Arial" charset="0"/>
              </a:rPr>
              <a:t>’</a:t>
            </a:r>
            <a:r>
              <a:rPr lang="en-US" altLang="ja-JP" sz="2000" dirty="0" smtClean="0">
                <a:solidFill>
                  <a:srgbClr val="FFFF00"/>
                </a:solidFill>
                <a:latin typeface="Arial" charset="0"/>
              </a:rPr>
              <a:t> </a:t>
            </a:r>
            <a:r>
              <a:rPr lang="en-US" altLang="ja-JP" sz="2000" dirty="0" smtClean="0">
                <a:solidFill>
                  <a:schemeClr val="bg1"/>
                </a:solidFill>
                <a:latin typeface="Arial" charset="0"/>
              </a:rPr>
              <a:t>(</a:t>
            </a:r>
            <a:r>
              <a:rPr lang="en-US" altLang="ja-JP" sz="2000" dirty="0" err="1" smtClean="0">
                <a:solidFill>
                  <a:schemeClr val="bg1"/>
                </a:solidFill>
                <a:latin typeface="Arial" charset="0"/>
              </a:rPr>
              <a:t>Winterhalder</a:t>
            </a:r>
            <a:r>
              <a:rPr lang="en-US" altLang="ja-JP" sz="2000" dirty="0" smtClean="0">
                <a:solidFill>
                  <a:schemeClr val="bg1"/>
                </a:solidFill>
                <a:latin typeface="Arial" charset="0"/>
              </a:rPr>
              <a:t>): Adaptation to patchy ecology, constant disturbance, and intense seasonality.</a:t>
            </a:r>
          </a:p>
          <a:p>
            <a:pPr marL="231775" eaLnBrk="1" hangingPunct="1">
              <a:spcAft>
                <a:spcPts val="1200"/>
              </a:spcAft>
              <a:defRPr/>
            </a:pPr>
            <a:r>
              <a:rPr lang="en-US" sz="2000" u="sng" dirty="0" smtClean="0">
                <a:solidFill>
                  <a:schemeClr val="bg1"/>
                </a:solidFill>
                <a:latin typeface="Arial" charset="0"/>
              </a:rPr>
              <a:t>diffuse population</a:t>
            </a:r>
            <a:r>
              <a:rPr lang="en-US" sz="2000" dirty="0" smtClean="0">
                <a:solidFill>
                  <a:schemeClr val="bg1"/>
                </a:solidFill>
                <a:latin typeface="Arial" charset="0"/>
              </a:rPr>
              <a:t> to harvest seasonally sparse resources (high mobility, efficient transportation, expedient technology, travel knowledge).</a:t>
            </a:r>
          </a:p>
          <a:p>
            <a:pPr marL="231775" eaLnBrk="1" hangingPunct="1">
              <a:spcAft>
                <a:spcPts val="1200"/>
              </a:spcAft>
              <a:defRPr/>
            </a:pPr>
            <a:r>
              <a:rPr lang="en-US" sz="2000" u="sng" dirty="0" smtClean="0">
                <a:solidFill>
                  <a:schemeClr val="bg1"/>
                </a:solidFill>
                <a:latin typeface="Arial" charset="0"/>
              </a:rPr>
              <a:t>cope with seasonality</a:t>
            </a:r>
            <a:r>
              <a:rPr lang="en-US" sz="2000" dirty="0" smtClean="0">
                <a:solidFill>
                  <a:schemeClr val="bg1"/>
                </a:solidFill>
                <a:latin typeface="Arial" charset="0"/>
              </a:rPr>
              <a:t> (gather in places &amp; times of resource plenty and predictability, and disperse in times of scarcity)</a:t>
            </a:r>
          </a:p>
          <a:p>
            <a:pPr marL="231775" eaLnBrk="1" hangingPunct="1">
              <a:spcAft>
                <a:spcPts val="1200"/>
              </a:spcAft>
              <a:defRPr/>
            </a:pPr>
            <a:r>
              <a:rPr lang="en-US" sz="2000" u="sng" dirty="0" smtClean="0">
                <a:solidFill>
                  <a:schemeClr val="bg1"/>
                </a:solidFill>
                <a:latin typeface="Arial" charset="0"/>
              </a:rPr>
              <a:t>plan foraging to maximize success</a:t>
            </a:r>
            <a:r>
              <a:rPr lang="en-US" sz="2000" dirty="0" smtClean="0">
                <a:solidFill>
                  <a:schemeClr val="bg1"/>
                </a:solidFill>
                <a:latin typeface="Arial" charset="0"/>
              </a:rPr>
              <a:t> (mental inventory of what resources are where, understand processes and details of forest succession, and how to manipulate it through </a:t>
            </a:r>
            <a:r>
              <a:rPr lang="en-US" sz="2000" dirty="0" smtClean="0">
                <a:solidFill>
                  <a:srgbClr val="FFFF00"/>
                </a:solidFill>
                <a:latin typeface="Arial" charset="0"/>
              </a:rPr>
              <a:t>fire ecology</a:t>
            </a:r>
            <a:r>
              <a:rPr lang="en-US" sz="2000" dirty="0" smtClean="0">
                <a:solidFill>
                  <a:schemeClr val="bg1"/>
                </a:solidFill>
                <a:latin typeface="Arial" charset="0"/>
              </a:rPr>
              <a:t>)</a:t>
            </a:r>
          </a:p>
          <a:p>
            <a:pPr marL="231775" eaLnBrk="1" hangingPunct="1">
              <a:spcAft>
                <a:spcPts val="1200"/>
              </a:spcAft>
              <a:defRPr/>
            </a:pPr>
            <a:r>
              <a:rPr lang="en-US" sz="2000" u="sng" dirty="0" smtClean="0">
                <a:solidFill>
                  <a:schemeClr val="bg1"/>
                </a:solidFill>
                <a:latin typeface="Arial" charset="0"/>
              </a:rPr>
              <a:t>minimize risk of resource depletion</a:t>
            </a:r>
            <a:r>
              <a:rPr lang="en-US" sz="2000" dirty="0" smtClean="0">
                <a:solidFill>
                  <a:schemeClr val="bg1"/>
                </a:solidFill>
                <a:latin typeface="Arial" charset="0"/>
              </a:rPr>
              <a:t> (ensure harvesting does not exceed level needed to replenish... and let land </a:t>
            </a:r>
            <a:r>
              <a:rPr lang="ja-JP" altLang="en-US" sz="2000" dirty="0" smtClean="0">
                <a:solidFill>
                  <a:schemeClr val="bg1"/>
                </a:solidFill>
                <a:latin typeface="Arial" charset="0"/>
              </a:rPr>
              <a:t>‘</a:t>
            </a:r>
            <a:r>
              <a:rPr lang="en-US" sz="2000" dirty="0" smtClean="0">
                <a:solidFill>
                  <a:schemeClr val="bg1"/>
                </a:solidFill>
                <a:latin typeface="Arial" charset="0"/>
              </a:rPr>
              <a:t>rest</a:t>
            </a:r>
            <a:r>
              <a:rPr lang="ja-JP" altLang="en-US" sz="2000" dirty="0" smtClean="0">
                <a:solidFill>
                  <a:schemeClr val="bg1"/>
                </a:solidFill>
                <a:latin typeface="Arial" charset="0"/>
              </a:rPr>
              <a:t>’</a:t>
            </a:r>
            <a:r>
              <a:rPr lang="en-US" sz="2000" dirty="0" smtClean="0">
                <a:solidFill>
                  <a:schemeClr val="bg1"/>
                </a:solidFill>
                <a:latin typeface="Arial" charset="0"/>
              </a:rPr>
              <a:t> between harvesting episodes.</a:t>
            </a:r>
          </a:p>
          <a:p>
            <a:pPr marL="231775" eaLnBrk="1" hangingPunct="1">
              <a:spcAft>
                <a:spcPts val="1200"/>
              </a:spcAft>
              <a:defRPr/>
            </a:pPr>
            <a:r>
              <a:rPr lang="en-US" sz="2000" u="sng" dirty="0" smtClean="0">
                <a:solidFill>
                  <a:schemeClr val="bg1"/>
                </a:solidFill>
                <a:latin typeface="Arial" charset="0"/>
              </a:rPr>
              <a:t>build </a:t>
            </a:r>
            <a:r>
              <a:rPr lang="ja-JP" altLang="en-US" sz="2000" u="sng" dirty="0" smtClean="0">
                <a:solidFill>
                  <a:schemeClr val="bg1"/>
                </a:solidFill>
                <a:latin typeface="Arial" charset="0"/>
              </a:rPr>
              <a:t>‘</a:t>
            </a:r>
            <a:r>
              <a:rPr lang="en-US" sz="2000" u="sng" dirty="0" smtClean="0">
                <a:solidFill>
                  <a:schemeClr val="bg1"/>
                </a:solidFill>
                <a:latin typeface="Arial" charset="0"/>
              </a:rPr>
              <a:t>insurance policy</a:t>
            </a:r>
            <a:r>
              <a:rPr lang="ja-JP" altLang="en-US" sz="2000" u="sng" dirty="0" smtClean="0">
                <a:solidFill>
                  <a:schemeClr val="bg1"/>
                </a:solidFill>
                <a:latin typeface="Arial" charset="0"/>
              </a:rPr>
              <a:t>’</a:t>
            </a:r>
            <a:r>
              <a:rPr lang="en-US" altLang="ja-JP" sz="2000" dirty="0" smtClean="0">
                <a:solidFill>
                  <a:schemeClr val="bg1"/>
                </a:solidFill>
                <a:latin typeface="Arial" charset="0"/>
              </a:rPr>
              <a:t> in case of unpredictable hardship (a wide ranging </a:t>
            </a:r>
            <a:r>
              <a:rPr lang="en-US" altLang="ja-JP" sz="2000" u="sng" dirty="0" smtClean="0">
                <a:solidFill>
                  <a:schemeClr val="bg1"/>
                </a:solidFill>
                <a:latin typeface="Arial" charset="0"/>
              </a:rPr>
              <a:t>social network</a:t>
            </a:r>
            <a:r>
              <a:rPr lang="en-US" altLang="ja-JP" sz="2000" dirty="0" smtClean="0">
                <a:solidFill>
                  <a:schemeClr val="bg1"/>
                </a:solidFill>
                <a:latin typeface="Arial" charset="0"/>
              </a:rPr>
              <a:t>: family, friends and associates in case of hard times, and cultivate an </a:t>
            </a:r>
            <a:r>
              <a:rPr lang="en-US" altLang="ja-JP" sz="2000" u="sng" dirty="0" smtClean="0">
                <a:solidFill>
                  <a:schemeClr val="bg1"/>
                </a:solidFill>
                <a:latin typeface="Arial" charset="0"/>
              </a:rPr>
              <a:t>cultural value for hospitality</a:t>
            </a:r>
            <a:r>
              <a:rPr lang="en-US" altLang="ja-JP" sz="2000" dirty="0" smtClean="0">
                <a:solidFill>
                  <a:schemeClr val="bg1"/>
                </a:solidFill>
                <a:latin typeface="Arial" charset="0"/>
              </a:rPr>
              <a:t> towards those in need).</a:t>
            </a:r>
            <a:endParaRPr lang="en-US" sz="2000" dirty="0" smtClean="0">
              <a:solidFill>
                <a:schemeClr val="bg1"/>
              </a:solidFill>
              <a:latin typeface="Arial" charset="0"/>
            </a:endParaRPr>
          </a:p>
        </p:txBody>
      </p:sp>
    </p:spTree>
    <p:extLst>
      <p:ext uri="{BB962C8B-B14F-4D97-AF65-F5344CB8AC3E}">
        <p14:creationId xmlns:p14="http://schemas.microsoft.com/office/powerpoint/2010/main" val="8397150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18</a:t>
            </a:fld>
            <a:endParaRPr lang="en-US"/>
          </a:p>
        </p:txBody>
      </p:sp>
      <p:sp>
        <p:nvSpPr>
          <p:cNvPr id="3" name="TextBox 4"/>
          <p:cNvSpPr txBox="1">
            <a:spLocks noChangeArrowheads="1"/>
          </p:cNvSpPr>
          <p:nvPr/>
        </p:nvSpPr>
        <p:spPr bwMode="auto">
          <a:xfrm>
            <a:off x="114300" y="95250"/>
            <a:ext cx="8880475"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bg1"/>
                </a:solidFill>
                <a:latin typeface="Arial" charset="0"/>
              </a:rPr>
              <a:t>Foragers are </a:t>
            </a:r>
            <a:r>
              <a:rPr lang="ja-JP" altLang="en-US" sz="2000" dirty="0">
                <a:solidFill>
                  <a:schemeClr val="bg1"/>
                </a:solidFill>
                <a:latin typeface="Arial" charset="0"/>
              </a:rPr>
              <a:t>‘</a:t>
            </a:r>
            <a:r>
              <a:rPr lang="en-US" altLang="ja-JP" sz="2000" dirty="0">
                <a:solidFill>
                  <a:schemeClr val="bg1"/>
                </a:solidFill>
                <a:latin typeface="Arial" charset="0"/>
              </a:rPr>
              <a:t>informed</a:t>
            </a:r>
            <a:r>
              <a:rPr lang="ja-JP" altLang="en-US" sz="2000" dirty="0">
                <a:solidFill>
                  <a:schemeClr val="bg1"/>
                </a:solidFill>
                <a:latin typeface="Arial" charset="0"/>
              </a:rPr>
              <a:t>’</a:t>
            </a:r>
            <a:r>
              <a:rPr lang="en-US" altLang="ja-JP" sz="2000" dirty="0">
                <a:solidFill>
                  <a:schemeClr val="bg1"/>
                </a:solidFill>
                <a:latin typeface="Arial" charset="0"/>
              </a:rPr>
              <a:t> about their physical world... </a:t>
            </a:r>
          </a:p>
          <a:p>
            <a:pPr eaLnBrk="1" hangingPunct="1"/>
            <a:r>
              <a:rPr lang="en-US" sz="2000" dirty="0">
                <a:solidFill>
                  <a:schemeClr val="bg1"/>
                </a:solidFill>
                <a:latin typeface="Arial" charset="0"/>
              </a:rPr>
              <a:t>It is </a:t>
            </a:r>
            <a:r>
              <a:rPr lang="en-US" sz="2000" dirty="0">
                <a:solidFill>
                  <a:srgbClr val="FFFF00"/>
                </a:solidFill>
                <a:latin typeface="Arial" charset="0"/>
              </a:rPr>
              <a:t>not random wandering </a:t>
            </a:r>
            <a:r>
              <a:rPr lang="en-US" sz="2000" dirty="0">
                <a:solidFill>
                  <a:schemeClr val="bg1"/>
                </a:solidFill>
                <a:latin typeface="Arial" charset="0"/>
              </a:rPr>
              <a:t>in the bush looking for something to eat...</a:t>
            </a:r>
          </a:p>
          <a:p>
            <a:pPr eaLnBrk="1" hangingPunct="1"/>
            <a:endParaRPr lang="en-US" sz="2000" dirty="0">
              <a:solidFill>
                <a:schemeClr val="bg1"/>
              </a:solidFill>
              <a:latin typeface="Arial" charset="0"/>
            </a:endParaRPr>
          </a:p>
          <a:p>
            <a:pPr eaLnBrk="1" hangingPunct="1">
              <a:spcAft>
                <a:spcPts val="1200"/>
              </a:spcAft>
            </a:pPr>
            <a:r>
              <a:rPr lang="en-US" sz="2000" u="sng" dirty="0">
                <a:solidFill>
                  <a:schemeClr val="bg1"/>
                </a:solidFill>
                <a:latin typeface="Arial" charset="0"/>
              </a:rPr>
              <a:t>Foragers keenly aware </a:t>
            </a:r>
            <a:r>
              <a:rPr lang="en-US" sz="2000" dirty="0">
                <a:solidFill>
                  <a:schemeClr val="bg1"/>
                </a:solidFill>
                <a:latin typeface="Arial" charset="0"/>
              </a:rPr>
              <a:t>of their foraging space and its resource potential, its trophic level, and its schedule of recovery from last foraging episode.</a:t>
            </a:r>
          </a:p>
          <a:p>
            <a:pPr eaLnBrk="1" hangingPunct="1">
              <a:spcAft>
                <a:spcPts val="1200"/>
              </a:spcAft>
            </a:pPr>
            <a:r>
              <a:rPr lang="en-US" sz="2000" u="sng" dirty="0">
                <a:solidFill>
                  <a:schemeClr val="bg1"/>
                </a:solidFill>
                <a:latin typeface="Arial" charset="0"/>
              </a:rPr>
              <a:t>Information is shared </a:t>
            </a:r>
            <a:r>
              <a:rPr lang="en-US" sz="2000" dirty="0">
                <a:solidFill>
                  <a:schemeClr val="bg1"/>
                </a:solidFill>
                <a:latin typeface="Arial" charset="0"/>
              </a:rPr>
              <a:t>between foragers in order to plan harvest activities.</a:t>
            </a:r>
          </a:p>
          <a:p>
            <a:pPr eaLnBrk="1" hangingPunct="1">
              <a:spcAft>
                <a:spcPts val="1200"/>
              </a:spcAft>
            </a:pPr>
            <a:r>
              <a:rPr lang="en-US" sz="2000" dirty="0">
                <a:solidFill>
                  <a:schemeClr val="bg1"/>
                </a:solidFill>
                <a:latin typeface="Arial" charset="0"/>
              </a:rPr>
              <a:t>Foragers are </a:t>
            </a:r>
            <a:r>
              <a:rPr lang="ja-JP" altLang="en-US" sz="2000" u="sng" dirty="0">
                <a:solidFill>
                  <a:schemeClr val="bg1"/>
                </a:solidFill>
                <a:latin typeface="Arial" charset="0"/>
              </a:rPr>
              <a:t>‘</a:t>
            </a:r>
            <a:r>
              <a:rPr lang="en-US" altLang="ja-JP" sz="2000" u="sng" dirty="0">
                <a:solidFill>
                  <a:schemeClr val="bg1"/>
                </a:solidFill>
                <a:latin typeface="Arial" charset="0"/>
              </a:rPr>
              <a:t>active</a:t>
            </a:r>
            <a:r>
              <a:rPr lang="ja-JP" altLang="en-US" sz="2000" u="sng" dirty="0">
                <a:solidFill>
                  <a:schemeClr val="bg1"/>
                </a:solidFill>
                <a:latin typeface="Arial" charset="0"/>
              </a:rPr>
              <a:t>’</a:t>
            </a:r>
            <a:r>
              <a:rPr lang="en-US" altLang="ja-JP" sz="2000" u="sng" dirty="0">
                <a:solidFill>
                  <a:schemeClr val="bg1"/>
                </a:solidFill>
                <a:latin typeface="Arial" charset="0"/>
              </a:rPr>
              <a:t> in management </a:t>
            </a:r>
            <a:r>
              <a:rPr lang="en-US" altLang="ja-JP" sz="2000" dirty="0">
                <a:solidFill>
                  <a:schemeClr val="bg1"/>
                </a:solidFill>
                <a:latin typeface="Arial" charset="0"/>
              </a:rPr>
              <a:t>&amp; manipulation of the environment</a:t>
            </a:r>
          </a:p>
          <a:p>
            <a:pPr eaLnBrk="1" hangingPunct="1">
              <a:spcAft>
                <a:spcPts val="1200"/>
              </a:spcAft>
            </a:pPr>
            <a:r>
              <a:rPr lang="en-US" sz="2000" u="sng" dirty="0">
                <a:solidFill>
                  <a:schemeClr val="bg1"/>
                </a:solidFill>
                <a:latin typeface="Arial" charset="0"/>
              </a:rPr>
              <a:t>Fire ecology </a:t>
            </a:r>
            <a:r>
              <a:rPr lang="en-US" sz="2000" dirty="0">
                <a:solidFill>
                  <a:schemeClr val="bg1"/>
                </a:solidFill>
                <a:latin typeface="Arial" charset="0"/>
              </a:rPr>
              <a:t>is an important tool for this (controlled spring burns when bush is damp to get rid of dead or diseased wood, open forest canopy, encourage early spring growth or to encourage berry production, etc)</a:t>
            </a:r>
            <a:r>
              <a:rPr lang="en-US" sz="2000" dirty="0" smtClean="0">
                <a:solidFill>
                  <a:schemeClr val="bg1"/>
                </a:solidFill>
                <a:latin typeface="Arial" charset="0"/>
              </a:rPr>
              <a:t>.</a:t>
            </a:r>
          </a:p>
          <a:p>
            <a:pPr eaLnBrk="1" hangingPunct="1">
              <a:spcAft>
                <a:spcPts val="1200"/>
              </a:spcAft>
            </a:pPr>
            <a:r>
              <a:rPr lang="en-US" sz="2000" dirty="0" smtClean="0">
                <a:solidFill>
                  <a:srgbClr val="FFFF00"/>
                </a:solidFill>
                <a:latin typeface="Arial" charset="0"/>
              </a:rPr>
              <a:t>See readings by H. Lewis… (ecological management by fire)</a:t>
            </a:r>
          </a:p>
          <a:p>
            <a:pPr eaLnBrk="1" hangingPunct="1">
              <a:spcAft>
                <a:spcPts val="1200"/>
              </a:spcAft>
            </a:pPr>
            <a:r>
              <a:rPr lang="en-US" sz="2000" u="sng" dirty="0">
                <a:solidFill>
                  <a:schemeClr val="bg1"/>
                </a:solidFill>
                <a:latin typeface="Arial" charset="0"/>
              </a:rPr>
              <a:t>Manipulate</a:t>
            </a:r>
            <a:r>
              <a:rPr lang="en-US" sz="2000" dirty="0">
                <a:solidFill>
                  <a:schemeClr val="bg1"/>
                </a:solidFill>
                <a:latin typeface="Arial" charset="0"/>
              </a:rPr>
              <a:t> animal </a:t>
            </a:r>
            <a:r>
              <a:rPr lang="en-US" sz="2000" dirty="0" err="1">
                <a:solidFill>
                  <a:schemeClr val="bg1"/>
                </a:solidFill>
                <a:latin typeface="Arial" charset="0"/>
              </a:rPr>
              <a:t>behaviour</a:t>
            </a:r>
            <a:r>
              <a:rPr lang="en-US" sz="2000" dirty="0">
                <a:solidFill>
                  <a:schemeClr val="bg1"/>
                </a:solidFill>
                <a:latin typeface="Arial" charset="0"/>
              </a:rPr>
              <a:t>. Moose or goose calling. (Construction of decoys, snares, ambushes or traps along regular travel routes or crossings)</a:t>
            </a:r>
          </a:p>
          <a:p>
            <a:pPr eaLnBrk="1" hangingPunct="1">
              <a:spcAft>
                <a:spcPts val="1200"/>
              </a:spcAft>
            </a:pPr>
            <a:r>
              <a:rPr lang="en-US" sz="2000" dirty="0">
                <a:solidFill>
                  <a:schemeClr val="bg1"/>
                </a:solidFill>
                <a:latin typeface="Arial" charset="0"/>
              </a:rPr>
              <a:t>With these principles in place, can we imagine </a:t>
            </a:r>
            <a:r>
              <a:rPr lang="en-US" sz="2000" dirty="0">
                <a:solidFill>
                  <a:srgbClr val="FFFF00"/>
                </a:solidFill>
                <a:latin typeface="Arial" charset="0"/>
              </a:rPr>
              <a:t>foragers managing resources and resource harvest</a:t>
            </a:r>
            <a:r>
              <a:rPr lang="en-US" sz="2000" dirty="0">
                <a:solidFill>
                  <a:schemeClr val="bg1"/>
                </a:solidFill>
                <a:latin typeface="Arial" charset="0"/>
              </a:rPr>
              <a:t> within known and familiar territories (albeit very large territories).</a:t>
            </a:r>
          </a:p>
        </p:txBody>
      </p:sp>
    </p:spTree>
    <p:extLst>
      <p:ext uri="{BB962C8B-B14F-4D97-AF65-F5344CB8AC3E}">
        <p14:creationId xmlns:p14="http://schemas.microsoft.com/office/powerpoint/2010/main" val="15603725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19</a:t>
            </a:fld>
            <a:endParaRPr lang="en-US"/>
          </a:p>
        </p:txBody>
      </p:sp>
      <p:sp>
        <p:nvSpPr>
          <p:cNvPr id="3" name="TextBox 4"/>
          <p:cNvSpPr txBox="1">
            <a:spLocks noChangeArrowheads="1"/>
          </p:cNvSpPr>
          <p:nvPr/>
        </p:nvSpPr>
        <p:spPr bwMode="auto">
          <a:xfrm>
            <a:off x="266700" y="238125"/>
            <a:ext cx="85947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2000" b="1" dirty="0">
                <a:solidFill>
                  <a:srgbClr val="FFFF00"/>
                </a:solidFill>
                <a:latin typeface="Arial" charset="0"/>
              </a:rPr>
              <a:t>Successful foraging requires a range of capacities:</a:t>
            </a:r>
          </a:p>
          <a:p>
            <a:pPr marL="342900" indent="-342900" eaLnBrk="1" hangingPunct="1">
              <a:spcAft>
                <a:spcPts val="1200"/>
              </a:spcAft>
              <a:buFont typeface="Arial"/>
              <a:buChar char="•"/>
            </a:pPr>
            <a:r>
              <a:rPr lang="en-US" sz="2000" dirty="0">
                <a:solidFill>
                  <a:srgbClr val="FFFFFF"/>
                </a:solidFill>
                <a:latin typeface="Arial" charset="0"/>
              </a:rPr>
              <a:t>physical </a:t>
            </a:r>
            <a:r>
              <a:rPr lang="en-US" sz="2000" u="sng" dirty="0">
                <a:solidFill>
                  <a:srgbClr val="FFFFFF"/>
                </a:solidFill>
                <a:latin typeface="Arial" charset="0"/>
              </a:rPr>
              <a:t>strength and endurance</a:t>
            </a:r>
          </a:p>
          <a:p>
            <a:pPr marL="342900" indent="-342900" eaLnBrk="1" hangingPunct="1">
              <a:spcAft>
                <a:spcPts val="1200"/>
              </a:spcAft>
              <a:buFont typeface="Arial"/>
              <a:buChar char="•"/>
            </a:pPr>
            <a:r>
              <a:rPr lang="en-US" sz="2000" u="sng" dirty="0">
                <a:solidFill>
                  <a:srgbClr val="FFFFFF"/>
                </a:solidFill>
                <a:latin typeface="Arial" charset="0"/>
              </a:rPr>
              <a:t>technical skills </a:t>
            </a:r>
            <a:r>
              <a:rPr lang="en-US" sz="2000" dirty="0">
                <a:solidFill>
                  <a:srgbClr val="FFFFFF"/>
                </a:solidFill>
                <a:latin typeface="Arial" charset="0"/>
              </a:rPr>
              <a:t>in tool production and use from locally available resources</a:t>
            </a:r>
          </a:p>
          <a:p>
            <a:pPr marL="342900" indent="-342900" eaLnBrk="1" hangingPunct="1">
              <a:spcAft>
                <a:spcPts val="1200"/>
              </a:spcAft>
              <a:buFont typeface="Arial"/>
              <a:buChar char="•"/>
            </a:pPr>
            <a:r>
              <a:rPr lang="en-US" sz="2000" dirty="0">
                <a:solidFill>
                  <a:srgbClr val="FFFFFF"/>
                </a:solidFill>
                <a:latin typeface="Arial" charset="0"/>
              </a:rPr>
              <a:t>large scale </a:t>
            </a:r>
            <a:r>
              <a:rPr lang="en-US" sz="2000" u="sng" dirty="0">
                <a:solidFill>
                  <a:srgbClr val="FFFFFF"/>
                </a:solidFill>
                <a:latin typeface="Arial" charset="0"/>
              </a:rPr>
              <a:t>ecological knowledge </a:t>
            </a:r>
            <a:r>
              <a:rPr lang="en-US" sz="2000" dirty="0">
                <a:solidFill>
                  <a:srgbClr val="FFFFFF"/>
                </a:solidFill>
                <a:latin typeface="Arial" charset="0"/>
              </a:rPr>
              <a:t>about operations and dynamics</a:t>
            </a:r>
          </a:p>
          <a:p>
            <a:pPr marL="342900" indent="-342900" eaLnBrk="1" hangingPunct="1">
              <a:spcAft>
                <a:spcPts val="1200"/>
              </a:spcAft>
              <a:buFont typeface="Arial"/>
              <a:buChar char="•"/>
            </a:pPr>
            <a:r>
              <a:rPr lang="en-US" sz="2000" u="sng" dirty="0">
                <a:solidFill>
                  <a:srgbClr val="FFFFFF"/>
                </a:solidFill>
                <a:latin typeface="Arial" charset="0"/>
              </a:rPr>
              <a:t>geographic knowledge </a:t>
            </a:r>
            <a:r>
              <a:rPr lang="en-US" sz="2000" dirty="0">
                <a:solidFill>
                  <a:srgbClr val="FFFFFF"/>
                </a:solidFill>
                <a:latin typeface="Arial" charset="0"/>
              </a:rPr>
              <a:t>about large territories and how to move efficiently across it.</a:t>
            </a:r>
          </a:p>
          <a:p>
            <a:pPr marL="342900" indent="-342900" eaLnBrk="1" hangingPunct="1">
              <a:spcAft>
                <a:spcPts val="1200"/>
              </a:spcAft>
              <a:buFont typeface="Arial"/>
              <a:buChar char="•"/>
            </a:pPr>
            <a:r>
              <a:rPr lang="en-US" sz="2000" dirty="0">
                <a:solidFill>
                  <a:srgbClr val="FFFFFF"/>
                </a:solidFill>
                <a:latin typeface="Arial" charset="0"/>
              </a:rPr>
              <a:t>intellectual ability to hold inventory in memory, to draw upon it at will and to engage in </a:t>
            </a:r>
            <a:r>
              <a:rPr lang="en-US" sz="2000" u="sng" dirty="0">
                <a:solidFill>
                  <a:srgbClr val="FFFFFF"/>
                </a:solidFill>
                <a:latin typeface="Arial" charset="0"/>
              </a:rPr>
              <a:t>multi-factorial decision making</a:t>
            </a:r>
          </a:p>
          <a:p>
            <a:pPr marL="342900" indent="-342900" eaLnBrk="1" hangingPunct="1">
              <a:spcAft>
                <a:spcPts val="1200"/>
              </a:spcAft>
              <a:buFont typeface="Arial"/>
              <a:buChar char="•"/>
            </a:pPr>
            <a:r>
              <a:rPr lang="en-US" sz="2000" u="sng" dirty="0">
                <a:solidFill>
                  <a:srgbClr val="FFFFFF"/>
                </a:solidFill>
                <a:latin typeface="Arial" charset="0"/>
              </a:rPr>
              <a:t>interpersonal and diplomatic skills </a:t>
            </a:r>
            <a:r>
              <a:rPr lang="en-US" sz="2000" dirty="0">
                <a:solidFill>
                  <a:srgbClr val="FFFFFF"/>
                </a:solidFill>
                <a:latin typeface="Arial" charset="0"/>
              </a:rPr>
              <a:t>for long-term cooperative work with immediate and extended family and also with a much broader network of associates, clan members and others.</a:t>
            </a:r>
          </a:p>
        </p:txBody>
      </p:sp>
    </p:spTree>
    <p:extLst>
      <p:ext uri="{BB962C8B-B14F-4D97-AF65-F5344CB8AC3E}">
        <p14:creationId xmlns:p14="http://schemas.microsoft.com/office/powerpoint/2010/main" val="2701809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3640"/>
            <a:ext cx="431372" cy="365125"/>
          </a:xfrm>
        </p:spPr>
        <p:txBody>
          <a:bodyPr/>
          <a:lstStyle/>
          <a:p>
            <a:fld id="{048FDACB-17A9-A942-9DF5-FEAF54533FAE}" type="slidenum">
              <a:rPr lang="en-US" smtClean="0"/>
              <a:pPr/>
              <a:t>2</a:t>
            </a:fld>
            <a:endParaRPr lang="en-US"/>
          </a:p>
        </p:txBody>
      </p:sp>
      <p:sp>
        <p:nvSpPr>
          <p:cNvPr id="3" name="TextBox 2"/>
          <p:cNvSpPr txBox="1"/>
          <p:nvPr/>
        </p:nvSpPr>
        <p:spPr>
          <a:xfrm>
            <a:off x="67431" y="79742"/>
            <a:ext cx="8218759" cy="6155532"/>
          </a:xfrm>
          <a:prstGeom prst="rect">
            <a:avLst/>
          </a:prstGeom>
          <a:noFill/>
        </p:spPr>
        <p:txBody>
          <a:bodyPr wrap="square" rtlCol="0">
            <a:spAutoFit/>
          </a:bodyPr>
          <a:lstStyle/>
          <a:p>
            <a:pPr>
              <a:spcAft>
                <a:spcPts val="1200"/>
              </a:spcAft>
            </a:pPr>
            <a:r>
              <a:rPr lang="en-US" sz="2000" b="1" dirty="0" smtClean="0">
                <a:solidFill>
                  <a:srgbClr val="FFFF00"/>
                </a:solidFill>
                <a:latin typeface="Arial"/>
                <a:cs typeface="Arial"/>
              </a:rPr>
              <a:t>The ethnographic literature, and the theoretical constructs used.</a:t>
            </a:r>
          </a:p>
          <a:p>
            <a:pPr>
              <a:spcAft>
                <a:spcPts val="1200"/>
              </a:spcAft>
            </a:pPr>
            <a:endParaRPr lang="en-US" sz="2000" b="1" dirty="0" smtClean="0">
              <a:solidFill>
                <a:srgbClr val="FFFF00"/>
              </a:solidFill>
              <a:latin typeface="Arial"/>
              <a:cs typeface="Arial"/>
            </a:endParaRPr>
          </a:p>
          <a:p>
            <a:pPr marL="285750" indent="-285750">
              <a:spcAft>
                <a:spcPts val="2400"/>
              </a:spcAft>
              <a:buFont typeface="Arial"/>
              <a:buChar char="•"/>
            </a:pPr>
            <a:r>
              <a:rPr lang="en-US" u="sng" dirty="0" smtClean="0">
                <a:solidFill>
                  <a:schemeClr val="bg1"/>
                </a:solidFill>
                <a:latin typeface="Arial"/>
                <a:cs typeface="Arial"/>
              </a:rPr>
              <a:t>archival records by predominately European writers</a:t>
            </a:r>
            <a:r>
              <a:rPr lang="en-US" dirty="0" smtClean="0">
                <a:solidFill>
                  <a:schemeClr val="bg1"/>
                </a:solidFill>
                <a:latin typeface="Arial"/>
                <a:cs typeface="Arial"/>
              </a:rPr>
              <a:t> for commercial, religious, military, or colonial purposes (variable comprehension, bias &amp; vested interest).</a:t>
            </a:r>
          </a:p>
          <a:p>
            <a:pPr marL="285750" indent="-285750">
              <a:spcAft>
                <a:spcPts val="2400"/>
              </a:spcAft>
              <a:buFont typeface="Arial"/>
              <a:buChar char="•"/>
            </a:pPr>
            <a:r>
              <a:rPr lang="en-US" dirty="0" smtClean="0">
                <a:solidFill>
                  <a:schemeClr val="bg1"/>
                </a:solidFill>
                <a:latin typeface="Arial"/>
                <a:cs typeface="Arial"/>
              </a:rPr>
              <a:t>early to mid 20</a:t>
            </a:r>
            <a:r>
              <a:rPr lang="en-US" baseline="30000" dirty="0" smtClean="0">
                <a:solidFill>
                  <a:schemeClr val="bg1"/>
                </a:solidFill>
                <a:latin typeface="Arial"/>
                <a:cs typeface="Arial"/>
              </a:rPr>
              <a:t>th</a:t>
            </a:r>
            <a:r>
              <a:rPr lang="en-US" dirty="0" smtClean="0">
                <a:solidFill>
                  <a:schemeClr val="bg1"/>
                </a:solidFill>
                <a:latin typeface="Arial"/>
                <a:cs typeface="Arial"/>
              </a:rPr>
              <a:t> Century </a:t>
            </a:r>
            <a:r>
              <a:rPr lang="en-US" u="sng" dirty="0" smtClean="0">
                <a:solidFill>
                  <a:schemeClr val="bg1"/>
                </a:solidFill>
                <a:latin typeface="Arial"/>
                <a:cs typeface="Arial"/>
              </a:rPr>
              <a:t>ethnographers</a:t>
            </a:r>
            <a:r>
              <a:rPr lang="en-US" dirty="0" smtClean="0">
                <a:solidFill>
                  <a:schemeClr val="bg1"/>
                </a:solidFill>
                <a:latin typeface="Arial"/>
                <a:cs typeface="Arial"/>
              </a:rPr>
              <a:t> with diverse theoretical perspectives.</a:t>
            </a:r>
          </a:p>
          <a:p>
            <a:pPr marL="285750" indent="-285750">
              <a:spcAft>
                <a:spcPts val="2400"/>
              </a:spcAft>
              <a:buFont typeface="Arial"/>
              <a:buChar char="•"/>
            </a:pPr>
            <a:r>
              <a:rPr lang="en-US" dirty="0" smtClean="0">
                <a:solidFill>
                  <a:schemeClr val="bg1"/>
                </a:solidFill>
                <a:latin typeface="Arial"/>
                <a:cs typeface="Arial"/>
              </a:rPr>
              <a:t>implications of </a:t>
            </a:r>
            <a:r>
              <a:rPr lang="en-US" u="sng" dirty="0" smtClean="0">
                <a:solidFill>
                  <a:schemeClr val="bg1"/>
                </a:solidFill>
                <a:latin typeface="Arial"/>
                <a:cs typeface="Arial"/>
              </a:rPr>
              <a:t>ethnocentric</a:t>
            </a:r>
            <a:r>
              <a:rPr lang="en-US" dirty="0" smtClean="0">
                <a:solidFill>
                  <a:schemeClr val="bg1"/>
                </a:solidFill>
                <a:latin typeface="Arial"/>
                <a:cs typeface="Arial"/>
              </a:rPr>
              <a:t> views of the north (believing is seeing)</a:t>
            </a:r>
          </a:p>
          <a:p>
            <a:pPr marL="285750" indent="-285750">
              <a:spcAft>
                <a:spcPts val="2400"/>
              </a:spcAft>
              <a:buFont typeface="Arial"/>
              <a:buChar char="•"/>
            </a:pPr>
            <a:r>
              <a:rPr lang="en-US" dirty="0" smtClean="0">
                <a:solidFill>
                  <a:schemeClr val="bg1"/>
                </a:solidFill>
                <a:latin typeface="Arial"/>
                <a:cs typeface="Arial"/>
              </a:rPr>
              <a:t>impact of various </a:t>
            </a:r>
            <a:r>
              <a:rPr lang="en-US" u="sng" dirty="0" smtClean="0">
                <a:solidFill>
                  <a:schemeClr val="bg1"/>
                </a:solidFill>
                <a:latin typeface="Arial"/>
                <a:cs typeface="Arial"/>
              </a:rPr>
              <a:t>competing theoretical perspectives </a:t>
            </a:r>
            <a:r>
              <a:rPr lang="en-US" dirty="0" smtClean="0">
                <a:solidFill>
                  <a:schemeClr val="bg1"/>
                </a:solidFill>
                <a:latin typeface="Arial"/>
                <a:cs typeface="Arial"/>
              </a:rPr>
              <a:t>of emerging anthropology (19</a:t>
            </a:r>
            <a:r>
              <a:rPr lang="en-US" baseline="30000" dirty="0" smtClean="0">
                <a:solidFill>
                  <a:schemeClr val="bg1"/>
                </a:solidFill>
                <a:latin typeface="Arial"/>
                <a:cs typeface="Arial"/>
              </a:rPr>
              <a:t>th</a:t>
            </a:r>
            <a:r>
              <a:rPr lang="en-US" dirty="0" smtClean="0">
                <a:solidFill>
                  <a:schemeClr val="bg1"/>
                </a:solidFill>
                <a:latin typeface="Arial"/>
                <a:cs typeface="Arial"/>
              </a:rPr>
              <a:t> C. cultural evolutionary notion of ‘progress’, early 20</a:t>
            </a:r>
            <a:r>
              <a:rPr lang="en-US" baseline="30000" dirty="0" smtClean="0">
                <a:solidFill>
                  <a:schemeClr val="bg1"/>
                </a:solidFill>
                <a:latin typeface="Arial"/>
                <a:cs typeface="Arial"/>
              </a:rPr>
              <a:t>th</a:t>
            </a:r>
            <a:r>
              <a:rPr lang="en-US" dirty="0" smtClean="0">
                <a:solidFill>
                  <a:schemeClr val="bg1"/>
                </a:solidFill>
                <a:latin typeface="Arial"/>
                <a:cs typeface="Arial"/>
              </a:rPr>
              <a:t> C. inductive description, mid-20</a:t>
            </a:r>
            <a:r>
              <a:rPr lang="en-US" baseline="30000" dirty="0" smtClean="0">
                <a:solidFill>
                  <a:schemeClr val="bg1"/>
                </a:solidFill>
                <a:latin typeface="Arial"/>
                <a:cs typeface="Arial"/>
              </a:rPr>
              <a:t>th</a:t>
            </a:r>
            <a:r>
              <a:rPr lang="en-US" dirty="0" smtClean="0">
                <a:solidFill>
                  <a:schemeClr val="bg1"/>
                </a:solidFill>
                <a:latin typeface="Arial"/>
                <a:cs typeface="Arial"/>
              </a:rPr>
              <a:t> C. cultural ecology, </a:t>
            </a:r>
            <a:r>
              <a:rPr lang="en-US" dirty="0" err="1" smtClean="0">
                <a:solidFill>
                  <a:schemeClr val="bg1"/>
                </a:solidFill>
                <a:latin typeface="Arial"/>
                <a:cs typeface="Arial"/>
              </a:rPr>
              <a:t>etc</a:t>
            </a:r>
            <a:r>
              <a:rPr lang="en-US" dirty="0" smtClean="0">
                <a:solidFill>
                  <a:schemeClr val="bg1"/>
                </a:solidFill>
                <a:latin typeface="Arial"/>
                <a:cs typeface="Arial"/>
              </a:rPr>
              <a:t>).</a:t>
            </a:r>
          </a:p>
          <a:p>
            <a:pPr marL="285750" indent="-285750">
              <a:spcAft>
                <a:spcPts val="2400"/>
              </a:spcAft>
              <a:buFont typeface="Arial"/>
              <a:buChar char="•"/>
            </a:pPr>
            <a:r>
              <a:rPr lang="en-US" dirty="0" smtClean="0">
                <a:solidFill>
                  <a:schemeClr val="bg1"/>
                </a:solidFill>
                <a:latin typeface="Arial"/>
                <a:cs typeface="Arial"/>
              </a:rPr>
              <a:t>ethnographic observation of societies that had already been subjected to 200 to 400 years of </a:t>
            </a:r>
            <a:r>
              <a:rPr lang="en-US" u="sng" dirty="0" smtClean="0">
                <a:solidFill>
                  <a:schemeClr val="bg1"/>
                </a:solidFill>
                <a:latin typeface="Arial"/>
                <a:cs typeface="Arial"/>
              </a:rPr>
              <a:t>colonial contact and socio-economic ‘integration’</a:t>
            </a:r>
            <a:r>
              <a:rPr lang="en-US" dirty="0" smtClean="0">
                <a:solidFill>
                  <a:schemeClr val="bg1"/>
                </a:solidFill>
                <a:latin typeface="Arial"/>
                <a:cs typeface="Arial"/>
              </a:rPr>
              <a:t>. </a:t>
            </a:r>
            <a:r>
              <a:rPr lang="en-US" dirty="0" smtClean="0">
                <a:solidFill>
                  <a:srgbClr val="FFFF00"/>
                </a:solidFill>
                <a:latin typeface="Arial"/>
                <a:cs typeface="Arial"/>
              </a:rPr>
              <a:t>(what is product of acculturation and what is indigenous?)</a:t>
            </a:r>
            <a:r>
              <a:rPr lang="en-US" dirty="0" smtClean="0">
                <a:solidFill>
                  <a:schemeClr val="bg1"/>
                </a:solidFill>
                <a:latin typeface="Arial"/>
                <a:cs typeface="Arial"/>
              </a:rPr>
              <a:t>.</a:t>
            </a:r>
          </a:p>
          <a:p>
            <a:pPr marL="285750" indent="-285750">
              <a:spcAft>
                <a:spcPts val="2400"/>
              </a:spcAft>
              <a:buFont typeface="Arial"/>
              <a:buChar char="•"/>
            </a:pPr>
            <a:r>
              <a:rPr lang="en-US" dirty="0" smtClean="0">
                <a:solidFill>
                  <a:schemeClr val="bg1"/>
                </a:solidFill>
                <a:latin typeface="Arial"/>
                <a:cs typeface="Arial"/>
              </a:rPr>
              <a:t>What implications for ‘contemporary </a:t>
            </a:r>
            <a:r>
              <a:rPr lang="en-US" dirty="0" err="1" smtClean="0">
                <a:solidFill>
                  <a:schemeClr val="bg1"/>
                </a:solidFill>
                <a:latin typeface="Arial"/>
                <a:cs typeface="Arial"/>
              </a:rPr>
              <a:t>norths</a:t>
            </a:r>
            <a:r>
              <a:rPr lang="en-US" dirty="0" smtClean="0">
                <a:solidFill>
                  <a:schemeClr val="bg1"/>
                </a:solidFill>
                <a:latin typeface="Arial"/>
                <a:cs typeface="Arial"/>
              </a:rPr>
              <a:t>’?</a:t>
            </a:r>
            <a:endParaRPr lang="en-US" dirty="0">
              <a:solidFill>
                <a:schemeClr val="bg1"/>
              </a:solidFill>
              <a:latin typeface="Arial"/>
              <a:cs typeface="Arial"/>
            </a:endParaRPr>
          </a:p>
        </p:txBody>
      </p:sp>
    </p:spTree>
    <p:extLst>
      <p:ext uri="{BB962C8B-B14F-4D97-AF65-F5344CB8AC3E}">
        <p14:creationId xmlns:p14="http://schemas.microsoft.com/office/powerpoint/2010/main" val="4087050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20</a:t>
            </a:fld>
            <a:endParaRPr lang="en-US"/>
          </a:p>
        </p:txBody>
      </p:sp>
      <p:sp>
        <p:nvSpPr>
          <p:cNvPr id="3" name="TextBox 3"/>
          <p:cNvSpPr txBox="1">
            <a:spLocks noChangeArrowheads="1"/>
          </p:cNvSpPr>
          <p:nvPr/>
        </p:nvSpPr>
        <p:spPr bwMode="auto">
          <a:xfrm>
            <a:off x="93778" y="119283"/>
            <a:ext cx="9024394" cy="6709529"/>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defRPr/>
            </a:pPr>
            <a:r>
              <a:rPr lang="en-US" sz="2000" b="1" dirty="0" smtClean="0">
                <a:solidFill>
                  <a:srgbClr val="FFFF00"/>
                </a:solidFill>
                <a:latin typeface="Arial" charset="0"/>
              </a:rPr>
              <a:t>2) Aboriginal perspectives on Foraging lifestyle</a:t>
            </a:r>
          </a:p>
          <a:p>
            <a:pPr marL="231775" eaLnBrk="1" hangingPunct="1">
              <a:spcAft>
                <a:spcPts val="1200"/>
              </a:spcAft>
              <a:defRPr/>
            </a:pPr>
            <a:r>
              <a:rPr lang="en-US" sz="2000" dirty="0" smtClean="0">
                <a:solidFill>
                  <a:srgbClr val="FFFFFF"/>
                </a:solidFill>
                <a:latin typeface="Arial" charset="0"/>
              </a:rPr>
              <a:t>Physical skills &amp; intellectual abilities important, but also </a:t>
            </a:r>
            <a:r>
              <a:rPr lang="en-US" sz="2000" dirty="0" smtClean="0">
                <a:solidFill>
                  <a:srgbClr val="FFFF00"/>
                </a:solidFill>
                <a:latin typeface="Arial" charset="0"/>
              </a:rPr>
              <a:t>spiritual comprehension </a:t>
            </a:r>
            <a:r>
              <a:rPr lang="en-US" sz="2000" dirty="0" smtClean="0">
                <a:solidFill>
                  <a:srgbClr val="FFFFFF"/>
                </a:solidFill>
                <a:latin typeface="Arial" charset="0"/>
              </a:rPr>
              <a:t>of how the world works.</a:t>
            </a:r>
          </a:p>
          <a:p>
            <a:pPr marL="231775" eaLnBrk="1" hangingPunct="1">
              <a:spcAft>
                <a:spcPts val="1200"/>
              </a:spcAft>
              <a:defRPr/>
            </a:pPr>
            <a:r>
              <a:rPr lang="en-US" sz="2000" u="sng" dirty="0" smtClean="0">
                <a:solidFill>
                  <a:srgbClr val="FFFFFF"/>
                </a:solidFill>
                <a:latin typeface="Arial" charset="0"/>
              </a:rPr>
              <a:t>world is animated with spiritual power</a:t>
            </a:r>
            <a:r>
              <a:rPr lang="en-US" sz="2000" dirty="0" smtClean="0">
                <a:solidFill>
                  <a:srgbClr val="FFFFFF"/>
                </a:solidFill>
                <a:latin typeface="Arial" charset="0"/>
              </a:rPr>
              <a:t> deriving from the Creator. </a:t>
            </a:r>
          </a:p>
          <a:p>
            <a:pPr marL="231775" eaLnBrk="1" hangingPunct="1">
              <a:spcAft>
                <a:spcPts val="1200"/>
              </a:spcAft>
              <a:defRPr/>
            </a:pPr>
            <a:r>
              <a:rPr lang="en-US" sz="2000" dirty="0" smtClean="0">
                <a:solidFill>
                  <a:srgbClr val="FFFFFF"/>
                </a:solidFill>
                <a:latin typeface="Arial" charset="0"/>
              </a:rPr>
              <a:t>Many supernaturally powerful forces exist (rocks, trees, water, wind, animals, etc). </a:t>
            </a:r>
          </a:p>
          <a:p>
            <a:pPr marL="231775" eaLnBrk="1" hangingPunct="1">
              <a:spcAft>
                <a:spcPts val="1200"/>
              </a:spcAft>
              <a:defRPr/>
            </a:pPr>
            <a:r>
              <a:rPr lang="en-US" sz="2000" dirty="0" smtClean="0">
                <a:solidFill>
                  <a:srgbClr val="FFFF00"/>
                </a:solidFill>
                <a:latin typeface="Arial" charset="0"/>
              </a:rPr>
              <a:t>World pulsates with power</a:t>
            </a:r>
            <a:r>
              <a:rPr lang="en-US" sz="2000" dirty="0" smtClean="0">
                <a:solidFill>
                  <a:srgbClr val="FFFFFF"/>
                </a:solidFill>
                <a:latin typeface="Arial" charset="0"/>
              </a:rPr>
              <a:t>, &amp; </a:t>
            </a:r>
            <a:r>
              <a:rPr lang="en-US" sz="2000" u="sng" dirty="0" smtClean="0">
                <a:solidFill>
                  <a:srgbClr val="FFFFFF"/>
                </a:solidFill>
                <a:latin typeface="Arial" charset="0"/>
              </a:rPr>
              <a:t>humans are relatively weak</a:t>
            </a:r>
            <a:r>
              <a:rPr lang="en-US" sz="2000" dirty="0" smtClean="0">
                <a:solidFill>
                  <a:srgbClr val="FFFFFF"/>
                </a:solidFill>
                <a:latin typeface="Arial" charset="0"/>
              </a:rPr>
              <a:t>. Humans survive primarily because of </a:t>
            </a:r>
            <a:r>
              <a:rPr lang="en-US" sz="2000" dirty="0" smtClean="0">
                <a:solidFill>
                  <a:srgbClr val="FFFF00"/>
                </a:solidFill>
                <a:latin typeface="Arial" charset="0"/>
              </a:rPr>
              <a:t>benevolent interest of spiritual powers</a:t>
            </a:r>
            <a:r>
              <a:rPr lang="en-US" sz="2000" dirty="0" smtClean="0">
                <a:solidFill>
                  <a:srgbClr val="FFFFFF"/>
                </a:solidFill>
                <a:latin typeface="Arial" charset="0"/>
              </a:rPr>
              <a:t>.</a:t>
            </a:r>
          </a:p>
          <a:p>
            <a:pPr marL="231775" eaLnBrk="1" hangingPunct="1">
              <a:spcAft>
                <a:spcPts val="1200"/>
              </a:spcAft>
              <a:defRPr/>
            </a:pPr>
            <a:r>
              <a:rPr lang="en-US" sz="2000" u="sng" dirty="0" smtClean="0">
                <a:solidFill>
                  <a:srgbClr val="FFFFFF"/>
                </a:solidFill>
                <a:latin typeface="Arial" charset="0"/>
              </a:rPr>
              <a:t>Worthy humans </a:t>
            </a:r>
            <a:r>
              <a:rPr lang="en-US" sz="2000" dirty="0" smtClean="0">
                <a:solidFill>
                  <a:srgbClr val="FFFFFF"/>
                </a:solidFill>
                <a:latin typeface="Arial" charset="0"/>
              </a:rPr>
              <a:t>gain insight and protection from spirits (dreams, visions are communication from an animal spirit guide or protector).</a:t>
            </a:r>
          </a:p>
          <a:p>
            <a:pPr marL="231775" eaLnBrk="1" hangingPunct="1">
              <a:spcAft>
                <a:spcPts val="1200"/>
              </a:spcAft>
              <a:defRPr/>
            </a:pPr>
            <a:r>
              <a:rPr lang="en-US" sz="2000" u="sng" dirty="0" smtClean="0">
                <a:solidFill>
                  <a:srgbClr val="FFFFFF"/>
                </a:solidFill>
                <a:latin typeface="Arial" charset="0"/>
              </a:rPr>
              <a:t>Continued support</a:t>
            </a:r>
            <a:r>
              <a:rPr lang="en-US" sz="2000" dirty="0" smtClean="0">
                <a:solidFill>
                  <a:srgbClr val="FFFFFF"/>
                </a:solidFill>
                <a:latin typeface="Arial" charset="0"/>
              </a:rPr>
              <a:t> and interest from the spirits so long as you obey the instructions, observe the taboos, and live a good life.</a:t>
            </a:r>
          </a:p>
          <a:p>
            <a:pPr marL="231775" eaLnBrk="1" hangingPunct="1">
              <a:spcAft>
                <a:spcPts val="1200"/>
              </a:spcAft>
              <a:defRPr/>
            </a:pPr>
            <a:r>
              <a:rPr lang="en-US" sz="2000" dirty="0" smtClean="0">
                <a:solidFill>
                  <a:srgbClr val="FFFFFF"/>
                </a:solidFill>
                <a:latin typeface="Arial" charset="0"/>
              </a:rPr>
              <a:t>Animal spirits </a:t>
            </a:r>
            <a:r>
              <a:rPr lang="en-US" sz="2000" u="sng" dirty="0" smtClean="0">
                <a:solidFill>
                  <a:srgbClr val="FFFFFF"/>
                </a:solidFill>
                <a:latin typeface="Arial" charset="0"/>
              </a:rPr>
              <a:t>sacrifice themselves for the well-being of worthy humans</a:t>
            </a:r>
            <a:r>
              <a:rPr lang="en-US" sz="2000" dirty="0" smtClean="0">
                <a:solidFill>
                  <a:srgbClr val="FFFFFF"/>
                </a:solidFill>
                <a:latin typeface="Arial" charset="0"/>
              </a:rPr>
              <a:t>.</a:t>
            </a:r>
          </a:p>
          <a:p>
            <a:pPr marL="231775" eaLnBrk="1" hangingPunct="1">
              <a:spcAft>
                <a:spcPts val="1200"/>
              </a:spcAft>
              <a:defRPr/>
            </a:pPr>
            <a:r>
              <a:rPr lang="en-US" sz="2000" dirty="0" smtClean="0">
                <a:solidFill>
                  <a:srgbClr val="FFFFFF"/>
                </a:solidFill>
                <a:latin typeface="Arial" charset="0"/>
              </a:rPr>
              <a:t>Humans must recognize the sacrifice, offer thanks, and take no more than is necessary for survival. </a:t>
            </a:r>
          </a:p>
          <a:p>
            <a:pPr marL="231775" eaLnBrk="1" hangingPunct="1">
              <a:spcAft>
                <a:spcPts val="1200"/>
              </a:spcAft>
              <a:defRPr/>
            </a:pPr>
            <a:r>
              <a:rPr lang="en-US" sz="2000" dirty="0" smtClean="0">
                <a:solidFill>
                  <a:srgbClr val="FFFFFF"/>
                </a:solidFill>
                <a:latin typeface="Arial" charset="0"/>
              </a:rPr>
              <a:t>Failure to do so will result in </a:t>
            </a:r>
            <a:r>
              <a:rPr lang="en-US" sz="2000" u="sng" dirty="0" smtClean="0">
                <a:solidFill>
                  <a:srgbClr val="FFFFFF"/>
                </a:solidFill>
                <a:latin typeface="Arial" charset="0"/>
              </a:rPr>
              <a:t>animal spirits withdrawing their support </a:t>
            </a:r>
            <a:r>
              <a:rPr lang="en-US" sz="2000" dirty="0" smtClean="0">
                <a:solidFill>
                  <a:srgbClr val="FFFFFF"/>
                </a:solidFill>
                <a:latin typeface="Arial" charset="0"/>
              </a:rPr>
              <a:t>and not allowing themselves to be killed in future.</a:t>
            </a:r>
          </a:p>
        </p:txBody>
      </p:sp>
    </p:spTree>
    <p:extLst>
      <p:ext uri="{BB962C8B-B14F-4D97-AF65-F5344CB8AC3E}">
        <p14:creationId xmlns:p14="http://schemas.microsoft.com/office/powerpoint/2010/main" val="23980802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21</a:t>
            </a:fld>
            <a:endParaRPr lang="en-US"/>
          </a:p>
        </p:txBody>
      </p:sp>
      <p:sp>
        <p:nvSpPr>
          <p:cNvPr id="3" name="TextBox 3"/>
          <p:cNvSpPr txBox="1">
            <a:spLocks noChangeArrowheads="1"/>
          </p:cNvSpPr>
          <p:nvPr/>
        </p:nvSpPr>
        <p:spPr bwMode="auto">
          <a:xfrm>
            <a:off x="211138" y="211138"/>
            <a:ext cx="87249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2000" b="1" dirty="0">
                <a:solidFill>
                  <a:srgbClr val="FFFF00"/>
                </a:solidFill>
                <a:latin typeface="Arial" charset="0"/>
              </a:rPr>
              <a:t>Aboriginal concepts of land ownership (land tenure).</a:t>
            </a:r>
          </a:p>
          <a:p>
            <a:pPr eaLnBrk="1" hangingPunct="1">
              <a:spcAft>
                <a:spcPts val="1200"/>
              </a:spcAft>
            </a:pPr>
            <a:r>
              <a:rPr lang="en-US" sz="2000" dirty="0">
                <a:solidFill>
                  <a:schemeClr val="bg1"/>
                </a:solidFill>
                <a:latin typeface="Arial" charset="0"/>
              </a:rPr>
              <a:t>Notion of owning land and resources is very </a:t>
            </a:r>
            <a:r>
              <a:rPr lang="en-US" sz="2000" u="sng" dirty="0">
                <a:solidFill>
                  <a:schemeClr val="bg1"/>
                </a:solidFill>
                <a:latin typeface="Arial" charset="0"/>
              </a:rPr>
              <a:t>Euro-centric</a:t>
            </a:r>
            <a:r>
              <a:rPr lang="en-US" sz="2000" dirty="0">
                <a:solidFill>
                  <a:schemeClr val="bg1"/>
                </a:solidFill>
                <a:latin typeface="Arial" charset="0"/>
              </a:rPr>
              <a:t>.</a:t>
            </a:r>
          </a:p>
          <a:p>
            <a:pPr eaLnBrk="1" hangingPunct="1">
              <a:spcAft>
                <a:spcPts val="1200"/>
              </a:spcAft>
            </a:pPr>
            <a:r>
              <a:rPr lang="en-US" sz="2000" dirty="0">
                <a:solidFill>
                  <a:schemeClr val="bg1"/>
                </a:solidFill>
                <a:latin typeface="Arial" charset="0"/>
              </a:rPr>
              <a:t>Traditional hunter-gather perspective: People </a:t>
            </a:r>
            <a:r>
              <a:rPr lang="en-US" sz="2000" u="sng" dirty="0">
                <a:solidFill>
                  <a:schemeClr val="bg1"/>
                </a:solidFill>
                <a:latin typeface="Arial" charset="0"/>
              </a:rPr>
              <a:t>cannot </a:t>
            </a:r>
            <a:r>
              <a:rPr lang="ja-JP" altLang="en-US" sz="2000" u="sng" dirty="0">
                <a:solidFill>
                  <a:schemeClr val="bg1"/>
                </a:solidFill>
                <a:latin typeface="Arial" charset="0"/>
              </a:rPr>
              <a:t>‘</a:t>
            </a:r>
            <a:r>
              <a:rPr lang="en-US" altLang="ja-JP" sz="2000" u="sng" dirty="0">
                <a:solidFill>
                  <a:schemeClr val="bg1"/>
                </a:solidFill>
                <a:latin typeface="Arial" charset="0"/>
              </a:rPr>
              <a:t>own</a:t>
            </a:r>
            <a:r>
              <a:rPr lang="ja-JP" altLang="en-US" sz="2000" u="sng" dirty="0">
                <a:solidFill>
                  <a:schemeClr val="bg1"/>
                </a:solidFill>
                <a:latin typeface="Arial" charset="0"/>
              </a:rPr>
              <a:t>’</a:t>
            </a:r>
            <a:r>
              <a:rPr lang="en-US" altLang="ja-JP" sz="2000" u="sng" dirty="0">
                <a:solidFill>
                  <a:schemeClr val="bg1"/>
                </a:solidFill>
                <a:latin typeface="Arial" charset="0"/>
              </a:rPr>
              <a:t> land and natural environment </a:t>
            </a:r>
            <a:r>
              <a:rPr lang="en-US" altLang="ja-JP" sz="2000" dirty="0">
                <a:solidFill>
                  <a:schemeClr val="bg1"/>
                </a:solidFill>
                <a:latin typeface="Arial" charset="0"/>
              </a:rPr>
              <a:t>the way you can own your shoes.</a:t>
            </a:r>
          </a:p>
          <a:p>
            <a:pPr eaLnBrk="1" hangingPunct="1">
              <a:spcAft>
                <a:spcPts val="1200"/>
              </a:spcAft>
            </a:pPr>
            <a:r>
              <a:rPr lang="en-US" sz="2000" dirty="0">
                <a:solidFill>
                  <a:schemeClr val="bg1"/>
                </a:solidFill>
                <a:latin typeface="Arial" charset="0"/>
              </a:rPr>
              <a:t>People have </a:t>
            </a:r>
            <a:r>
              <a:rPr lang="en-US" sz="2000" u="sng" dirty="0">
                <a:solidFill>
                  <a:schemeClr val="bg1"/>
                </a:solidFill>
                <a:latin typeface="Arial" charset="0"/>
              </a:rPr>
              <a:t>custodial rights and responsibilities </a:t>
            </a:r>
            <a:r>
              <a:rPr lang="en-US" sz="2000" dirty="0">
                <a:solidFill>
                  <a:schemeClr val="bg1"/>
                </a:solidFill>
                <a:latin typeface="Arial" charset="0"/>
              </a:rPr>
              <a:t>to the land.</a:t>
            </a:r>
          </a:p>
          <a:p>
            <a:pPr eaLnBrk="1" hangingPunct="1">
              <a:spcAft>
                <a:spcPts val="1200"/>
              </a:spcAft>
            </a:pPr>
            <a:r>
              <a:rPr lang="en-US" sz="2000" dirty="0">
                <a:solidFill>
                  <a:schemeClr val="bg1"/>
                </a:solidFill>
                <a:latin typeface="Arial" charset="0"/>
              </a:rPr>
              <a:t>Through </a:t>
            </a:r>
            <a:r>
              <a:rPr lang="en-US" sz="2000" u="sng" dirty="0">
                <a:solidFill>
                  <a:schemeClr val="bg1"/>
                </a:solidFill>
                <a:latin typeface="Arial" charset="0"/>
              </a:rPr>
              <a:t>habitual use</a:t>
            </a:r>
            <a:r>
              <a:rPr lang="en-US" sz="2000" dirty="0">
                <a:solidFill>
                  <a:schemeClr val="bg1"/>
                </a:solidFill>
                <a:latin typeface="Arial" charset="0"/>
              </a:rPr>
              <a:t>, some specific families might have rights to specific regions, but not exclusive rights… others </a:t>
            </a:r>
            <a:r>
              <a:rPr lang="en-US" sz="2000" u="sng" dirty="0">
                <a:solidFill>
                  <a:schemeClr val="bg1"/>
                </a:solidFill>
                <a:latin typeface="Arial" charset="0"/>
              </a:rPr>
              <a:t>who seek permission</a:t>
            </a:r>
            <a:r>
              <a:rPr lang="en-US" sz="2000" dirty="0">
                <a:solidFill>
                  <a:schemeClr val="bg1"/>
                </a:solidFill>
                <a:latin typeface="Arial" charset="0"/>
              </a:rPr>
              <a:t> </a:t>
            </a:r>
            <a:r>
              <a:rPr lang="en-US" sz="2000" dirty="0" smtClean="0">
                <a:solidFill>
                  <a:schemeClr val="bg1"/>
                </a:solidFill>
                <a:latin typeface="Arial" charset="0"/>
              </a:rPr>
              <a:t>(establish kin or other ties) might </a:t>
            </a:r>
            <a:r>
              <a:rPr lang="en-US" sz="2000" dirty="0">
                <a:solidFill>
                  <a:schemeClr val="bg1"/>
                </a:solidFill>
                <a:latin typeface="Arial" charset="0"/>
              </a:rPr>
              <a:t>be able to share that land and resources.</a:t>
            </a:r>
          </a:p>
          <a:p>
            <a:pPr eaLnBrk="1" hangingPunct="1">
              <a:spcAft>
                <a:spcPts val="1200"/>
              </a:spcAft>
            </a:pPr>
            <a:r>
              <a:rPr lang="en-US" sz="2000" dirty="0">
                <a:solidFill>
                  <a:schemeClr val="bg1"/>
                </a:solidFill>
                <a:latin typeface="Arial" charset="0"/>
              </a:rPr>
              <a:t>Humans </a:t>
            </a:r>
            <a:r>
              <a:rPr lang="en-US" sz="2000" dirty="0" smtClean="0">
                <a:solidFill>
                  <a:schemeClr val="bg1"/>
                </a:solidFill>
                <a:latin typeface="Arial" charset="0"/>
              </a:rPr>
              <a:t>do </a:t>
            </a:r>
            <a:r>
              <a:rPr lang="en-US" sz="2000" dirty="0">
                <a:solidFill>
                  <a:schemeClr val="bg1"/>
                </a:solidFill>
                <a:latin typeface="Arial" charset="0"/>
              </a:rPr>
              <a:t>not hold  dominion over land, plants and animals (a Judeo-Christian concept).</a:t>
            </a:r>
          </a:p>
          <a:p>
            <a:pPr eaLnBrk="1" hangingPunct="1">
              <a:spcAft>
                <a:spcPts val="1200"/>
              </a:spcAft>
            </a:pPr>
            <a:r>
              <a:rPr lang="en-US" sz="2000" dirty="0">
                <a:solidFill>
                  <a:schemeClr val="bg1"/>
                </a:solidFill>
                <a:latin typeface="Arial" charset="0"/>
              </a:rPr>
              <a:t>Rather, </a:t>
            </a:r>
            <a:r>
              <a:rPr lang="en-US" sz="2000" u="sng" dirty="0">
                <a:solidFill>
                  <a:schemeClr val="bg1"/>
                </a:solidFill>
                <a:latin typeface="Arial" charset="0"/>
              </a:rPr>
              <a:t>people can harvest the land if they are deemed worthy</a:t>
            </a:r>
            <a:r>
              <a:rPr lang="en-US" sz="2000" dirty="0">
                <a:solidFill>
                  <a:schemeClr val="bg1"/>
                </a:solidFill>
                <a:latin typeface="Arial" charset="0"/>
              </a:rPr>
              <a:t>, and have the benevolent interest and support of animal spirits and other-than-human beings who occupy the land.</a:t>
            </a:r>
          </a:p>
          <a:p>
            <a:pPr eaLnBrk="1" hangingPunct="1">
              <a:spcAft>
                <a:spcPts val="1200"/>
              </a:spcAft>
            </a:pPr>
            <a:r>
              <a:rPr lang="en-US" sz="2000" b="1" dirty="0">
                <a:solidFill>
                  <a:srgbClr val="FFFF00"/>
                </a:solidFill>
                <a:latin typeface="Arial" charset="0"/>
              </a:rPr>
              <a:t>A fundamentally different philosophical perspective than </a:t>
            </a:r>
            <a:r>
              <a:rPr lang="en-US" sz="2000" b="1" dirty="0" smtClean="0">
                <a:solidFill>
                  <a:srgbClr val="FFFF00"/>
                </a:solidFill>
                <a:latin typeface="Arial" charset="0"/>
              </a:rPr>
              <a:t>those either based Judeo-Christian values or </a:t>
            </a:r>
            <a:r>
              <a:rPr lang="en-US" sz="2000" b="1" dirty="0">
                <a:solidFill>
                  <a:srgbClr val="FFFF00"/>
                </a:solidFill>
                <a:latin typeface="Arial" charset="0"/>
              </a:rPr>
              <a:t>in western science.</a:t>
            </a:r>
          </a:p>
        </p:txBody>
      </p:sp>
    </p:spTree>
    <p:extLst>
      <p:ext uri="{BB962C8B-B14F-4D97-AF65-F5344CB8AC3E}">
        <p14:creationId xmlns:p14="http://schemas.microsoft.com/office/powerpoint/2010/main" val="26825174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22</a:t>
            </a:fld>
            <a:endParaRPr lang="en-US"/>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16638" b="10204"/>
          <a:stretch>
            <a:fillRect/>
          </a:stretch>
        </p:blipFill>
        <p:spPr bwMode="auto">
          <a:xfrm>
            <a:off x="5859463" y="1066800"/>
            <a:ext cx="3208337" cy="3352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096000" y="4524375"/>
            <a:ext cx="2895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00"/>
                </a:solidFill>
                <a:latin typeface="Arial" charset="0"/>
              </a:rPr>
              <a:t>Up:</a:t>
            </a:r>
            <a:r>
              <a:rPr lang="en-US" dirty="0">
                <a:solidFill>
                  <a:schemeClr val="bg1"/>
                </a:solidFill>
                <a:latin typeface="Arial" charset="0"/>
              </a:rPr>
              <a:t> </a:t>
            </a:r>
            <a:r>
              <a:rPr lang="en-US" u="sng" dirty="0">
                <a:solidFill>
                  <a:schemeClr val="bg1"/>
                </a:solidFill>
                <a:latin typeface="Arial" charset="0"/>
              </a:rPr>
              <a:t>Chief William </a:t>
            </a:r>
            <a:r>
              <a:rPr lang="en-US" u="sng" dirty="0" err="1">
                <a:solidFill>
                  <a:schemeClr val="bg1"/>
                </a:solidFill>
                <a:latin typeface="Arial" charset="0"/>
              </a:rPr>
              <a:t>Berens</a:t>
            </a:r>
            <a:r>
              <a:rPr lang="en-US" dirty="0">
                <a:solidFill>
                  <a:schemeClr val="bg1"/>
                </a:solidFill>
                <a:latin typeface="Arial" charset="0"/>
              </a:rPr>
              <a:t> (1930s) sits next to </a:t>
            </a:r>
            <a:r>
              <a:rPr lang="ja-JP" altLang="en-US" dirty="0">
                <a:solidFill>
                  <a:schemeClr val="bg1"/>
                </a:solidFill>
                <a:latin typeface="Arial" charset="0"/>
              </a:rPr>
              <a:t>‘</a:t>
            </a:r>
            <a:r>
              <a:rPr lang="en-US" altLang="ja-JP" dirty="0">
                <a:solidFill>
                  <a:schemeClr val="bg1"/>
                </a:solidFill>
                <a:latin typeface="Arial" charset="0"/>
              </a:rPr>
              <a:t>our grandfather</a:t>
            </a:r>
            <a:r>
              <a:rPr lang="ja-JP" altLang="en-US" dirty="0">
                <a:solidFill>
                  <a:schemeClr val="bg1"/>
                </a:solidFill>
                <a:latin typeface="Arial" charset="0"/>
              </a:rPr>
              <a:t>’</a:t>
            </a:r>
            <a:r>
              <a:rPr lang="en-US" altLang="ja-JP" dirty="0">
                <a:solidFill>
                  <a:schemeClr val="bg1"/>
                </a:solidFill>
                <a:latin typeface="Arial" charset="0"/>
              </a:rPr>
              <a:t>s rock</a:t>
            </a:r>
            <a:r>
              <a:rPr lang="ja-JP" altLang="en-US" dirty="0">
                <a:solidFill>
                  <a:schemeClr val="bg1"/>
                </a:solidFill>
                <a:latin typeface="Arial" charset="0"/>
              </a:rPr>
              <a:t>’</a:t>
            </a:r>
            <a:r>
              <a:rPr lang="en-US" altLang="ja-JP" dirty="0">
                <a:solidFill>
                  <a:schemeClr val="bg1"/>
                </a:solidFill>
                <a:latin typeface="Arial" charset="0"/>
              </a:rPr>
              <a:t>, said to have sacred power.</a:t>
            </a:r>
            <a:endParaRPr lang="en-US" dirty="0">
              <a:solidFill>
                <a:schemeClr val="bg1"/>
              </a:solidFill>
              <a:latin typeface="Arial" charset="0"/>
            </a:endParaRPr>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t="14107" r="3951"/>
          <a:stretch>
            <a:fillRect/>
          </a:stretch>
        </p:blipFill>
        <p:spPr bwMode="auto">
          <a:xfrm>
            <a:off x="2971800" y="3505200"/>
            <a:ext cx="2971800" cy="3276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b="14583"/>
          <a:stretch>
            <a:fillRect/>
          </a:stretch>
        </p:blipFill>
        <p:spPr bwMode="auto">
          <a:xfrm>
            <a:off x="76200" y="603250"/>
            <a:ext cx="2908300" cy="3124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3124200" y="990600"/>
            <a:ext cx="2590800" cy="201453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800" smtClean="0">
                <a:solidFill>
                  <a:srgbClr val="FFFF00"/>
                </a:solidFill>
                <a:latin typeface="Arial" charset="0"/>
              </a:rPr>
              <a:t>Left: </a:t>
            </a:r>
            <a:r>
              <a:rPr lang="en-US" sz="1800" smtClean="0">
                <a:solidFill>
                  <a:schemeClr val="bg1"/>
                </a:solidFill>
                <a:latin typeface="Arial" charset="0"/>
              </a:rPr>
              <a:t>During Hallowell</a:t>
            </a:r>
            <a:r>
              <a:rPr lang="ja-JP" altLang="en-US" sz="1800" smtClean="0">
                <a:solidFill>
                  <a:schemeClr val="bg1"/>
                </a:solidFill>
                <a:latin typeface="Arial" charset="0"/>
              </a:rPr>
              <a:t>’</a:t>
            </a:r>
            <a:r>
              <a:rPr lang="en-US" sz="1800" smtClean="0">
                <a:solidFill>
                  <a:schemeClr val="bg1"/>
                </a:solidFill>
                <a:latin typeface="Arial" charset="0"/>
              </a:rPr>
              <a:t>s 1930s Berens River visits, he met a shaman named </a:t>
            </a:r>
            <a:r>
              <a:rPr lang="en-US" sz="1800" i="1" smtClean="0">
                <a:solidFill>
                  <a:srgbClr val="FFFF00"/>
                </a:solidFill>
                <a:effectLst>
                  <a:outerShdw blurRad="38100" dist="38100" dir="2700000" algn="tl">
                    <a:srgbClr val="000000"/>
                  </a:outerShdw>
                </a:effectLst>
                <a:latin typeface="Arial" charset="0"/>
              </a:rPr>
              <a:t>Namawin</a:t>
            </a:r>
            <a:r>
              <a:rPr lang="en-US" sz="1800" smtClean="0">
                <a:solidFill>
                  <a:schemeClr val="bg1"/>
                </a:solidFill>
                <a:latin typeface="Arial" charset="0"/>
              </a:rPr>
              <a:t> (</a:t>
            </a:r>
            <a:r>
              <a:rPr lang="en-US" sz="1800" i="1" smtClean="0">
                <a:solidFill>
                  <a:schemeClr val="bg1"/>
                </a:solidFill>
                <a:latin typeface="Arial" charset="0"/>
              </a:rPr>
              <a:t>Fair Wind</a:t>
            </a:r>
            <a:r>
              <a:rPr lang="en-US" sz="1800" smtClean="0">
                <a:solidFill>
                  <a:schemeClr val="bg1"/>
                </a:solidFill>
                <a:latin typeface="Arial" charset="0"/>
              </a:rPr>
              <a:t>), grandfather of </a:t>
            </a:r>
            <a:r>
              <a:rPr lang="en-US" sz="1800" u="sng" smtClean="0">
                <a:solidFill>
                  <a:schemeClr val="bg1"/>
                </a:solidFill>
                <a:latin typeface="Arial" charset="0"/>
              </a:rPr>
              <a:t>Elder Whitehead Moose</a:t>
            </a:r>
            <a:r>
              <a:rPr lang="en-US" sz="1800" smtClean="0">
                <a:solidFill>
                  <a:schemeClr val="bg1"/>
                </a:solidFill>
                <a:latin typeface="Arial" charset="0"/>
              </a:rPr>
              <a:t> of Pikangikum. </a:t>
            </a:r>
          </a:p>
        </p:txBody>
      </p:sp>
      <p:sp>
        <p:nvSpPr>
          <p:cNvPr id="9" name="Text Box 7"/>
          <p:cNvSpPr txBox="1">
            <a:spLocks noChangeArrowheads="1"/>
          </p:cNvSpPr>
          <p:nvPr/>
        </p:nvSpPr>
        <p:spPr bwMode="auto">
          <a:xfrm>
            <a:off x="0" y="3862388"/>
            <a:ext cx="2895600" cy="27241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800" smtClean="0">
                <a:solidFill>
                  <a:srgbClr val="FFFF00"/>
                </a:solidFill>
                <a:latin typeface="Arial" charset="0"/>
              </a:rPr>
              <a:t>Right:</a:t>
            </a:r>
            <a:r>
              <a:rPr lang="en-US" sz="1800" smtClean="0">
                <a:latin typeface="Arial" charset="0"/>
              </a:rPr>
              <a:t> </a:t>
            </a:r>
            <a:r>
              <a:rPr lang="en-US" sz="1800" i="1" smtClean="0">
                <a:solidFill>
                  <a:schemeClr val="bg1"/>
                </a:solidFill>
                <a:latin typeface="Arial" charset="0"/>
              </a:rPr>
              <a:t>Namawin</a:t>
            </a:r>
            <a:r>
              <a:rPr lang="ja-JP" altLang="en-US" sz="1800" i="1" smtClean="0">
                <a:solidFill>
                  <a:schemeClr val="bg1"/>
                </a:solidFill>
                <a:latin typeface="Arial" charset="0"/>
              </a:rPr>
              <a:t>’</a:t>
            </a:r>
            <a:r>
              <a:rPr lang="en-US" sz="1800" i="1" smtClean="0">
                <a:solidFill>
                  <a:schemeClr val="bg1"/>
                </a:solidFill>
                <a:latin typeface="Arial" charset="0"/>
              </a:rPr>
              <a:t>s</a:t>
            </a:r>
            <a:r>
              <a:rPr lang="en-US" sz="1800" smtClean="0">
                <a:solidFill>
                  <a:schemeClr val="bg1"/>
                </a:solidFill>
                <a:latin typeface="Arial" charset="0"/>
              </a:rPr>
              <a:t> drum communicated with the dead. Some conjuring drums are ritually buried in sacred places in Pikangikum territory.</a:t>
            </a:r>
          </a:p>
          <a:p>
            <a:pPr eaLnBrk="1" hangingPunct="1">
              <a:spcBef>
                <a:spcPct val="50000"/>
              </a:spcBef>
              <a:defRPr/>
            </a:pPr>
            <a:r>
              <a:rPr lang="en-US" sz="1800" smtClean="0">
                <a:solidFill>
                  <a:srgbClr val="FFFF00"/>
                </a:solidFill>
                <a:effectLst>
                  <a:outerShdw blurRad="38100" dist="38100" dir="2700000" algn="tl">
                    <a:srgbClr val="000000"/>
                  </a:outerShdw>
                </a:effectLst>
                <a:latin typeface="Arial" charset="0"/>
              </a:rPr>
              <a:t>Contemporary Elders hold information about such places and practices.</a:t>
            </a:r>
            <a:endParaRPr lang="en-US" sz="1800" smtClean="0">
              <a:solidFill>
                <a:schemeClr val="bg1"/>
              </a:solidFill>
              <a:latin typeface="Arial" charset="0"/>
            </a:endParaRPr>
          </a:p>
        </p:txBody>
      </p:sp>
      <p:sp>
        <p:nvSpPr>
          <p:cNvPr id="10" name="Text Box 8"/>
          <p:cNvSpPr txBox="1">
            <a:spLocks noChangeArrowheads="1"/>
          </p:cNvSpPr>
          <p:nvPr/>
        </p:nvSpPr>
        <p:spPr bwMode="auto">
          <a:xfrm>
            <a:off x="76200" y="76200"/>
            <a:ext cx="9067800" cy="3698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800" i="1" dirty="0" smtClean="0">
                <a:solidFill>
                  <a:srgbClr val="FFFF00"/>
                </a:solidFill>
                <a:latin typeface="Arial" charset="0"/>
              </a:rPr>
              <a:t>Traditional lifestyles and spirituality persists in contemporary Elders’ memories.</a:t>
            </a:r>
            <a:endParaRPr lang="en-US" sz="1800" dirty="0" smtClean="0">
              <a:solidFill>
                <a:srgbClr val="FFFF00"/>
              </a:solidFill>
              <a:latin typeface="Arial" charset="0"/>
            </a:endParaRPr>
          </a:p>
        </p:txBody>
      </p:sp>
      <p:sp>
        <p:nvSpPr>
          <p:cNvPr id="11" name="Text Box 9"/>
          <p:cNvSpPr txBox="1">
            <a:spLocks noChangeArrowheads="1"/>
          </p:cNvSpPr>
          <p:nvPr/>
        </p:nvSpPr>
        <p:spPr bwMode="auto">
          <a:xfrm>
            <a:off x="76200" y="633413"/>
            <a:ext cx="168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Arial" charset="0"/>
              </a:rPr>
              <a:t>Hallowell 1992</a:t>
            </a:r>
          </a:p>
        </p:txBody>
      </p:sp>
      <p:sp>
        <p:nvSpPr>
          <p:cNvPr id="12" name="Text Box 10"/>
          <p:cNvSpPr txBox="1">
            <a:spLocks noChangeArrowheads="1"/>
          </p:cNvSpPr>
          <p:nvPr/>
        </p:nvSpPr>
        <p:spPr bwMode="auto">
          <a:xfrm>
            <a:off x="4265613" y="350520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Arial" charset="0"/>
              </a:rPr>
              <a:t>Hallowell 1992</a:t>
            </a:r>
          </a:p>
        </p:txBody>
      </p:sp>
      <p:sp>
        <p:nvSpPr>
          <p:cNvPr id="13" name="Text Box 11"/>
          <p:cNvSpPr txBox="1">
            <a:spLocks noChangeArrowheads="1"/>
          </p:cNvSpPr>
          <p:nvPr/>
        </p:nvSpPr>
        <p:spPr bwMode="auto">
          <a:xfrm>
            <a:off x="7305675" y="4049713"/>
            <a:ext cx="168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Arial" charset="0"/>
              </a:rPr>
              <a:t>Hallowell 1992</a:t>
            </a:r>
          </a:p>
        </p:txBody>
      </p:sp>
    </p:spTree>
    <p:extLst>
      <p:ext uri="{BB962C8B-B14F-4D97-AF65-F5344CB8AC3E}">
        <p14:creationId xmlns:p14="http://schemas.microsoft.com/office/powerpoint/2010/main" val="16957426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23</a:t>
            </a:fld>
            <a:endParaRPr lang="en-US"/>
          </a:p>
        </p:txBody>
      </p:sp>
      <p:sp>
        <p:nvSpPr>
          <p:cNvPr id="3" name="TextBox 7"/>
          <p:cNvSpPr txBox="1">
            <a:spLocks noChangeArrowheads="1"/>
          </p:cNvSpPr>
          <p:nvPr/>
        </p:nvSpPr>
        <p:spPr bwMode="auto">
          <a:xfrm>
            <a:off x="76200" y="76200"/>
            <a:ext cx="3368675"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ts val="1200"/>
              </a:spcBef>
            </a:pPr>
            <a:r>
              <a:rPr lang="en-US" sz="2000" dirty="0" err="1">
                <a:solidFill>
                  <a:schemeClr val="bg1"/>
                </a:solidFill>
                <a:latin typeface="Arial" charset="0"/>
              </a:rPr>
              <a:t>Pikangikum</a:t>
            </a:r>
            <a:r>
              <a:rPr lang="en-US" sz="2000" dirty="0">
                <a:solidFill>
                  <a:schemeClr val="bg1"/>
                </a:solidFill>
                <a:latin typeface="Arial" charset="0"/>
              </a:rPr>
              <a:t> FN artist Mario Peters</a:t>
            </a:r>
            <a:r>
              <a:rPr lang="ja-JP" altLang="en-US" sz="2000" dirty="0">
                <a:solidFill>
                  <a:schemeClr val="bg1"/>
                </a:solidFill>
                <a:latin typeface="Arial" charset="0"/>
              </a:rPr>
              <a:t>’</a:t>
            </a:r>
            <a:r>
              <a:rPr lang="en-US" altLang="ja-JP" sz="2000" dirty="0">
                <a:solidFill>
                  <a:schemeClr val="bg1"/>
                </a:solidFill>
                <a:latin typeface="Arial" charset="0"/>
              </a:rPr>
              <a:t> Thunderbird animates Elder Whitehead Moose</a:t>
            </a:r>
            <a:r>
              <a:rPr lang="ja-JP" altLang="en-US" sz="2000" dirty="0">
                <a:solidFill>
                  <a:schemeClr val="bg1"/>
                </a:solidFill>
                <a:latin typeface="Arial" charset="0"/>
              </a:rPr>
              <a:t>’</a:t>
            </a:r>
            <a:r>
              <a:rPr lang="en-US" altLang="ja-JP" sz="2000" dirty="0" err="1">
                <a:solidFill>
                  <a:schemeClr val="bg1"/>
                </a:solidFill>
                <a:latin typeface="Arial" charset="0"/>
              </a:rPr>
              <a:t>s</a:t>
            </a:r>
            <a:r>
              <a:rPr lang="en-US" altLang="ja-JP" sz="2000" dirty="0">
                <a:solidFill>
                  <a:schemeClr val="bg1"/>
                </a:solidFill>
                <a:latin typeface="Arial" charset="0"/>
              </a:rPr>
              <a:t> story describing how the </a:t>
            </a:r>
            <a:r>
              <a:rPr lang="en-US" altLang="ja-JP" sz="2000" u="sng" dirty="0">
                <a:solidFill>
                  <a:schemeClr val="bg1"/>
                </a:solidFill>
                <a:latin typeface="Arial" charset="0"/>
              </a:rPr>
              <a:t>Thunderbird</a:t>
            </a:r>
            <a:r>
              <a:rPr lang="ja-JP" altLang="en-US" sz="2000" u="sng" dirty="0">
                <a:solidFill>
                  <a:schemeClr val="bg1"/>
                </a:solidFill>
                <a:latin typeface="Arial" charset="0"/>
              </a:rPr>
              <a:t>’</a:t>
            </a:r>
            <a:r>
              <a:rPr lang="en-US" altLang="ja-JP" sz="2000" u="sng" dirty="0" err="1">
                <a:solidFill>
                  <a:schemeClr val="bg1"/>
                </a:solidFill>
                <a:latin typeface="Arial" charset="0"/>
              </a:rPr>
              <a:t>s</a:t>
            </a:r>
            <a:r>
              <a:rPr lang="en-US" altLang="ja-JP" sz="2000" u="sng" dirty="0">
                <a:solidFill>
                  <a:schemeClr val="bg1"/>
                </a:solidFill>
                <a:latin typeface="Arial" charset="0"/>
              </a:rPr>
              <a:t> lightning </a:t>
            </a:r>
            <a:r>
              <a:rPr lang="en-US" altLang="ja-JP" sz="2000" dirty="0">
                <a:solidFill>
                  <a:schemeClr val="bg1"/>
                </a:solidFill>
                <a:latin typeface="Arial" charset="0"/>
              </a:rPr>
              <a:t>acts to burn off </a:t>
            </a:r>
            <a:r>
              <a:rPr lang="ja-JP" altLang="en-US" sz="2000" dirty="0">
                <a:solidFill>
                  <a:schemeClr val="bg1"/>
                </a:solidFill>
                <a:latin typeface="Arial" charset="0"/>
              </a:rPr>
              <a:t>‘</a:t>
            </a:r>
            <a:r>
              <a:rPr lang="en-US" altLang="ja-JP" sz="2000" dirty="0">
                <a:solidFill>
                  <a:schemeClr val="bg1"/>
                </a:solidFill>
                <a:latin typeface="Arial" charset="0"/>
              </a:rPr>
              <a:t>old food</a:t>
            </a:r>
            <a:r>
              <a:rPr lang="ja-JP" altLang="en-US" sz="2000" dirty="0">
                <a:solidFill>
                  <a:schemeClr val="bg1"/>
                </a:solidFill>
                <a:latin typeface="Arial" charset="0"/>
              </a:rPr>
              <a:t>’</a:t>
            </a:r>
            <a:r>
              <a:rPr lang="en-US" altLang="ja-JP" sz="2000" dirty="0">
                <a:solidFill>
                  <a:schemeClr val="bg1"/>
                </a:solidFill>
                <a:latin typeface="Arial" charset="0"/>
              </a:rPr>
              <a:t>, to renew the land</a:t>
            </a:r>
            <a:r>
              <a:rPr lang="en-US" altLang="ja-JP" sz="2000" dirty="0" smtClean="0">
                <a:solidFill>
                  <a:schemeClr val="bg1"/>
                </a:solidFill>
                <a:latin typeface="Arial" charset="0"/>
              </a:rPr>
              <a:t>.</a:t>
            </a:r>
          </a:p>
          <a:p>
            <a:pPr eaLnBrk="1" hangingPunct="1">
              <a:spcBef>
                <a:spcPts val="1200"/>
              </a:spcBef>
            </a:pPr>
            <a:r>
              <a:rPr lang="en-US" sz="2000" dirty="0" smtClean="0">
                <a:solidFill>
                  <a:schemeClr val="bg1"/>
                </a:solidFill>
                <a:latin typeface="Arial" charset="0"/>
              </a:rPr>
              <a:t>Lightning a symptom of struggle between thunderbirds &amp; giant snakes…</a:t>
            </a:r>
          </a:p>
          <a:p>
            <a:pPr eaLnBrk="1" hangingPunct="1">
              <a:spcBef>
                <a:spcPts val="1200"/>
              </a:spcBef>
            </a:pPr>
            <a:r>
              <a:rPr lang="en-US" sz="2000" dirty="0">
                <a:solidFill>
                  <a:schemeClr val="bg1"/>
                </a:solidFill>
                <a:latin typeface="Arial" charset="0"/>
              </a:rPr>
              <a:t>There is an interweaving of traditional knowledge with the operational understanding how the land and the plants and animals (ecology) all interact</a:t>
            </a:r>
            <a:r>
              <a:rPr lang="en-US" sz="2000" dirty="0" smtClean="0">
                <a:solidFill>
                  <a:schemeClr val="bg1"/>
                </a:solidFill>
                <a:latin typeface="Arial" charset="0"/>
              </a:rPr>
              <a:t>.</a:t>
            </a:r>
          </a:p>
          <a:p>
            <a:pPr eaLnBrk="1" hangingPunct="1">
              <a:spcBef>
                <a:spcPts val="1200"/>
              </a:spcBef>
            </a:pPr>
            <a:r>
              <a:rPr lang="en-US" sz="2000" dirty="0">
                <a:solidFill>
                  <a:srgbClr val="FFFF00"/>
                </a:solidFill>
                <a:latin typeface="Arial" charset="0"/>
              </a:rPr>
              <a:t>There are many ways of seeing and knowing… </a:t>
            </a:r>
          </a:p>
        </p:txBody>
      </p:sp>
      <p:pic>
        <p:nvPicPr>
          <p:cNvPr id="5" name="Picture 8" descr="Thunder Bir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44875" y="76200"/>
            <a:ext cx="5622925" cy="6643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9"/>
          <p:cNvSpPr txBox="1">
            <a:spLocks noChangeArrowheads="1"/>
          </p:cNvSpPr>
          <p:nvPr/>
        </p:nvSpPr>
        <p:spPr bwMode="auto">
          <a:xfrm>
            <a:off x="3444875" y="6443663"/>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latin typeface="Arial" charset="0"/>
              </a:rPr>
              <a:t>Sagatay Vol 5 issue II, 2009</a:t>
            </a:r>
          </a:p>
        </p:txBody>
      </p:sp>
    </p:spTree>
    <p:extLst>
      <p:ext uri="{BB962C8B-B14F-4D97-AF65-F5344CB8AC3E}">
        <p14:creationId xmlns:p14="http://schemas.microsoft.com/office/powerpoint/2010/main" val="521442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24</a:t>
            </a:fld>
            <a:endParaRPr lang="en-US"/>
          </a:p>
        </p:txBody>
      </p:sp>
      <p:sp>
        <p:nvSpPr>
          <p:cNvPr id="3" name="TextBox 3"/>
          <p:cNvSpPr txBox="1">
            <a:spLocks noChangeArrowheads="1"/>
          </p:cNvSpPr>
          <p:nvPr/>
        </p:nvSpPr>
        <p:spPr bwMode="auto">
          <a:xfrm>
            <a:off x="257175" y="68917"/>
            <a:ext cx="8709025" cy="646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b="1" dirty="0">
                <a:solidFill>
                  <a:srgbClr val="FFFF00"/>
                </a:solidFill>
                <a:latin typeface="Arial" charset="0"/>
              </a:rPr>
              <a:t>Two very different ways of seeing the world of Subarctic Foragers.</a:t>
            </a:r>
          </a:p>
          <a:p>
            <a:pPr marL="285750" indent="-285750" eaLnBrk="1" hangingPunct="1">
              <a:spcAft>
                <a:spcPts val="1200"/>
              </a:spcAft>
              <a:buFont typeface="Arial"/>
              <a:buChar char="•"/>
            </a:pPr>
            <a:r>
              <a:rPr lang="en-US" sz="1800" dirty="0">
                <a:solidFill>
                  <a:schemeClr val="bg1"/>
                </a:solidFill>
                <a:latin typeface="Arial" charset="0"/>
              </a:rPr>
              <a:t>one based in western ecological </a:t>
            </a:r>
            <a:r>
              <a:rPr lang="en-US" sz="1800" dirty="0" smtClean="0">
                <a:solidFill>
                  <a:schemeClr val="bg1"/>
                </a:solidFill>
                <a:latin typeface="Arial" charset="0"/>
              </a:rPr>
              <a:t>science and human ecology (optimal foraging theory, </a:t>
            </a:r>
            <a:r>
              <a:rPr lang="en-US" sz="1800" dirty="0" err="1" smtClean="0">
                <a:solidFill>
                  <a:schemeClr val="bg1"/>
                </a:solidFill>
                <a:latin typeface="Arial" charset="0"/>
              </a:rPr>
              <a:t>etc</a:t>
            </a:r>
            <a:r>
              <a:rPr lang="en-US" sz="1800" dirty="0" smtClean="0">
                <a:solidFill>
                  <a:schemeClr val="bg1"/>
                </a:solidFill>
                <a:latin typeface="Arial" charset="0"/>
              </a:rPr>
              <a:t>)</a:t>
            </a:r>
            <a:endParaRPr lang="en-US" sz="1800" dirty="0">
              <a:solidFill>
                <a:schemeClr val="bg1"/>
              </a:solidFill>
              <a:latin typeface="Arial" charset="0"/>
            </a:endParaRPr>
          </a:p>
          <a:p>
            <a:pPr marL="285750" indent="-285750" eaLnBrk="1" hangingPunct="1">
              <a:spcAft>
                <a:spcPts val="1200"/>
              </a:spcAft>
              <a:buFont typeface="Arial"/>
              <a:buChar char="•"/>
            </a:pPr>
            <a:r>
              <a:rPr lang="en-US" sz="1800" dirty="0">
                <a:solidFill>
                  <a:schemeClr val="bg1"/>
                </a:solidFill>
                <a:latin typeface="Arial" charset="0"/>
              </a:rPr>
              <a:t>one based in </a:t>
            </a:r>
            <a:r>
              <a:rPr lang="en-US" sz="1800" dirty="0" smtClean="0">
                <a:solidFill>
                  <a:schemeClr val="bg1"/>
                </a:solidFill>
                <a:latin typeface="Arial" charset="0"/>
              </a:rPr>
              <a:t>traditional spiritual </a:t>
            </a:r>
            <a:r>
              <a:rPr lang="en-US" sz="1800" dirty="0">
                <a:solidFill>
                  <a:schemeClr val="bg1"/>
                </a:solidFill>
                <a:latin typeface="Arial" charset="0"/>
              </a:rPr>
              <a:t>value system</a:t>
            </a:r>
          </a:p>
          <a:p>
            <a:pPr eaLnBrk="1" hangingPunct="1">
              <a:spcAft>
                <a:spcPts val="1200"/>
              </a:spcAft>
            </a:pPr>
            <a:endParaRPr lang="en-US" sz="1800" dirty="0">
              <a:solidFill>
                <a:schemeClr val="bg1"/>
              </a:solidFill>
              <a:latin typeface="Arial" charset="0"/>
            </a:endParaRPr>
          </a:p>
          <a:p>
            <a:pPr eaLnBrk="1" hangingPunct="1">
              <a:spcAft>
                <a:spcPts val="1200"/>
              </a:spcAft>
            </a:pPr>
            <a:r>
              <a:rPr lang="en-US" dirty="0">
                <a:solidFill>
                  <a:srgbClr val="FFFF00"/>
                </a:solidFill>
                <a:latin typeface="Arial" charset="0"/>
              </a:rPr>
              <a:t>T</a:t>
            </a:r>
            <a:r>
              <a:rPr lang="en-US" dirty="0" smtClean="0">
                <a:solidFill>
                  <a:srgbClr val="FFFF00"/>
                </a:solidFill>
                <a:latin typeface="Arial" charset="0"/>
              </a:rPr>
              <a:t>wo </a:t>
            </a:r>
            <a:r>
              <a:rPr lang="en-US" dirty="0">
                <a:solidFill>
                  <a:srgbClr val="FFFF00"/>
                </a:solidFill>
                <a:latin typeface="Arial" charset="0"/>
              </a:rPr>
              <a:t>ways of </a:t>
            </a:r>
            <a:r>
              <a:rPr lang="en-US" dirty="0" smtClean="0">
                <a:solidFill>
                  <a:srgbClr val="FFFF00"/>
                </a:solidFill>
                <a:latin typeface="Arial" charset="0"/>
              </a:rPr>
              <a:t>seeing </a:t>
            </a:r>
            <a:r>
              <a:rPr lang="en-US" dirty="0">
                <a:solidFill>
                  <a:srgbClr val="FFFF00"/>
                </a:solidFill>
                <a:latin typeface="Arial" charset="0"/>
              </a:rPr>
              <a:t>the same coin?</a:t>
            </a:r>
          </a:p>
          <a:p>
            <a:pPr eaLnBrk="1" hangingPunct="1">
              <a:spcAft>
                <a:spcPts val="1200"/>
              </a:spcAft>
            </a:pPr>
            <a:endParaRPr lang="en-US" dirty="0">
              <a:solidFill>
                <a:srgbClr val="FFFF00"/>
              </a:solidFill>
              <a:latin typeface="Arial" charset="0"/>
            </a:endParaRPr>
          </a:p>
          <a:p>
            <a:pPr eaLnBrk="1" hangingPunct="1">
              <a:spcAft>
                <a:spcPts val="1200"/>
              </a:spcAft>
            </a:pPr>
            <a:r>
              <a:rPr lang="en-US" dirty="0">
                <a:solidFill>
                  <a:srgbClr val="FFFF00"/>
                </a:solidFill>
                <a:latin typeface="Arial" charset="0"/>
              </a:rPr>
              <a:t>The traditional forager lifestyle and spirituality </a:t>
            </a:r>
            <a:r>
              <a:rPr lang="en-US" u="sng" dirty="0">
                <a:solidFill>
                  <a:srgbClr val="FFFF00"/>
                </a:solidFill>
                <a:latin typeface="Arial" charset="0"/>
              </a:rPr>
              <a:t>has the same ecological effect</a:t>
            </a:r>
            <a:r>
              <a:rPr lang="en-US" dirty="0">
                <a:solidFill>
                  <a:srgbClr val="FFFF00"/>
                </a:solidFill>
                <a:latin typeface="Arial" charset="0"/>
              </a:rPr>
              <a:t> as a </a:t>
            </a:r>
            <a:r>
              <a:rPr lang="ja-JP" altLang="en-US" dirty="0">
                <a:solidFill>
                  <a:srgbClr val="FFFF00"/>
                </a:solidFill>
                <a:latin typeface="Arial" charset="0"/>
              </a:rPr>
              <a:t>‘</a:t>
            </a:r>
            <a:r>
              <a:rPr lang="en-US" altLang="ja-JP" dirty="0">
                <a:solidFill>
                  <a:srgbClr val="FFFF00"/>
                </a:solidFill>
                <a:latin typeface="Arial" charset="0"/>
              </a:rPr>
              <a:t>sustained yield</a:t>
            </a:r>
            <a:r>
              <a:rPr lang="ja-JP" altLang="en-US" dirty="0">
                <a:solidFill>
                  <a:srgbClr val="FFFF00"/>
                </a:solidFill>
                <a:latin typeface="Arial" charset="0"/>
              </a:rPr>
              <a:t>’</a:t>
            </a:r>
            <a:r>
              <a:rPr lang="en-US" altLang="ja-JP" dirty="0">
                <a:solidFill>
                  <a:srgbClr val="FFFF00"/>
                </a:solidFill>
                <a:latin typeface="Arial" charset="0"/>
              </a:rPr>
              <a:t> resource management strategy embedded in ecological principles… </a:t>
            </a:r>
          </a:p>
          <a:p>
            <a:pPr eaLnBrk="1" hangingPunct="1">
              <a:spcAft>
                <a:spcPts val="1200"/>
              </a:spcAft>
            </a:pPr>
            <a:endParaRPr lang="en-US" dirty="0">
              <a:solidFill>
                <a:srgbClr val="FFFF00"/>
              </a:solidFill>
              <a:latin typeface="Arial" charset="0"/>
            </a:endParaRPr>
          </a:p>
          <a:p>
            <a:pPr eaLnBrk="1" hangingPunct="1">
              <a:spcAft>
                <a:spcPts val="1200"/>
              </a:spcAft>
            </a:pPr>
            <a:r>
              <a:rPr lang="en-US" sz="2000" dirty="0">
                <a:solidFill>
                  <a:srgbClr val="FFFF00"/>
                </a:solidFill>
                <a:latin typeface="Arial" charset="0"/>
              </a:rPr>
              <a:t>But it is expressed as a </a:t>
            </a:r>
            <a:r>
              <a:rPr lang="en-US" sz="2000" u="sng" dirty="0">
                <a:solidFill>
                  <a:srgbClr val="FFFF00"/>
                </a:solidFill>
                <a:latin typeface="Arial" charset="0"/>
              </a:rPr>
              <a:t>sacred relationship</a:t>
            </a:r>
            <a:r>
              <a:rPr lang="en-US" sz="2000" dirty="0">
                <a:solidFill>
                  <a:srgbClr val="FFFF00"/>
                </a:solidFill>
                <a:latin typeface="Arial" charset="0"/>
              </a:rPr>
              <a:t> and custodial responsibility</a:t>
            </a:r>
            <a:r>
              <a:rPr lang="en-US" sz="2000" dirty="0" smtClean="0">
                <a:solidFill>
                  <a:srgbClr val="FFFF00"/>
                </a:solidFill>
                <a:latin typeface="Arial" charset="0"/>
              </a:rPr>
              <a:t>…</a:t>
            </a:r>
          </a:p>
          <a:p>
            <a:pPr eaLnBrk="1" hangingPunct="1">
              <a:spcAft>
                <a:spcPts val="1200"/>
              </a:spcAft>
            </a:pPr>
            <a:r>
              <a:rPr lang="en-US" sz="2000" dirty="0" smtClean="0">
                <a:solidFill>
                  <a:srgbClr val="FFFF00"/>
                </a:solidFill>
                <a:latin typeface="Arial" charset="0"/>
              </a:rPr>
              <a:t>Sacred responsibility is a powerful prevention of short-term strategies of ‘over harvest’... </a:t>
            </a:r>
          </a:p>
          <a:p>
            <a:pPr eaLnBrk="1" hangingPunct="1">
              <a:spcAft>
                <a:spcPts val="1200"/>
              </a:spcAft>
            </a:pPr>
            <a:r>
              <a:rPr lang="en-US" sz="2000" dirty="0" smtClean="0">
                <a:solidFill>
                  <a:srgbClr val="FFFF00"/>
                </a:solidFill>
                <a:latin typeface="Arial" charset="0"/>
              </a:rPr>
              <a:t>But how to interpret the fur trade?</a:t>
            </a:r>
            <a:endParaRPr lang="en-US" sz="2000" dirty="0">
              <a:solidFill>
                <a:srgbClr val="FFFF00"/>
              </a:solidFill>
              <a:latin typeface="Arial" charset="0"/>
            </a:endParaRPr>
          </a:p>
        </p:txBody>
      </p:sp>
    </p:spTree>
    <p:extLst>
      <p:ext uri="{BB962C8B-B14F-4D97-AF65-F5344CB8AC3E}">
        <p14:creationId xmlns:p14="http://schemas.microsoft.com/office/powerpoint/2010/main" val="38715439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3</a:t>
            </a:fld>
            <a:endParaRPr lang="en-US"/>
          </a:p>
        </p:txBody>
      </p:sp>
      <p:pic>
        <p:nvPicPr>
          <p:cNvPr id="2" name="Picture 1" descr="Global biodiversity.tiff"/>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2377755" y="2416587"/>
            <a:ext cx="6739224" cy="4401126"/>
          </a:xfrm>
          <a:prstGeom prst="rect">
            <a:avLst/>
          </a:prstGeom>
          <a:ln w="19050" cmpd="sng">
            <a:solidFill>
              <a:srgbClr val="FF0000"/>
            </a:solidFill>
          </a:ln>
        </p:spPr>
      </p:pic>
      <p:pic>
        <p:nvPicPr>
          <p:cNvPr id="3" name="Picture 2" descr="Fauna biodiversity.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9499" y="72059"/>
            <a:ext cx="4905428" cy="2207132"/>
          </a:xfrm>
          <a:prstGeom prst="rect">
            <a:avLst/>
          </a:prstGeom>
          <a:ln w="19050" cmpd="sng">
            <a:solidFill>
              <a:srgbClr val="FF0000"/>
            </a:solidFill>
          </a:ln>
        </p:spPr>
      </p:pic>
      <p:sp>
        <p:nvSpPr>
          <p:cNvPr id="5" name="TextBox 4"/>
          <p:cNvSpPr txBox="1"/>
          <p:nvPr/>
        </p:nvSpPr>
        <p:spPr>
          <a:xfrm>
            <a:off x="63047" y="72059"/>
            <a:ext cx="4076452" cy="2062103"/>
          </a:xfrm>
          <a:prstGeom prst="rect">
            <a:avLst/>
          </a:prstGeom>
          <a:noFill/>
        </p:spPr>
        <p:txBody>
          <a:bodyPr wrap="square" rtlCol="0">
            <a:spAutoFit/>
          </a:bodyPr>
          <a:lstStyle/>
          <a:p>
            <a:pPr>
              <a:spcAft>
                <a:spcPts val="1200"/>
              </a:spcAft>
            </a:pPr>
            <a:r>
              <a:rPr lang="en-US" b="1" dirty="0" smtClean="0">
                <a:solidFill>
                  <a:srgbClr val="FFFF00"/>
                </a:solidFill>
                <a:latin typeface="Arial"/>
                <a:cs typeface="Arial"/>
              </a:rPr>
              <a:t>Biotic diversity and density declines sharply with Latitude.</a:t>
            </a:r>
          </a:p>
          <a:p>
            <a:pPr>
              <a:spcAft>
                <a:spcPts val="1200"/>
              </a:spcAft>
            </a:pPr>
            <a:r>
              <a:rPr lang="en-US" dirty="0" smtClean="0">
                <a:solidFill>
                  <a:schemeClr val="bg1"/>
                </a:solidFill>
                <a:latin typeface="Arial"/>
                <a:cs typeface="Arial"/>
              </a:rPr>
              <a:t>Plant diversity map measures no. of species per 10,000 km</a:t>
            </a:r>
            <a:r>
              <a:rPr lang="en-US" baseline="30000" dirty="0" smtClean="0">
                <a:solidFill>
                  <a:schemeClr val="bg1"/>
                </a:solidFill>
                <a:latin typeface="Arial"/>
                <a:cs typeface="Arial"/>
              </a:rPr>
              <a:t>2</a:t>
            </a:r>
            <a:r>
              <a:rPr lang="en-US" dirty="0" smtClean="0">
                <a:solidFill>
                  <a:schemeClr val="bg1"/>
                </a:solidFill>
                <a:latin typeface="Arial"/>
                <a:cs typeface="Arial"/>
              </a:rPr>
              <a:t>.</a:t>
            </a:r>
          </a:p>
          <a:p>
            <a:pPr>
              <a:spcAft>
                <a:spcPts val="1200"/>
              </a:spcAft>
            </a:pPr>
            <a:r>
              <a:rPr lang="en-US" dirty="0" smtClean="0">
                <a:solidFill>
                  <a:schemeClr val="bg1"/>
                </a:solidFill>
                <a:latin typeface="Arial"/>
                <a:cs typeface="Arial"/>
              </a:rPr>
              <a:t>Animal diversity map measures no. of terrestrial species per 100 km</a:t>
            </a:r>
            <a:r>
              <a:rPr lang="en-US" baseline="30000" dirty="0">
                <a:solidFill>
                  <a:schemeClr val="bg1"/>
                </a:solidFill>
                <a:latin typeface="Arial"/>
                <a:cs typeface="Arial"/>
              </a:rPr>
              <a:t>2</a:t>
            </a:r>
            <a:r>
              <a:rPr lang="en-US" dirty="0" smtClean="0">
                <a:solidFill>
                  <a:schemeClr val="bg1"/>
                </a:solidFill>
                <a:latin typeface="Arial"/>
                <a:cs typeface="Arial"/>
              </a:rPr>
              <a:t> </a:t>
            </a:r>
            <a:r>
              <a:rPr lang="en-US" dirty="0" smtClean="0"/>
              <a:t> </a:t>
            </a:r>
            <a:endParaRPr lang="en-US" dirty="0"/>
          </a:p>
        </p:txBody>
      </p:sp>
      <p:sp>
        <p:nvSpPr>
          <p:cNvPr id="6" name="TextBox 5"/>
          <p:cNvSpPr txBox="1"/>
          <p:nvPr/>
        </p:nvSpPr>
        <p:spPr>
          <a:xfrm>
            <a:off x="153113" y="2350928"/>
            <a:ext cx="2224642" cy="1908215"/>
          </a:xfrm>
          <a:prstGeom prst="rect">
            <a:avLst/>
          </a:prstGeom>
          <a:noFill/>
        </p:spPr>
        <p:txBody>
          <a:bodyPr wrap="square" rtlCol="0">
            <a:spAutoFit/>
          </a:bodyPr>
          <a:lstStyle/>
          <a:p>
            <a:pPr>
              <a:spcAft>
                <a:spcPts val="1200"/>
              </a:spcAft>
            </a:pPr>
            <a:r>
              <a:rPr lang="en-US" b="1" dirty="0">
                <a:solidFill>
                  <a:srgbClr val="FFFF00"/>
                </a:solidFill>
                <a:latin typeface="Arial"/>
                <a:cs typeface="Arial"/>
              </a:rPr>
              <a:t>W</a:t>
            </a:r>
            <a:r>
              <a:rPr lang="en-US" b="1" dirty="0" smtClean="0">
                <a:solidFill>
                  <a:srgbClr val="FFFF00"/>
                </a:solidFill>
                <a:latin typeface="Arial"/>
                <a:cs typeface="Arial"/>
              </a:rPr>
              <a:t>hat about marine &amp; aquatic biodiversity?</a:t>
            </a:r>
          </a:p>
          <a:p>
            <a:pPr>
              <a:spcAft>
                <a:spcPts val="1200"/>
              </a:spcAft>
            </a:pPr>
            <a:r>
              <a:rPr lang="en-US" b="1" dirty="0" smtClean="0">
                <a:solidFill>
                  <a:srgbClr val="FFFF00"/>
                </a:solidFill>
                <a:latin typeface="Arial"/>
                <a:cs typeface="Arial"/>
              </a:rPr>
              <a:t>How might that affect terrestrial situation?</a:t>
            </a:r>
            <a:endParaRPr lang="en-US" b="1" dirty="0">
              <a:solidFill>
                <a:srgbClr val="FFFF00"/>
              </a:solidFill>
              <a:latin typeface="Arial"/>
              <a:cs typeface="Arial"/>
            </a:endParaRPr>
          </a:p>
        </p:txBody>
      </p:sp>
      <p:pic>
        <p:nvPicPr>
          <p:cNvPr id="7" name="Picture 6" descr="arctic marine life.tif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047" y="4328083"/>
            <a:ext cx="3519111" cy="2474669"/>
          </a:xfrm>
          <a:prstGeom prst="rect">
            <a:avLst/>
          </a:prstGeom>
          <a:ln w="28575" cmpd="sng">
            <a:solidFill>
              <a:srgbClr val="FF0000"/>
            </a:solidFill>
          </a:ln>
        </p:spPr>
      </p:pic>
      <p:sp>
        <p:nvSpPr>
          <p:cNvPr id="8" name="TextBox 7"/>
          <p:cNvSpPr txBox="1"/>
          <p:nvPr/>
        </p:nvSpPr>
        <p:spPr>
          <a:xfrm>
            <a:off x="6160989" y="1804691"/>
            <a:ext cx="1712240" cy="369332"/>
          </a:xfrm>
          <a:prstGeom prst="rect">
            <a:avLst/>
          </a:prstGeom>
          <a:noFill/>
        </p:spPr>
        <p:txBody>
          <a:bodyPr wrap="none" rtlCol="0">
            <a:spAutoFit/>
          </a:bodyPr>
          <a:lstStyle/>
          <a:p>
            <a:r>
              <a:rPr lang="en-US" dirty="0" smtClean="0">
                <a:solidFill>
                  <a:srgbClr val="FF0000"/>
                </a:solidFill>
              </a:rPr>
              <a:t>Animal Diversity</a:t>
            </a:r>
            <a:endParaRPr lang="en-US" dirty="0">
              <a:solidFill>
                <a:srgbClr val="FF0000"/>
              </a:solidFill>
            </a:endParaRPr>
          </a:p>
        </p:txBody>
      </p:sp>
      <p:sp>
        <p:nvSpPr>
          <p:cNvPr id="9" name="TextBox 8"/>
          <p:cNvSpPr txBox="1"/>
          <p:nvPr/>
        </p:nvSpPr>
        <p:spPr>
          <a:xfrm>
            <a:off x="2427259" y="2464409"/>
            <a:ext cx="1531188" cy="369332"/>
          </a:xfrm>
          <a:prstGeom prst="rect">
            <a:avLst/>
          </a:prstGeom>
          <a:noFill/>
        </p:spPr>
        <p:txBody>
          <a:bodyPr wrap="none" rtlCol="0">
            <a:spAutoFit/>
          </a:bodyPr>
          <a:lstStyle/>
          <a:p>
            <a:r>
              <a:rPr lang="en-US" dirty="0" smtClean="0">
                <a:solidFill>
                  <a:srgbClr val="FF0000"/>
                </a:solidFill>
              </a:rPr>
              <a:t>Plant Diversity</a:t>
            </a:r>
            <a:endParaRPr lang="en-US" dirty="0">
              <a:solidFill>
                <a:srgbClr val="FF0000"/>
              </a:solidFill>
            </a:endParaRPr>
          </a:p>
        </p:txBody>
      </p:sp>
    </p:spTree>
    <p:extLst>
      <p:ext uri="{BB962C8B-B14F-4D97-AF65-F5344CB8AC3E}">
        <p14:creationId xmlns:p14="http://schemas.microsoft.com/office/powerpoint/2010/main" val="20864590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4</a:t>
            </a:fld>
            <a:endParaRPr lang="en-US"/>
          </a:p>
        </p:txBody>
      </p:sp>
      <p:sp>
        <p:nvSpPr>
          <p:cNvPr id="3" name="TextBox 2"/>
          <p:cNvSpPr txBox="1"/>
          <p:nvPr/>
        </p:nvSpPr>
        <p:spPr>
          <a:xfrm>
            <a:off x="180975" y="244475"/>
            <a:ext cx="8809038" cy="6463309"/>
          </a:xfrm>
          <a:prstGeom prst="rect">
            <a:avLst/>
          </a:prstGeom>
          <a:noFill/>
        </p:spPr>
        <p:txBody>
          <a:bodyPr>
            <a:spAutoFit/>
          </a:bodyPr>
          <a:lstStyle/>
          <a:p>
            <a:pPr>
              <a:defRPr/>
            </a:pPr>
            <a:r>
              <a:rPr lang="en-US" b="1" dirty="0">
                <a:solidFill>
                  <a:srgbClr val="FFFF00"/>
                </a:solidFill>
                <a:latin typeface="Arial"/>
                <a:cs typeface="Arial"/>
              </a:rPr>
              <a:t>Ecological Dynamism in the Subarctic</a:t>
            </a:r>
          </a:p>
          <a:p>
            <a:pPr>
              <a:defRPr/>
            </a:pPr>
            <a:endParaRPr lang="en-US" dirty="0">
              <a:latin typeface="Arial"/>
              <a:cs typeface="Arial"/>
            </a:endParaRPr>
          </a:p>
          <a:p>
            <a:pPr>
              <a:defRPr/>
            </a:pPr>
            <a:r>
              <a:rPr lang="en-US" u="sng" dirty="0">
                <a:solidFill>
                  <a:schemeClr val="bg1"/>
                </a:solidFill>
                <a:latin typeface="Arial"/>
                <a:cs typeface="Arial"/>
              </a:rPr>
              <a:t>Variability</a:t>
            </a:r>
            <a:r>
              <a:rPr lang="en-US" dirty="0">
                <a:solidFill>
                  <a:schemeClr val="bg1"/>
                </a:solidFill>
                <a:latin typeface="Arial"/>
                <a:cs typeface="Arial"/>
              </a:rPr>
              <a:t> across geography</a:t>
            </a:r>
          </a:p>
          <a:p>
            <a:pPr>
              <a:defRPr/>
            </a:pPr>
            <a:r>
              <a:rPr lang="en-US" dirty="0">
                <a:solidFill>
                  <a:schemeClr val="bg1"/>
                </a:solidFill>
                <a:latin typeface="Arial"/>
                <a:cs typeface="Arial"/>
              </a:rPr>
              <a:t>	hydrology, precipitation, sediment, bedrock, micro-climate, slope/aspect</a:t>
            </a:r>
          </a:p>
          <a:p>
            <a:pPr>
              <a:defRPr/>
            </a:pPr>
            <a:r>
              <a:rPr lang="en-US" dirty="0">
                <a:solidFill>
                  <a:schemeClr val="bg1"/>
                </a:solidFill>
                <a:latin typeface="Arial"/>
                <a:cs typeface="Arial"/>
              </a:rPr>
              <a:t> </a:t>
            </a:r>
          </a:p>
          <a:p>
            <a:pPr>
              <a:defRPr/>
            </a:pPr>
            <a:r>
              <a:rPr lang="en-US" u="sng" dirty="0">
                <a:solidFill>
                  <a:schemeClr val="bg1"/>
                </a:solidFill>
                <a:latin typeface="Arial"/>
                <a:cs typeface="Arial"/>
              </a:rPr>
              <a:t>Variability</a:t>
            </a:r>
            <a:r>
              <a:rPr lang="en-US" dirty="0">
                <a:solidFill>
                  <a:schemeClr val="bg1"/>
                </a:solidFill>
                <a:latin typeface="Arial"/>
                <a:cs typeface="Arial"/>
              </a:rPr>
              <a:t> across seasons</a:t>
            </a:r>
          </a:p>
          <a:p>
            <a:pPr marL="688975" indent="-461963">
              <a:defRPr/>
            </a:pPr>
            <a:r>
              <a:rPr lang="en-US" dirty="0">
                <a:solidFill>
                  <a:schemeClr val="bg1"/>
                </a:solidFill>
                <a:latin typeface="Arial"/>
                <a:cs typeface="Arial"/>
              </a:rPr>
              <a:t>warm versus cold season... but are 4 seasons a cultural construct?</a:t>
            </a:r>
          </a:p>
          <a:p>
            <a:pPr marL="688975" indent="-461963">
              <a:defRPr/>
            </a:pPr>
            <a:r>
              <a:rPr lang="en-US" dirty="0">
                <a:solidFill>
                  <a:schemeClr val="bg1"/>
                </a:solidFill>
                <a:latin typeface="Arial"/>
                <a:cs typeface="Arial"/>
              </a:rPr>
              <a:t>Cree traditionally use a 6 season system (Early </a:t>
            </a:r>
            <a:r>
              <a:rPr lang="en-US" dirty="0" smtClean="0">
                <a:solidFill>
                  <a:schemeClr val="bg1"/>
                </a:solidFill>
                <a:latin typeface="Arial"/>
                <a:cs typeface="Arial"/>
              </a:rPr>
              <a:t>Spring (early breakup), </a:t>
            </a:r>
            <a:r>
              <a:rPr lang="en-US" dirty="0">
                <a:solidFill>
                  <a:schemeClr val="bg1"/>
                </a:solidFill>
                <a:latin typeface="Arial"/>
                <a:cs typeface="Arial"/>
              </a:rPr>
              <a:t>Spring, Summer, Fall/Autumn, Freeze-up, Winter.</a:t>
            </a:r>
            <a:r>
              <a:rPr lang="en-US" dirty="0" smtClean="0">
                <a:solidFill>
                  <a:schemeClr val="bg1"/>
                </a:solidFill>
                <a:latin typeface="Arial"/>
                <a:cs typeface="Arial"/>
              </a:rPr>
              <a:t>) </a:t>
            </a:r>
            <a:r>
              <a:rPr lang="en-US" dirty="0" smtClean="0">
                <a:solidFill>
                  <a:srgbClr val="FFFF00"/>
                </a:solidFill>
                <a:latin typeface="Arial"/>
                <a:cs typeface="Arial"/>
              </a:rPr>
              <a:t>Why are the two extra seasons important</a:t>
            </a:r>
            <a:r>
              <a:rPr lang="en-US" dirty="0" smtClean="0">
                <a:solidFill>
                  <a:schemeClr val="bg1"/>
                </a:solidFill>
                <a:latin typeface="Arial"/>
                <a:cs typeface="Arial"/>
              </a:rPr>
              <a:t>?</a:t>
            </a:r>
            <a:endParaRPr lang="en-US" dirty="0">
              <a:solidFill>
                <a:schemeClr val="bg1"/>
              </a:solidFill>
              <a:latin typeface="Arial"/>
              <a:cs typeface="Arial"/>
            </a:endParaRPr>
          </a:p>
          <a:p>
            <a:pPr>
              <a:defRPr/>
            </a:pPr>
            <a:endParaRPr lang="en-US" dirty="0">
              <a:solidFill>
                <a:schemeClr val="bg1"/>
              </a:solidFill>
              <a:latin typeface="Arial"/>
              <a:cs typeface="Arial"/>
            </a:endParaRPr>
          </a:p>
          <a:p>
            <a:pPr>
              <a:defRPr/>
            </a:pPr>
            <a:r>
              <a:rPr lang="en-US" dirty="0">
                <a:solidFill>
                  <a:schemeClr val="bg1"/>
                </a:solidFill>
                <a:latin typeface="Arial"/>
                <a:cs typeface="Arial"/>
              </a:rPr>
              <a:t>Short-term </a:t>
            </a:r>
            <a:r>
              <a:rPr lang="en-US" u="sng" dirty="0">
                <a:solidFill>
                  <a:schemeClr val="bg1"/>
                </a:solidFill>
                <a:latin typeface="Arial"/>
                <a:cs typeface="Arial"/>
              </a:rPr>
              <a:t>disturbance</a:t>
            </a:r>
            <a:r>
              <a:rPr lang="en-US" dirty="0">
                <a:solidFill>
                  <a:schemeClr val="bg1"/>
                </a:solidFill>
                <a:latin typeface="Arial"/>
                <a:cs typeface="Arial"/>
              </a:rPr>
              <a:t> and succession</a:t>
            </a:r>
          </a:p>
          <a:p>
            <a:pPr>
              <a:defRPr/>
            </a:pPr>
            <a:r>
              <a:rPr lang="en-US" dirty="0">
                <a:solidFill>
                  <a:schemeClr val="bg1"/>
                </a:solidFill>
                <a:latin typeface="Arial"/>
                <a:cs typeface="Arial"/>
              </a:rPr>
              <a:t>	Fire, snow, wind and insect damage to forest</a:t>
            </a:r>
          </a:p>
          <a:p>
            <a:pPr>
              <a:defRPr/>
            </a:pPr>
            <a:r>
              <a:rPr lang="en-US" dirty="0">
                <a:solidFill>
                  <a:schemeClr val="bg1"/>
                </a:solidFill>
                <a:latin typeface="Arial"/>
                <a:cs typeface="Arial"/>
              </a:rPr>
              <a:t>	successional sequence</a:t>
            </a:r>
          </a:p>
          <a:p>
            <a:pPr>
              <a:defRPr/>
            </a:pPr>
            <a:r>
              <a:rPr lang="en-US" dirty="0">
                <a:solidFill>
                  <a:schemeClr val="bg1"/>
                </a:solidFill>
                <a:latin typeface="Arial"/>
                <a:cs typeface="Arial"/>
              </a:rPr>
              <a:t>	predator/prey cycles</a:t>
            </a:r>
          </a:p>
          <a:p>
            <a:pPr>
              <a:defRPr/>
            </a:pPr>
            <a:endParaRPr lang="en-US" dirty="0">
              <a:solidFill>
                <a:schemeClr val="bg1"/>
              </a:solidFill>
              <a:latin typeface="Arial"/>
              <a:cs typeface="Arial"/>
            </a:endParaRPr>
          </a:p>
          <a:p>
            <a:pPr>
              <a:defRPr/>
            </a:pPr>
            <a:r>
              <a:rPr lang="en-US" dirty="0">
                <a:solidFill>
                  <a:schemeClr val="bg1"/>
                </a:solidFill>
                <a:latin typeface="Arial"/>
                <a:cs typeface="Arial"/>
              </a:rPr>
              <a:t>Long-term climatic </a:t>
            </a:r>
            <a:r>
              <a:rPr lang="en-US" u="sng" dirty="0">
                <a:solidFill>
                  <a:schemeClr val="bg1"/>
                </a:solidFill>
                <a:latin typeface="Arial"/>
                <a:cs typeface="Arial"/>
              </a:rPr>
              <a:t>change</a:t>
            </a:r>
          </a:p>
          <a:p>
            <a:pPr>
              <a:defRPr/>
            </a:pPr>
            <a:r>
              <a:rPr lang="en-US" dirty="0">
                <a:solidFill>
                  <a:schemeClr val="bg1"/>
                </a:solidFill>
                <a:latin typeface="Arial"/>
                <a:cs typeface="Arial"/>
              </a:rPr>
              <a:t>	Pleistocene (ice age </a:t>
            </a:r>
            <a:r>
              <a:rPr lang="en-US" dirty="0" smtClean="0">
                <a:solidFill>
                  <a:schemeClr val="bg1"/>
                </a:solidFill>
                <a:latin typeface="Arial"/>
                <a:cs typeface="Arial"/>
              </a:rPr>
              <a:t>end, and Holocene response i.e. hydrological implications 		of </a:t>
            </a:r>
            <a:r>
              <a:rPr lang="en-US" dirty="0" err="1" smtClean="0">
                <a:solidFill>
                  <a:schemeClr val="bg1"/>
                </a:solidFill>
                <a:latin typeface="Arial"/>
                <a:cs typeface="Arial"/>
              </a:rPr>
              <a:t>isostatic</a:t>
            </a:r>
            <a:r>
              <a:rPr lang="en-US" dirty="0" smtClean="0">
                <a:solidFill>
                  <a:schemeClr val="bg1"/>
                </a:solidFill>
                <a:latin typeface="Arial"/>
                <a:cs typeface="Arial"/>
              </a:rPr>
              <a:t> uplift)</a:t>
            </a:r>
            <a:endParaRPr lang="en-US" dirty="0">
              <a:solidFill>
                <a:schemeClr val="bg1"/>
              </a:solidFill>
              <a:latin typeface="Arial"/>
              <a:cs typeface="Arial"/>
            </a:endParaRPr>
          </a:p>
          <a:p>
            <a:pPr>
              <a:defRPr/>
            </a:pPr>
            <a:r>
              <a:rPr lang="en-US" dirty="0">
                <a:solidFill>
                  <a:schemeClr val="bg1"/>
                </a:solidFill>
                <a:latin typeface="Arial"/>
                <a:cs typeface="Arial"/>
              </a:rPr>
              <a:t>	Holocene climatic shifts (</a:t>
            </a:r>
            <a:r>
              <a:rPr lang="en-US" dirty="0" err="1" smtClean="0">
                <a:solidFill>
                  <a:schemeClr val="bg1"/>
                </a:solidFill>
                <a:latin typeface="Arial"/>
                <a:cs typeface="Arial"/>
              </a:rPr>
              <a:t>Hypsithermal</a:t>
            </a:r>
            <a:r>
              <a:rPr lang="en-US" dirty="0">
                <a:solidFill>
                  <a:schemeClr val="bg1"/>
                </a:solidFill>
                <a:latin typeface="Arial"/>
                <a:cs typeface="Arial"/>
              </a:rPr>
              <a:t>, Boreal, Neo boreal, Neo</a:t>
            </a:r>
            <a:r>
              <a:rPr lang="en-US" dirty="0" smtClean="0">
                <a:solidFill>
                  <a:schemeClr val="bg1"/>
                </a:solidFill>
                <a:latin typeface="Arial"/>
                <a:cs typeface="Arial"/>
              </a:rPr>
              <a:t>-Atlantic</a:t>
            </a:r>
            <a:r>
              <a:rPr lang="en-US" dirty="0">
                <a:solidFill>
                  <a:schemeClr val="bg1"/>
                </a:solidFill>
                <a:latin typeface="Arial"/>
                <a:cs typeface="Arial"/>
              </a:rPr>
              <a:t>, etc).</a:t>
            </a:r>
          </a:p>
          <a:p>
            <a:pPr>
              <a:defRPr/>
            </a:pPr>
            <a:endParaRPr lang="en-US" dirty="0">
              <a:solidFill>
                <a:schemeClr val="bg1"/>
              </a:solidFill>
              <a:latin typeface="Arial"/>
              <a:cs typeface="Arial"/>
            </a:endParaRPr>
          </a:p>
          <a:p>
            <a:pPr>
              <a:defRPr/>
            </a:pPr>
            <a:r>
              <a:rPr lang="en-US" b="1" dirty="0">
                <a:solidFill>
                  <a:srgbClr val="FFFF00"/>
                </a:solidFill>
                <a:latin typeface="Arial"/>
                <a:cs typeface="Arial"/>
              </a:rPr>
              <a:t>With all this variability, how do we think about the environment as an independent variable affecting human culture?</a:t>
            </a:r>
            <a:r>
              <a:rPr lang="en-US" b="1" dirty="0">
                <a:solidFill>
                  <a:schemeClr val="bg1"/>
                </a:solidFill>
                <a:latin typeface="Arial"/>
                <a:cs typeface="Arial"/>
              </a:rPr>
              <a:t> </a:t>
            </a:r>
          </a:p>
        </p:txBody>
      </p:sp>
    </p:spTree>
    <p:extLst>
      <p:ext uri="{BB962C8B-B14F-4D97-AF65-F5344CB8AC3E}">
        <p14:creationId xmlns:p14="http://schemas.microsoft.com/office/powerpoint/2010/main" val="40777555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5</a:t>
            </a:fld>
            <a:endParaRPr lang="en-US"/>
          </a:p>
        </p:txBody>
      </p:sp>
      <p:sp>
        <p:nvSpPr>
          <p:cNvPr id="3" name="TextBox 1"/>
          <p:cNvSpPr txBox="1">
            <a:spLocks noChangeArrowheads="1"/>
          </p:cNvSpPr>
          <p:nvPr/>
        </p:nvSpPr>
        <p:spPr bwMode="auto">
          <a:xfrm>
            <a:off x="195263" y="234950"/>
            <a:ext cx="87439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FFFF00"/>
                </a:solidFill>
                <a:latin typeface="Arial" charset="0"/>
              </a:rPr>
              <a:t>Ecological Dynamism in the Boreal Forest</a:t>
            </a:r>
          </a:p>
          <a:p>
            <a:pPr eaLnBrk="1" hangingPunct="1"/>
            <a:endParaRPr lang="en-US" sz="1800" dirty="0">
              <a:solidFill>
                <a:srgbClr val="FFFFFF"/>
              </a:solidFill>
              <a:latin typeface="Arial" charset="0"/>
            </a:endParaRPr>
          </a:p>
          <a:p>
            <a:pPr eaLnBrk="1" hangingPunct="1"/>
            <a:r>
              <a:rPr lang="en-US" sz="2000" dirty="0">
                <a:solidFill>
                  <a:srgbClr val="FFFF00"/>
                </a:solidFill>
                <a:latin typeface="Arial" charset="0"/>
              </a:rPr>
              <a:t>Forest Succession</a:t>
            </a:r>
          </a:p>
          <a:p>
            <a:pPr eaLnBrk="1" hangingPunct="1"/>
            <a:r>
              <a:rPr lang="en-US" sz="2000" dirty="0">
                <a:solidFill>
                  <a:srgbClr val="FFFFFF"/>
                </a:solidFill>
                <a:latin typeface="Arial" charset="0"/>
              </a:rPr>
              <a:t>Dynamic change in forest composition (over time) due to: climate, rate of soil weathering and development, nutrient and water availability, </a:t>
            </a:r>
            <a:r>
              <a:rPr lang="en-US" sz="2000" dirty="0" smtClean="0">
                <a:solidFill>
                  <a:srgbClr val="FFFFFF"/>
                </a:solidFill>
                <a:latin typeface="Arial" charset="0"/>
              </a:rPr>
              <a:t>shade </a:t>
            </a:r>
            <a:r>
              <a:rPr lang="en-US" sz="2000" dirty="0">
                <a:solidFill>
                  <a:srgbClr val="FFFFFF"/>
                </a:solidFill>
                <a:latin typeface="Arial" charset="0"/>
              </a:rPr>
              <a:t>tolerance and forest disturbance.</a:t>
            </a:r>
          </a:p>
          <a:p>
            <a:pPr eaLnBrk="1" hangingPunct="1"/>
            <a:endParaRPr lang="en-US" sz="2000" dirty="0">
              <a:solidFill>
                <a:srgbClr val="FFFFFF"/>
              </a:solidFill>
              <a:latin typeface="Arial" charset="0"/>
            </a:endParaRPr>
          </a:p>
          <a:p>
            <a:pPr eaLnBrk="1" hangingPunct="1"/>
            <a:r>
              <a:rPr lang="en-US" sz="2000" dirty="0">
                <a:solidFill>
                  <a:srgbClr val="FFFF00"/>
                </a:solidFill>
                <a:latin typeface="Arial" charset="0"/>
              </a:rPr>
              <a:t>Forest Disturbance</a:t>
            </a:r>
          </a:p>
          <a:p>
            <a:pPr eaLnBrk="1" hangingPunct="1"/>
            <a:r>
              <a:rPr lang="en-US" sz="2000" dirty="0">
                <a:solidFill>
                  <a:srgbClr val="FFFFFF"/>
                </a:solidFill>
                <a:latin typeface="Arial" charset="0"/>
              </a:rPr>
              <a:t>Frequency and severity of </a:t>
            </a:r>
            <a:r>
              <a:rPr lang="en-US" sz="2000" dirty="0" smtClean="0">
                <a:solidFill>
                  <a:srgbClr val="FFFFFF"/>
                </a:solidFill>
                <a:latin typeface="Arial" charset="0"/>
              </a:rPr>
              <a:t>natural </a:t>
            </a:r>
            <a:r>
              <a:rPr lang="en-US" sz="2000" dirty="0">
                <a:solidFill>
                  <a:srgbClr val="FFFFFF"/>
                </a:solidFill>
                <a:latin typeface="Arial" charset="0"/>
              </a:rPr>
              <a:t>succession processes.</a:t>
            </a:r>
          </a:p>
          <a:p>
            <a:pPr eaLnBrk="1" hangingPunct="1"/>
            <a:endParaRPr lang="en-US" sz="2000" dirty="0">
              <a:solidFill>
                <a:srgbClr val="FFFFFF"/>
              </a:solidFill>
              <a:latin typeface="Arial" charset="0"/>
            </a:endParaRPr>
          </a:p>
          <a:p>
            <a:pPr eaLnBrk="1" hangingPunct="1"/>
            <a:r>
              <a:rPr lang="en-US" sz="2000" dirty="0">
                <a:solidFill>
                  <a:srgbClr val="FFFF00"/>
                </a:solidFill>
                <a:latin typeface="Arial" charset="0"/>
              </a:rPr>
              <a:t>Forest Trophic Levels</a:t>
            </a:r>
            <a:endParaRPr lang="en-US" sz="2000" dirty="0">
              <a:solidFill>
                <a:srgbClr val="FFFF00"/>
              </a:solidFill>
            </a:endParaRPr>
          </a:p>
          <a:p>
            <a:pPr eaLnBrk="1" hangingPunct="1">
              <a:spcAft>
                <a:spcPts val="1200"/>
              </a:spcAft>
            </a:pPr>
            <a:r>
              <a:rPr lang="en-US" sz="2000" dirty="0">
                <a:solidFill>
                  <a:srgbClr val="FFFFFF"/>
                </a:solidFill>
                <a:latin typeface="Arial" charset="0"/>
              </a:rPr>
              <a:t>Biomass, biotic </a:t>
            </a:r>
            <a:r>
              <a:rPr lang="en-US" sz="2000" dirty="0" smtClean="0">
                <a:solidFill>
                  <a:srgbClr val="FFFFFF"/>
                </a:solidFill>
                <a:latin typeface="Arial" charset="0"/>
              </a:rPr>
              <a:t>diversity: accessible </a:t>
            </a:r>
            <a:r>
              <a:rPr lang="en-US" sz="2000" dirty="0">
                <a:solidFill>
                  <a:srgbClr val="FFFFFF"/>
                </a:solidFill>
                <a:latin typeface="Arial" charset="0"/>
              </a:rPr>
              <a:t>biomass varies with succession level. </a:t>
            </a:r>
            <a:endParaRPr lang="en-US" sz="2000" dirty="0" smtClean="0">
              <a:solidFill>
                <a:srgbClr val="FFFFFF"/>
              </a:solidFill>
              <a:latin typeface="Arial" charset="0"/>
            </a:endParaRPr>
          </a:p>
          <a:p>
            <a:pPr eaLnBrk="1" hangingPunct="1">
              <a:spcAft>
                <a:spcPts val="1200"/>
              </a:spcAft>
            </a:pPr>
            <a:r>
              <a:rPr lang="en-US" sz="2000" dirty="0">
                <a:solidFill>
                  <a:srgbClr val="FFFFFF"/>
                </a:solidFill>
                <a:latin typeface="Arial" charset="0"/>
              </a:rPr>
              <a:t>M</a:t>
            </a:r>
            <a:r>
              <a:rPr lang="en-US" sz="2000" dirty="0" smtClean="0">
                <a:solidFill>
                  <a:srgbClr val="FFFFFF"/>
                </a:solidFill>
                <a:latin typeface="Arial" charset="0"/>
              </a:rPr>
              <a:t>ost </a:t>
            </a:r>
            <a:r>
              <a:rPr lang="en-US" sz="2000" dirty="0">
                <a:solidFill>
                  <a:srgbClr val="FFFFFF"/>
                </a:solidFill>
                <a:latin typeface="Arial" charset="0"/>
              </a:rPr>
              <a:t>diverse </a:t>
            </a:r>
            <a:r>
              <a:rPr lang="en-US" sz="2000" dirty="0" smtClean="0">
                <a:solidFill>
                  <a:srgbClr val="FFFFFF"/>
                </a:solidFill>
                <a:latin typeface="Arial" charset="0"/>
              </a:rPr>
              <a:t>&amp; </a:t>
            </a:r>
            <a:r>
              <a:rPr lang="en-US" sz="2000" dirty="0">
                <a:solidFill>
                  <a:srgbClr val="FFFFFF"/>
                </a:solidFill>
                <a:latin typeface="Arial" charset="0"/>
              </a:rPr>
              <a:t>accessible biomass is found at earlier stages of forest succession (low trophic levels</a:t>
            </a:r>
            <a:r>
              <a:rPr lang="en-US" sz="2000" dirty="0" smtClean="0">
                <a:solidFill>
                  <a:srgbClr val="FFFFFF"/>
                </a:solidFill>
                <a:latin typeface="Arial" charset="0"/>
              </a:rPr>
              <a:t>). Least </a:t>
            </a:r>
            <a:r>
              <a:rPr lang="en-US" sz="2000" dirty="0">
                <a:solidFill>
                  <a:srgbClr val="FFFFFF"/>
                </a:solidFill>
                <a:latin typeface="Arial" charset="0"/>
              </a:rPr>
              <a:t>diverse and accessible biomass is found at late stage forest (high trophic level)...</a:t>
            </a:r>
          </a:p>
          <a:p>
            <a:pPr eaLnBrk="1" hangingPunct="1"/>
            <a:endParaRPr lang="en-US" sz="2000" dirty="0">
              <a:solidFill>
                <a:srgbClr val="FFFFFF"/>
              </a:solidFill>
              <a:latin typeface="Arial" charset="0"/>
            </a:endParaRPr>
          </a:p>
          <a:p>
            <a:pPr eaLnBrk="1" hangingPunct="1"/>
            <a:r>
              <a:rPr lang="en-US" sz="2000" b="1" dirty="0">
                <a:solidFill>
                  <a:srgbClr val="FFFF00"/>
                </a:solidFill>
                <a:latin typeface="Arial" charset="0"/>
              </a:rPr>
              <a:t>Readings</a:t>
            </a:r>
            <a:r>
              <a:rPr lang="en-US" sz="2000" dirty="0">
                <a:solidFill>
                  <a:srgbClr val="FFFFFF"/>
                </a:solidFill>
                <a:latin typeface="Arial" charset="0"/>
              </a:rPr>
              <a:t>:</a:t>
            </a:r>
          </a:p>
          <a:p>
            <a:pPr eaLnBrk="1" hangingPunct="1"/>
            <a:r>
              <a:rPr lang="en-US" sz="1800" dirty="0" err="1">
                <a:solidFill>
                  <a:srgbClr val="FFFFFF"/>
                </a:solidFill>
                <a:latin typeface="Arial" charset="0"/>
              </a:rPr>
              <a:t>Winterhalder</a:t>
            </a:r>
            <a:r>
              <a:rPr lang="en-US" sz="1800" dirty="0">
                <a:solidFill>
                  <a:srgbClr val="FFFFFF"/>
                </a:solidFill>
                <a:latin typeface="Arial" charset="0"/>
              </a:rPr>
              <a:t> (1983a) </a:t>
            </a:r>
            <a:r>
              <a:rPr lang="ja-JP" altLang="en-US" sz="1800" dirty="0">
                <a:solidFill>
                  <a:srgbClr val="FFFFFF"/>
                </a:solidFill>
                <a:latin typeface="Arial" charset="0"/>
              </a:rPr>
              <a:t>“</a:t>
            </a:r>
            <a:r>
              <a:rPr lang="en-US" altLang="ja-JP" sz="1800" dirty="0">
                <a:solidFill>
                  <a:srgbClr val="FFFFFF"/>
                </a:solidFill>
                <a:latin typeface="Arial" charset="0"/>
              </a:rPr>
              <a:t>History and Ecology of the Boreal Zone of Northern Ontario</a:t>
            </a:r>
            <a:r>
              <a:rPr lang="ja-JP" altLang="en-US" sz="1800" dirty="0">
                <a:solidFill>
                  <a:srgbClr val="FFFFFF"/>
                </a:solidFill>
                <a:latin typeface="Arial" charset="0"/>
              </a:rPr>
              <a:t>”</a:t>
            </a:r>
            <a:endParaRPr lang="en-US" sz="1800" dirty="0">
              <a:solidFill>
                <a:srgbClr val="FFFFFF"/>
              </a:solidFill>
              <a:latin typeface="Arial" charset="0"/>
            </a:endParaRPr>
          </a:p>
        </p:txBody>
      </p:sp>
    </p:spTree>
    <p:extLst>
      <p:ext uri="{BB962C8B-B14F-4D97-AF65-F5344CB8AC3E}">
        <p14:creationId xmlns:p14="http://schemas.microsoft.com/office/powerpoint/2010/main" val="28220126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6</a:t>
            </a:fld>
            <a:endParaRPr lang="en-US"/>
          </a:p>
        </p:txBody>
      </p:sp>
      <p:pic>
        <p:nvPicPr>
          <p:cNvPr id="3" name="Picture 1" descr="Old Growth Forest.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975" y="5864544"/>
            <a:ext cx="3094038"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dirty="0" smtClean="0">
                <a:solidFill>
                  <a:srgbClr val="000000"/>
                </a:solidFill>
                <a:latin typeface="Arial" charset="0"/>
              </a:rPr>
              <a:t>Hypothetical End Game:</a:t>
            </a:r>
          </a:p>
          <a:p>
            <a:pPr eaLnBrk="1" hangingPunct="1">
              <a:defRPr/>
            </a:pPr>
            <a:r>
              <a:rPr lang="ja-JP" altLang="en-US" sz="1800" dirty="0" smtClean="0">
                <a:solidFill>
                  <a:srgbClr val="000000"/>
                </a:solidFill>
                <a:latin typeface="Arial" charset="0"/>
              </a:rPr>
              <a:t>“</a:t>
            </a:r>
            <a:r>
              <a:rPr lang="en-US" sz="1800" dirty="0" smtClean="0">
                <a:solidFill>
                  <a:srgbClr val="000000"/>
                </a:solidFill>
                <a:latin typeface="Arial" charset="0"/>
              </a:rPr>
              <a:t>Old Growth</a:t>
            </a:r>
            <a:r>
              <a:rPr lang="ja-JP" altLang="en-US" sz="1800" dirty="0" smtClean="0">
                <a:solidFill>
                  <a:srgbClr val="000000"/>
                </a:solidFill>
                <a:latin typeface="Arial" charset="0"/>
              </a:rPr>
              <a:t>”</a:t>
            </a:r>
            <a:r>
              <a:rPr lang="en-US" sz="1800" dirty="0" smtClean="0">
                <a:solidFill>
                  <a:srgbClr val="000000"/>
                </a:solidFill>
                <a:latin typeface="Arial" charset="0"/>
              </a:rPr>
              <a:t> Climax Forest is very rare.</a:t>
            </a:r>
          </a:p>
        </p:txBody>
      </p:sp>
    </p:spTree>
    <p:extLst>
      <p:ext uri="{BB962C8B-B14F-4D97-AF65-F5344CB8AC3E}">
        <p14:creationId xmlns:p14="http://schemas.microsoft.com/office/powerpoint/2010/main" val="2887874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7</a:t>
            </a:fld>
            <a:endParaRPr lang="en-US"/>
          </a:p>
        </p:txBody>
      </p:sp>
      <p:pic>
        <p:nvPicPr>
          <p:cNvPr id="3" name="Picture 1" descr="boreal age stands.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75" y="2176463"/>
            <a:ext cx="7404100" cy="4652962"/>
          </a:xfrm>
          <a:prstGeom prst="rect">
            <a:avLst/>
          </a:prstGeom>
          <a:noFill/>
          <a:ln w="28575"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2"/>
          <p:cNvSpPr txBox="1">
            <a:spLocks noChangeArrowheads="1"/>
          </p:cNvSpPr>
          <p:nvPr/>
        </p:nvSpPr>
        <p:spPr bwMode="auto">
          <a:xfrm>
            <a:off x="53975" y="82413"/>
            <a:ext cx="89439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b="1" dirty="0" smtClean="0">
                <a:solidFill>
                  <a:srgbClr val="FFFF00"/>
                </a:solidFill>
                <a:latin typeface="Arial" charset="0"/>
              </a:rPr>
              <a:t>The </a:t>
            </a:r>
            <a:r>
              <a:rPr lang="en-US" sz="1800" b="1" dirty="0">
                <a:solidFill>
                  <a:srgbClr val="FFFF00"/>
                </a:solidFill>
                <a:latin typeface="Arial" charset="0"/>
              </a:rPr>
              <a:t>real story of most forest </a:t>
            </a:r>
            <a:r>
              <a:rPr lang="en-US" sz="1800" b="1" dirty="0" smtClean="0">
                <a:solidFill>
                  <a:srgbClr val="FFFF00"/>
                </a:solidFill>
                <a:latin typeface="Arial" charset="0"/>
              </a:rPr>
              <a:t>succession</a:t>
            </a:r>
            <a:r>
              <a:rPr lang="en-US" sz="1800" dirty="0" smtClean="0">
                <a:solidFill>
                  <a:srgbClr val="FFFF00"/>
                </a:solidFill>
                <a:latin typeface="Arial" charset="0"/>
              </a:rPr>
              <a:t> </a:t>
            </a:r>
            <a:endParaRPr lang="en-US" sz="1800" dirty="0">
              <a:solidFill>
                <a:srgbClr val="FFFF00"/>
              </a:solidFill>
              <a:latin typeface="Arial" charset="0"/>
            </a:endParaRPr>
          </a:p>
          <a:p>
            <a:pPr eaLnBrk="1" hangingPunct="1">
              <a:spcAft>
                <a:spcPts val="1200"/>
              </a:spcAft>
            </a:pPr>
            <a:r>
              <a:rPr lang="en-US" sz="1800" dirty="0">
                <a:solidFill>
                  <a:srgbClr val="FFFFFF"/>
                </a:solidFill>
                <a:latin typeface="Arial" charset="0"/>
              </a:rPr>
              <a:t>The average age of </a:t>
            </a:r>
            <a:r>
              <a:rPr lang="en-US" sz="1800" dirty="0" smtClean="0">
                <a:solidFill>
                  <a:srgbClr val="FFFFFF"/>
                </a:solidFill>
                <a:latin typeface="Arial" charset="0"/>
              </a:rPr>
              <a:t>slow-growing Boreal </a:t>
            </a:r>
            <a:r>
              <a:rPr lang="en-US" sz="1800" dirty="0">
                <a:solidFill>
                  <a:srgbClr val="FFFFFF"/>
                </a:solidFill>
                <a:latin typeface="Arial" charset="0"/>
              </a:rPr>
              <a:t>Forest stands is quite young.</a:t>
            </a:r>
          </a:p>
          <a:p>
            <a:pPr eaLnBrk="1" hangingPunct="1">
              <a:spcAft>
                <a:spcPts val="1200"/>
              </a:spcAft>
            </a:pPr>
            <a:r>
              <a:rPr lang="en-US" sz="1800" dirty="0">
                <a:solidFill>
                  <a:srgbClr val="FFFFFF"/>
                </a:solidFill>
                <a:latin typeface="Arial" charset="0"/>
              </a:rPr>
              <a:t>This partially reflects </a:t>
            </a:r>
            <a:r>
              <a:rPr lang="en-US" sz="1800" u="sng" dirty="0">
                <a:solidFill>
                  <a:srgbClr val="FFFFFF"/>
                </a:solidFill>
                <a:latin typeface="Arial" charset="0"/>
              </a:rPr>
              <a:t>industrialized forest harvesting</a:t>
            </a:r>
          </a:p>
          <a:p>
            <a:pPr eaLnBrk="1" hangingPunct="1">
              <a:spcAft>
                <a:spcPts val="1200"/>
              </a:spcAft>
            </a:pPr>
            <a:r>
              <a:rPr lang="en-US" sz="1800" dirty="0">
                <a:solidFill>
                  <a:srgbClr val="FFFFFF"/>
                </a:solidFill>
                <a:latin typeface="Arial" charset="0"/>
              </a:rPr>
              <a:t>A</a:t>
            </a:r>
            <a:r>
              <a:rPr lang="en-US" sz="1800" dirty="0" smtClean="0">
                <a:solidFill>
                  <a:srgbClr val="FFFFFF"/>
                </a:solidFill>
                <a:latin typeface="Arial" charset="0"/>
              </a:rPr>
              <a:t>lso </a:t>
            </a:r>
            <a:r>
              <a:rPr lang="en-US" sz="1800" dirty="0">
                <a:solidFill>
                  <a:srgbClr val="FFFFFF"/>
                </a:solidFill>
                <a:latin typeface="Arial" charset="0"/>
              </a:rPr>
              <a:t>reflects the </a:t>
            </a:r>
            <a:r>
              <a:rPr lang="en-US" sz="1800" u="sng" dirty="0">
                <a:solidFill>
                  <a:srgbClr val="FFFFFF"/>
                </a:solidFill>
                <a:latin typeface="Arial" charset="0"/>
              </a:rPr>
              <a:t>chronic and endemic disturbances</a:t>
            </a:r>
            <a:r>
              <a:rPr lang="en-US" sz="1800" dirty="0">
                <a:solidFill>
                  <a:srgbClr val="FFFFFF"/>
                </a:solidFill>
                <a:latin typeface="Arial" charset="0"/>
              </a:rPr>
              <a:t> affecting forests, especially Boreal Forest.</a:t>
            </a:r>
          </a:p>
        </p:txBody>
      </p:sp>
      <p:sp>
        <p:nvSpPr>
          <p:cNvPr id="6" name="TextBox 5"/>
          <p:cNvSpPr txBox="1"/>
          <p:nvPr/>
        </p:nvSpPr>
        <p:spPr>
          <a:xfrm>
            <a:off x="4656950" y="1941513"/>
            <a:ext cx="43410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dirty="0" smtClean="0">
                <a:solidFill>
                  <a:srgbClr val="000000"/>
                </a:solidFill>
                <a:latin typeface="Arial" charset="0"/>
              </a:rPr>
              <a:t>What disturbance processes are affecting forest succession, resulting in such </a:t>
            </a:r>
            <a:r>
              <a:rPr lang="ja-JP" altLang="en-US" sz="1800" dirty="0" smtClean="0">
                <a:solidFill>
                  <a:srgbClr val="000000"/>
                </a:solidFill>
                <a:latin typeface="Arial" charset="0"/>
              </a:rPr>
              <a:t>‘</a:t>
            </a:r>
            <a:r>
              <a:rPr lang="en-US" sz="1800" dirty="0" smtClean="0">
                <a:solidFill>
                  <a:srgbClr val="000000"/>
                </a:solidFill>
                <a:latin typeface="Arial" charset="0"/>
              </a:rPr>
              <a:t>young</a:t>
            </a:r>
            <a:r>
              <a:rPr lang="ja-JP" altLang="en-US" sz="1800" dirty="0" smtClean="0">
                <a:solidFill>
                  <a:srgbClr val="000000"/>
                </a:solidFill>
                <a:latin typeface="Arial" charset="0"/>
              </a:rPr>
              <a:t>’</a:t>
            </a:r>
            <a:r>
              <a:rPr lang="en-US" sz="1800" dirty="0" smtClean="0">
                <a:solidFill>
                  <a:srgbClr val="000000"/>
                </a:solidFill>
                <a:latin typeface="Arial" charset="0"/>
              </a:rPr>
              <a:t> forest stands?</a:t>
            </a:r>
          </a:p>
        </p:txBody>
      </p:sp>
      <p:sp>
        <p:nvSpPr>
          <p:cNvPr id="2" name="Rectangle 1"/>
          <p:cNvSpPr/>
          <p:nvPr/>
        </p:nvSpPr>
        <p:spPr>
          <a:xfrm>
            <a:off x="445641" y="2283679"/>
            <a:ext cx="3476001" cy="348678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21912" y="3330830"/>
            <a:ext cx="3130629" cy="369332"/>
          </a:xfrm>
          <a:prstGeom prst="rect">
            <a:avLst/>
          </a:prstGeom>
          <a:noFill/>
        </p:spPr>
        <p:txBody>
          <a:bodyPr wrap="square" rtlCol="0">
            <a:spAutoFit/>
          </a:bodyPr>
          <a:lstStyle/>
          <a:p>
            <a:r>
              <a:rPr lang="en-US" b="1" dirty="0" smtClean="0">
                <a:solidFill>
                  <a:srgbClr val="FF0000"/>
                </a:solidFill>
              </a:rPr>
              <a:t>most forest is &lt;100 years old</a:t>
            </a:r>
            <a:endParaRPr lang="en-US" b="1" dirty="0">
              <a:solidFill>
                <a:srgbClr val="FF0000"/>
              </a:solidFill>
            </a:endParaRPr>
          </a:p>
        </p:txBody>
      </p:sp>
      <p:cxnSp>
        <p:nvCxnSpPr>
          <p:cNvPr id="9" name="Straight Connector 8"/>
          <p:cNvCxnSpPr/>
          <p:nvPr/>
        </p:nvCxnSpPr>
        <p:spPr>
          <a:xfrm flipH="1" flipV="1">
            <a:off x="3921642" y="2729275"/>
            <a:ext cx="490206" cy="6015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2694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8</a:t>
            </a:fld>
            <a:endParaRPr lang="en-US"/>
          </a:p>
        </p:txBody>
      </p:sp>
      <p:pic>
        <p:nvPicPr>
          <p:cNvPr id="3" name="Picture 1" descr="forest fire.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688" y="52388"/>
            <a:ext cx="4646612"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79963" y="52388"/>
            <a:ext cx="4289425" cy="3217862"/>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29"/>
          <p:cNvPicPr>
            <a:picLocks noChangeAspect="1" noChangeArrowheads="1"/>
          </p:cNvPicPr>
          <p:nvPr/>
        </p:nvPicPr>
        <p:blipFill>
          <a:blip r:embed="rId4" cstate="screen">
            <a:extLst>
              <a:ext uri="{28A0092B-C50C-407E-A947-70E740481C1C}">
                <a14:useLocalDpi xmlns:a14="http://schemas.microsoft.com/office/drawing/2010/main"/>
              </a:ext>
            </a:extLst>
          </a:blip>
          <a:srcRect t="7994"/>
          <a:stretch>
            <a:fillRect/>
          </a:stretch>
        </p:blipFill>
        <p:spPr bwMode="auto">
          <a:xfrm>
            <a:off x="4806950" y="3810000"/>
            <a:ext cx="4262438" cy="294163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2"/>
          <p:cNvSpPr txBox="1">
            <a:spLocks noChangeArrowheads="1"/>
          </p:cNvSpPr>
          <p:nvPr/>
        </p:nvSpPr>
        <p:spPr bwMode="auto">
          <a:xfrm>
            <a:off x="39688" y="3636311"/>
            <a:ext cx="4646612"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a:solidFill>
                  <a:srgbClr val="FFFFFF"/>
                </a:solidFill>
                <a:latin typeface="Arial" charset="0"/>
              </a:rPr>
              <a:t>Forest </a:t>
            </a:r>
            <a:r>
              <a:rPr lang="en-US" sz="1800" dirty="0" smtClean="0">
                <a:solidFill>
                  <a:srgbClr val="FFFFFF"/>
                </a:solidFill>
                <a:latin typeface="Arial" charset="0"/>
              </a:rPr>
              <a:t>Fires </a:t>
            </a:r>
            <a:r>
              <a:rPr lang="en-US" sz="1800" dirty="0">
                <a:solidFill>
                  <a:srgbClr val="FFFFFF"/>
                </a:solidFill>
                <a:latin typeface="Arial" charset="0"/>
              </a:rPr>
              <a:t>a natural part of forest succession, </a:t>
            </a:r>
            <a:r>
              <a:rPr lang="en-US" sz="1800" dirty="0" smtClean="0">
                <a:solidFill>
                  <a:srgbClr val="FFFFFF"/>
                </a:solidFill>
                <a:latin typeface="Arial" charset="0"/>
              </a:rPr>
              <a:t>&amp; </a:t>
            </a:r>
            <a:r>
              <a:rPr lang="en-US" sz="1800" dirty="0">
                <a:solidFill>
                  <a:srgbClr val="FFFFFF"/>
                </a:solidFill>
                <a:latin typeface="Arial" charset="0"/>
              </a:rPr>
              <a:t>regularly burn </a:t>
            </a:r>
            <a:r>
              <a:rPr lang="en-US" sz="1800" dirty="0" smtClean="0">
                <a:solidFill>
                  <a:srgbClr val="FFFFFF"/>
                </a:solidFill>
                <a:latin typeface="Arial" charset="0"/>
              </a:rPr>
              <a:t>large </a:t>
            </a:r>
            <a:r>
              <a:rPr lang="en-US" sz="1800" dirty="0">
                <a:solidFill>
                  <a:srgbClr val="FFFFFF"/>
                </a:solidFill>
                <a:latin typeface="Arial" charset="0"/>
              </a:rPr>
              <a:t>territories, reducing </a:t>
            </a:r>
            <a:r>
              <a:rPr lang="en-US" sz="1800" dirty="0" smtClean="0">
                <a:solidFill>
                  <a:srgbClr val="FFFFFF"/>
                </a:solidFill>
                <a:latin typeface="Arial" charset="0"/>
              </a:rPr>
              <a:t>forest to early </a:t>
            </a:r>
            <a:r>
              <a:rPr lang="en-US" sz="1800" dirty="0">
                <a:solidFill>
                  <a:srgbClr val="FFFFFF"/>
                </a:solidFill>
                <a:latin typeface="Arial" charset="0"/>
              </a:rPr>
              <a:t>succession </a:t>
            </a:r>
            <a:r>
              <a:rPr lang="en-US" sz="1800" dirty="0" smtClean="0">
                <a:solidFill>
                  <a:srgbClr val="FFFFFF"/>
                </a:solidFill>
                <a:latin typeface="Arial" charset="0"/>
              </a:rPr>
              <a:t>stage.</a:t>
            </a:r>
            <a:endParaRPr lang="en-US" sz="1800" dirty="0">
              <a:solidFill>
                <a:srgbClr val="FFFFFF"/>
              </a:solidFill>
              <a:latin typeface="Arial" charset="0"/>
            </a:endParaRPr>
          </a:p>
          <a:p>
            <a:pPr eaLnBrk="1" hangingPunct="1">
              <a:spcAft>
                <a:spcPts val="1200"/>
              </a:spcAft>
            </a:pPr>
            <a:r>
              <a:rPr lang="en-US" sz="1800" u="sng" dirty="0">
                <a:solidFill>
                  <a:srgbClr val="FFFFFF"/>
                </a:solidFill>
                <a:latin typeface="Arial" charset="0"/>
              </a:rPr>
              <a:t>R</a:t>
            </a:r>
            <a:r>
              <a:rPr lang="en-US" sz="1800" u="sng" dirty="0" smtClean="0">
                <a:solidFill>
                  <a:srgbClr val="FFFFFF"/>
                </a:solidFill>
                <a:latin typeface="Arial" charset="0"/>
              </a:rPr>
              <a:t>egenerating </a:t>
            </a:r>
            <a:r>
              <a:rPr lang="en-US" sz="1800" u="sng" dirty="0">
                <a:solidFill>
                  <a:srgbClr val="FFFFFF"/>
                </a:solidFill>
                <a:latin typeface="Arial" charset="0"/>
              </a:rPr>
              <a:t>forest areas are </a:t>
            </a:r>
            <a:r>
              <a:rPr lang="en-US" sz="1800" u="sng" dirty="0" smtClean="0">
                <a:solidFill>
                  <a:srgbClr val="FFFFFF"/>
                </a:solidFill>
                <a:latin typeface="Arial" charset="0"/>
              </a:rPr>
              <a:t>often most  biologically </a:t>
            </a:r>
            <a:r>
              <a:rPr lang="en-US" sz="1800" u="sng" dirty="0">
                <a:solidFill>
                  <a:srgbClr val="FFFFFF"/>
                </a:solidFill>
                <a:latin typeface="Arial" charset="0"/>
              </a:rPr>
              <a:t>diverse</a:t>
            </a:r>
            <a:r>
              <a:rPr lang="en-US" sz="1800" dirty="0">
                <a:solidFill>
                  <a:srgbClr val="FFFFFF"/>
                </a:solidFill>
                <a:latin typeface="Arial" charset="0"/>
              </a:rPr>
              <a:t> </a:t>
            </a:r>
            <a:r>
              <a:rPr lang="en-US" sz="1800" dirty="0" smtClean="0">
                <a:solidFill>
                  <a:srgbClr val="FFFFFF"/>
                </a:solidFill>
                <a:latin typeface="Arial" charset="0"/>
              </a:rPr>
              <a:t>&amp; </a:t>
            </a:r>
            <a:r>
              <a:rPr lang="en-US" sz="1800" dirty="0">
                <a:solidFill>
                  <a:srgbClr val="FFFFFF"/>
                </a:solidFill>
                <a:latin typeface="Arial" charset="0"/>
              </a:rPr>
              <a:t>useable for humans </a:t>
            </a:r>
            <a:r>
              <a:rPr lang="en-US" sz="1800" dirty="0" smtClean="0">
                <a:solidFill>
                  <a:srgbClr val="FFFFFF"/>
                </a:solidFill>
                <a:latin typeface="Arial" charset="0"/>
              </a:rPr>
              <a:t>&amp; </a:t>
            </a:r>
            <a:r>
              <a:rPr lang="en-US" sz="1800" dirty="0">
                <a:solidFill>
                  <a:srgbClr val="FFFFFF"/>
                </a:solidFill>
                <a:latin typeface="Arial" charset="0"/>
              </a:rPr>
              <a:t>other animals</a:t>
            </a:r>
            <a:r>
              <a:rPr lang="en-US" sz="1800" dirty="0" smtClean="0">
                <a:solidFill>
                  <a:srgbClr val="FFFFFF"/>
                </a:solidFill>
                <a:latin typeface="Arial" charset="0"/>
              </a:rPr>
              <a:t>.</a:t>
            </a:r>
          </a:p>
          <a:p>
            <a:pPr eaLnBrk="1" hangingPunct="1">
              <a:spcAft>
                <a:spcPts val="1200"/>
              </a:spcAft>
            </a:pPr>
            <a:r>
              <a:rPr lang="en-US" b="1" dirty="0" smtClean="0">
                <a:solidFill>
                  <a:srgbClr val="FFFF00"/>
                </a:solidFill>
                <a:latin typeface="Arial" charset="0"/>
              </a:rPr>
              <a:t>Did hunter-gatherers use fire to manipulate succession?</a:t>
            </a:r>
            <a:endParaRPr lang="en-US" b="1" dirty="0">
              <a:solidFill>
                <a:srgbClr val="FFFF00"/>
              </a:solidFill>
              <a:latin typeface="Arial" charset="0"/>
            </a:endParaRPr>
          </a:p>
        </p:txBody>
      </p:sp>
      <p:sp>
        <p:nvSpPr>
          <p:cNvPr id="8" name="TextBox 7"/>
          <p:cNvSpPr txBox="1"/>
          <p:nvPr/>
        </p:nvSpPr>
        <p:spPr>
          <a:xfrm>
            <a:off x="5980113" y="3365500"/>
            <a:ext cx="2070100" cy="369888"/>
          </a:xfrm>
          <a:prstGeom prst="rect">
            <a:avLst/>
          </a:prstGeom>
          <a:noFill/>
        </p:spPr>
        <p:txBody>
          <a:bodyPr wrap="none">
            <a:spAutoFit/>
          </a:bodyPr>
          <a:lstStyle/>
          <a:p>
            <a:pPr>
              <a:defRPr/>
            </a:pPr>
            <a:r>
              <a:rPr lang="en-US" dirty="0">
                <a:solidFill>
                  <a:schemeClr val="bg1"/>
                </a:solidFill>
                <a:latin typeface="+mj-lt"/>
              </a:rPr>
              <a:t>Early regeneration</a:t>
            </a:r>
          </a:p>
        </p:txBody>
      </p:sp>
    </p:spTree>
    <p:extLst>
      <p:ext uri="{BB962C8B-B14F-4D97-AF65-F5344CB8AC3E}">
        <p14:creationId xmlns:p14="http://schemas.microsoft.com/office/powerpoint/2010/main" val="29899347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9</a:t>
            </a:fld>
            <a:endParaRPr lang="en-US"/>
          </a:p>
        </p:txBody>
      </p:sp>
      <p:sp>
        <p:nvSpPr>
          <p:cNvPr id="3" name="Rectangle 2"/>
          <p:cNvSpPr>
            <a:spLocks noChangeArrowheads="1"/>
          </p:cNvSpPr>
          <p:nvPr/>
        </p:nvSpPr>
        <p:spPr bwMode="auto">
          <a:xfrm>
            <a:off x="76200" y="39688"/>
            <a:ext cx="4267200" cy="5294312"/>
          </a:xfrm>
          <a:prstGeom prst="rect">
            <a:avLst/>
          </a:prstGeom>
          <a:noFill/>
          <a:ln>
            <a:noFill/>
          </a:ln>
          <a:effectLst/>
          <a:extLst/>
        </p:spPr>
        <p:txBody>
          <a:bodyPr>
            <a:spAutoFit/>
          </a:bodyPr>
          <a:lstStyle/>
          <a:p>
            <a:pPr marL="109538" indent="-109538" algn="ctr">
              <a:spcBef>
                <a:spcPct val="25000"/>
              </a:spcBef>
              <a:buFont typeface="Times" charset="0"/>
              <a:buNone/>
              <a:defRPr/>
            </a:pPr>
            <a:r>
              <a:rPr lang="en-US" dirty="0">
                <a:solidFill>
                  <a:srgbClr val="FFFF00"/>
                </a:solidFill>
                <a:effectLst>
                  <a:outerShdw blurRad="38100" dist="38100" dir="2700000" algn="tl">
                    <a:srgbClr val="000000"/>
                  </a:outerShdw>
                </a:effectLst>
                <a:latin typeface="Arial" charset="0"/>
              </a:rPr>
              <a:t>Boreal Forest biotic composition.</a:t>
            </a:r>
            <a:endParaRPr lang="en-US" dirty="0">
              <a:solidFill>
                <a:schemeClr val="bg1"/>
              </a:solidFill>
              <a:latin typeface="Arial" charset="0"/>
            </a:endParaRPr>
          </a:p>
          <a:p>
            <a:pPr marL="109538" indent="-109538">
              <a:spcAft>
                <a:spcPts val="1200"/>
              </a:spcAft>
              <a:buFont typeface="Times" charset="0"/>
              <a:buChar char="•"/>
              <a:defRPr/>
            </a:pPr>
            <a:r>
              <a:rPr lang="en-US" sz="1600" u="sng" dirty="0">
                <a:solidFill>
                  <a:schemeClr val="bg1"/>
                </a:solidFill>
                <a:latin typeface="Arial" charset="0"/>
              </a:rPr>
              <a:t>Mixed deciduous &amp; coniferous forest</a:t>
            </a:r>
            <a:r>
              <a:rPr lang="en-US" sz="1600" dirty="0">
                <a:solidFill>
                  <a:schemeClr val="bg1"/>
                </a:solidFill>
                <a:latin typeface="Arial" charset="0"/>
              </a:rPr>
              <a:t>. Variation reflects variable soil, moisture &amp; exposure.</a:t>
            </a:r>
          </a:p>
          <a:p>
            <a:pPr marL="109538" indent="-109538">
              <a:spcAft>
                <a:spcPts val="1200"/>
              </a:spcAft>
              <a:buFont typeface="Times" charset="0"/>
              <a:buChar char="•"/>
              <a:defRPr/>
            </a:pPr>
            <a:r>
              <a:rPr lang="en-US" sz="1600" dirty="0">
                <a:solidFill>
                  <a:schemeClr val="bg1"/>
                </a:solidFill>
                <a:latin typeface="Arial" charset="0"/>
              </a:rPr>
              <a:t>Forest in </a:t>
            </a:r>
            <a:r>
              <a:rPr lang="en-US" sz="1600" u="sng" dirty="0">
                <a:solidFill>
                  <a:schemeClr val="bg1"/>
                </a:solidFill>
                <a:latin typeface="Arial" charset="0"/>
              </a:rPr>
              <a:t>constant biotic flux</a:t>
            </a:r>
            <a:r>
              <a:rPr lang="en-US" sz="1600" dirty="0">
                <a:solidFill>
                  <a:schemeClr val="bg1"/>
                </a:solidFill>
                <a:latin typeface="Arial" charset="0"/>
              </a:rPr>
              <a:t>: chronic disturbance (fire, wind, snow, insect &amp; disease). </a:t>
            </a:r>
          </a:p>
          <a:p>
            <a:pPr marL="109538" indent="-109538">
              <a:spcAft>
                <a:spcPts val="1200"/>
              </a:spcAft>
              <a:buFont typeface="Times" charset="0"/>
              <a:buChar char="•"/>
              <a:defRPr/>
            </a:pPr>
            <a:r>
              <a:rPr lang="en-US" sz="1600" u="sng" dirty="0">
                <a:solidFill>
                  <a:srgbClr val="FFFF00"/>
                </a:solidFill>
                <a:effectLst>
                  <a:outerShdw blurRad="38100" dist="38100" dir="2700000" algn="tl">
                    <a:srgbClr val="000000"/>
                  </a:outerShdw>
                </a:effectLst>
                <a:latin typeface="Arial" charset="0"/>
              </a:rPr>
              <a:t>Patchy</a:t>
            </a:r>
            <a:r>
              <a:rPr lang="en-US" sz="1600" dirty="0">
                <a:solidFill>
                  <a:srgbClr val="FFFF00"/>
                </a:solidFill>
                <a:effectLst>
                  <a:outerShdw blurRad="38100" dist="38100" dir="2700000" algn="tl">
                    <a:srgbClr val="000000"/>
                  </a:outerShdw>
                </a:effectLst>
                <a:latin typeface="Arial" charset="0"/>
              </a:rPr>
              <a:t> environment:</a:t>
            </a:r>
            <a:r>
              <a:rPr lang="en-US" sz="1600" dirty="0">
                <a:solidFill>
                  <a:schemeClr val="bg1"/>
                </a:solidFill>
                <a:latin typeface="Arial" charset="0"/>
              </a:rPr>
              <a:t> different levels of biotic diversity and productivity.</a:t>
            </a:r>
          </a:p>
          <a:p>
            <a:pPr marL="109538" indent="-109538">
              <a:spcAft>
                <a:spcPts val="1200"/>
              </a:spcAft>
              <a:buFont typeface="Times" charset="0"/>
              <a:buChar char="•"/>
              <a:defRPr/>
            </a:pPr>
            <a:r>
              <a:rPr lang="en-US" sz="1600" dirty="0">
                <a:solidFill>
                  <a:schemeClr val="bg1"/>
                </a:solidFill>
                <a:latin typeface="Arial" charset="0"/>
              </a:rPr>
              <a:t>Most diverse &amp; </a:t>
            </a:r>
            <a:r>
              <a:rPr lang="en-US" sz="1600" u="sng" dirty="0">
                <a:solidFill>
                  <a:schemeClr val="bg1"/>
                </a:solidFill>
                <a:latin typeface="Arial" charset="0"/>
              </a:rPr>
              <a:t>biologically productive</a:t>
            </a:r>
            <a:r>
              <a:rPr lang="en-US" sz="1600" dirty="0">
                <a:solidFill>
                  <a:schemeClr val="bg1"/>
                </a:solidFill>
                <a:latin typeface="Arial" charset="0"/>
              </a:rPr>
              <a:t> forest patches are recently recovering from </a:t>
            </a:r>
            <a:r>
              <a:rPr lang="en-US" sz="1600" u="sng" dirty="0">
                <a:solidFill>
                  <a:schemeClr val="bg1"/>
                </a:solidFill>
                <a:latin typeface="Arial" charset="0"/>
              </a:rPr>
              <a:t>disturbance</a:t>
            </a:r>
            <a:r>
              <a:rPr lang="en-US" sz="1600" dirty="0">
                <a:solidFill>
                  <a:schemeClr val="bg1"/>
                </a:solidFill>
                <a:latin typeface="Arial" charset="0"/>
              </a:rPr>
              <a:t> (</a:t>
            </a:r>
            <a:r>
              <a:rPr lang="en-US" sz="1600" dirty="0" err="1">
                <a:solidFill>
                  <a:schemeClr val="bg1"/>
                </a:solidFill>
                <a:latin typeface="Arial" charset="0"/>
              </a:rPr>
              <a:t>ie</a:t>
            </a:r>
            <a:r>
              <a:rPr lang="en-US" sz="1600" dirty="0">
                <a:solidFill>
                  <a:schemeClr val="bg1"/>
                </a:solidFill>
                <a:latin typeface="Arial" charset="0"/>
              </a:rPr>
              <a:t> fire).</a:t>
            </a:r>
          </a:p>
          <a:p>
            <a:pPr marL="109538" indent="-109538">
              <a:spcAft>
                <a:spcPts val="1200"/>
              </a:spcAft>
              <a:buFont typeface="Times" charset="0"/>
              <a:buChar char="•"/>
              <a:defRPr/>
            </a:pPr>
            <a:r>
              <a:rPr lang="en-US" sz="1600" dirty="0">
                <a:solidFill>
                  <a:srgbClr val="FFFF00"/>
                </a:solidFill>
                <a:latin typeface="Arial" charset="0"/>
              </a:rPr>
              <a:t>Foragers maintain knowledge about</a:t>
            </a:r>
            <a:r>
              <a:rPr lang="en-US" sz="1600" u="sng" dirty="0">
                <a:solidFill>
                  <a:srgbClr val="FFFF00"/>
                </a:solidFill>
                <a:latin typeface="Arial" charset="0"/>
              </a:rPr>
              <a:t> biological capacity</a:t>
            </a:r>
            <a:r>
              <a:rPr lang="en-US" sz="1600" dirty="0">
                <a:solidFill>
                  <a:srgbClr val="FFFF00"/>
                </a:solidFill>
                <a:latin typeface="Arial" charset="0"/>
              </a:rPr>
              <a:t> throughout their hunting territory, &amp; use that information to improve odds of foraging success.</a:t>
            </a:r>
          </a:p>
          <a:p>
            <a:pPr marL="109538" indent="-109538">
              <a:spcAft>
                <a:spcPts val="1200"/>
              </a:spcAft>
              <a:buFont typeface="Times" charset="0"/>
              <a:buChar char="•"/>
              <a:defRPr/>
            </a:pPr>
            <a:r>
              <a:rPr lang="en-US" sz="1600" dirty="0">
                <a:solidFill>
                  <a:srgbClr val="FFFF00"/>
                </a:solidFill>
                <a:latin typeface="Arial" charset="0"/>
              </a:rPr>
              <a:t>Foragers also set fires to enhance habitats in early spring (low intensity burn).</a:t>
            </a:r>
          </a:p>
        </p:txBody>
      </p:sp>
      <p:pic>
        <p:nvPicPr>
          <p:cNvPr id="5" name="Picture 3" descr="&#10;patchy enviro                                                  00009B4BMacintosh HD                   ABA7815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67238" y="22225"/>
            <a:ext cx="4532312" cy="67738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282575" y="5491163"/>
            <a:ext cx="4210050" cy="830262"/>
          </a:xfrm>
          <a:prstGeom prst="rect">
            <a:avLst/>
          </a:prstGeom>
          <a:solidFill>
            <a:schemeClr val="bg1"/>
          </a:solidFill>
          <a:ln w="952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Arial" charset="0"/>
              </a:rPr>
              <a:t>This sample tract demonstrates the extent of </a:t>
            </a:r>
            <a:r>
              <a:rPr lang="en-US" sz="1600" dirty="0" smtClean="0">
                <a:latin typeface="Arial" charset="0"/>
              </a:rPr>
              <a:t>wetlands (</a:t>
            </a:r>
            <a:r>
              <a:rPr lang="en-US" sz="1600" dirty="0" smtClean="0">
                <a:solidFill>
                  <a:srgbClr val="FF0000"/>
                </a:solidFill>
                <a:latin typeface="Arial" charset="0"/>
              </a:rPr>
              <a:t>green, blue</a:t>
            </a:r>
            <a:r>
              <a:rPr lang="en-US" sz="1600" dirty="0" smtClean="0">
                <a:latin typeface="Arial" charset="0"/>
              </a:rPr>
              <a:t>), </a:t>
            </a:r>
            <a:r>
              <a:rPr lang="en-US" sz="1600" dirty="0">
                <a:latin typeface="Arial" charset="0"/>
              </a:rPr>
              <a:t>and </a:t>
            </a:r>
            <a:r>
              <a:rPr lang="en-US" sz="1600" dirty="0" smtClean="0">
                <a:latin typeface="Arial" charset="0"/>
              </a:rPr>
              <a:t>diverse </a:t>
            </a:r>
            <a:r>
              <a:rPr lang="en-US" sz="1600" dirty="0">
                <a:latin typeface="Arial" charset="0"/>
              </a:rPr>
              <a:t>forest </a:t>
            </a:r>
            <a:r>
              <a:rPr lang="en-US" sz="1600" dirty="0" smtClean="0">
                <a:latin typeface="Arial" charset="0"/>
              </a:rPr>
              <a:t>tracts.</a:t>
            </a:r>
            <a:endParaRPr lang="en-US" sz="1600" dirty="0">
              <a:latin typeface="Arial" charset="0"/>
            </a:endParaRPr>
          </a:p>
        </p:txBody>
      </p:sp>
    </p:spTree>
    <p:extLst>
      <p:ext uri="{BB962C8B-B14F-4D97-AF65-F5344CB8AC3E}">
        <p14:creationId xmlns:p14="http://schemas.microsoft.com/office/powerpoint/2010/main" val="12075980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TotalTime>
  <Words>2259</Words>
  <Application>Microsoft Macintosh PowerPoint</Application>
  <PresentationFormat>On-screen Show (4:3)</PresentationFormat>
  <Paragraphs>203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Lakehead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Hamilton</dc:creator>
  <cp:lastModifiedBy>Jennifer McKee</cp:lastModifiedBy>
  <cp:revision>63</cp:revision>
  <dcterms:created xsi:type="dcterms:W3CDTF">2012-09-18T14:29:43Z</dcterms:created>
  <dcterms:modified xsi:type="dcterms:W3CDTF">2014-09-16T18:43:51Z</dcterms:modified>
</cp:coreProperties>
</file>