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82" r:id="rId3"/>
    <p:sldId id="283" r:id="rId4"/>
    <p:sldId id="285" r:id="rId5"/>
    <p:sldId id="284" r:id="rId6"/>
    <p:sldId id="258" r:id="rId7"/>
    <p:sldId id="281" r:id="rId8"/>
    <p:sldId id="288" r:id="rId9"/>
    <p:sldId id="287" r:id="rId10"/>
    <p:sldId id="286" r:id="rId11"/>
    <p:sldId id="289" r:id="rId12"/>
    <p:sldId id="291" r:id="rId13"/>
    <p:sldId id="290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tSOkCm7mf3RMfESWyluopNBch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02"/>
    <p:restoredTop sz="91345"/>
  </p:normalViewPr>
  <p:slideViewPr>
    <p:cSldViewPr snapToGrid="0">
      <p:cViewPr varScale="1">
        <p:scale>
          <a:sx n="119" d="100"/>
          <a:sy n="119" d="100"/>
        </p:scale>
        <p:origin x="2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618383c54e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3618383c54e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g3618383c54e_0_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>
          <a:extLst>
            <a:ext uri="{FF2B5EF4-FFF2-40B4-BE49-F238E27FC236}">
              <a16:creationId xmlns:a16="http://schemas.microsoft.com/office/drawing/2014/main" id="{A790465A-2988-C040-D11C-8DD5CD54B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618383c54e_0_104:notes">
            <a:extLst>
              <a:ext uri="{FF2B5EF4-FFF2-40B4-BE49-F238E27FC236}">
                <a16:creationId xmlns:a16="http://schemas.microsoft.com/office/drawing/2014/main" id="{8DCE7ED6-A485-829B-3F54-C1813D19E6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3618383c54e_0_104:notes">
            <a:extLst>
              <a:ext uri="{FF2B5EF4-FFF2-40B4-BE49-F238E27FC236}">
                <a16:creationId xmlns:a16="http://schemas.microsoft.com/office/drawing/2014/main" id="{E247C1EC-69CE-BB45-3D53-240CC2F645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/>
            </a:br>
            <a:endParaRPr/>
          </a:p>
        </p:txBody>
      </p:sp>
      <p:sp>
        <p:nvSpPr>
          <p:cNvPr id="91" name="Google Shape;91;g3618383c54e_0_104:notes">
            <a:extLst>
              <a:ext uri="{FF2B5EF4-FFF2-40B4-BE49-F238E27FC236}">
                <a16:creationId xmlns:a16="http://schemas.microsoft.com/office/drawing/2014/main" id="{458A71EC-DF97-F80D-4974-B7C5BFECB77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807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6F4C187D-B107-3C80-4BC9-9143359EC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618383c54e_0_90:notes">
            <a:extLst>
              <a:ext uri="{FF2B5EF4-FFF2-40B4-BE49-F238E27FC236}">
                <a16:creationId xmlns:a16="http://schemas.microsoft.com/office/drawing/2014/main" id="{1C0AC4B9-1721-1201-9A37-80B7FE5C90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3618383c54e_0_90:notes">
            <a:extLst>
              <a:ext uri="{FF2B5EF4-FFF2-40B4-BE49-F238E27FC236}">
                <a16:creationId xmlns:a16="http://schemas.microsoft.com/office/drawing/2014/main" id="{5ADA4EF7-48B4-7ACA-84CF-2A3E9135F1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/>
            </a:br>
            <a:endParaRPr/>
          </a:p>
        </p:txBody>
      </p:sp>
      <p:sp>
        <p:nvSpPr>
          <p:cNvPr id="83" name="Google Shape;83;g3618383c54e_0_90:notes">
            <a:extLst>
              <a:ext uri="{FF2B5EF4-FFF2-40B4-BE49-F238E27FC236}">
                <a16:creationId xmlns:a16="http://schemas.microsoft.com/office/drawing/2014/main" id="{CF4A3327-F9DF-529E-EC9B-1BF653D6F2B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2747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52CFB2B4-C3E3-9F4F-B7A4-0A92D9B1E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618383c54e_0_90:notes">
            <a:extLst>
              <a:ext uri="{FF2B5EF4-FFF2-40B4-BE49-F238E27FC236}">
                <a16:creationId xmlns:a16="http://schemas.microsoft.com/office/drawing/2014/main" id="{EF2C3823-9B89-1A88-B317-F5089A9B3E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3618383c54e_0_90:notes">
            <a:extLst>
              <a:ext uri="{FF2B5EF4-FFF2-40B4-BE49-F238E27FC236}">
                <a16:creationId xmlns:a16="http://schemas.microsoft.com/office/drawing/2014/main" id="{7DB686C2-CDC5-21EC-74F8-F2824D8F03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/>
            </a:br>
            <a:endParaRPr/>
          </a:p>
        </p:txBody>
      </p:sp>
      <p:sp>
        <p:nvSpPr>
          <p:cNvPr id="83" name="Google Shape;83;g3618383c54e_0_90:notes">
            <a:extLst>
              <a:ext uri="{FF2B5EF4-FFF2-40B4-BE49-F238E27FC236}">
                <a16:creationId xmlns:a16="http://schemas.microsoft.com/office/drawing/2014/main" id="{54AC1EAD-ACDA-8606-6A19-662EC8A43DE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4273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>
          <a:extLst>
            <a:ext uri="{FF2B5EF4-FFF2-40B4-BE49-F238E27FC236}">
              <a16:creationId xmlns:a16="http://schemas.microsoft.com/office/drawing/2014/main" id="{B2C2C614-949D-417F-E375-6B5D007BA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618383c54e_0_83:notes">
            <a:extLst>
              <a:ext uri="{FF2B5EF4-FFF2-40B4-BE49-F238E27FC236}">
                <a16:creationId xmlns:a16="http://schemas.microsoft.com/office/drawing/2014/main" id="{5D387A90-6429-87DE-A393-E92EBFE220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3618383c54e_0_83:notes">
            <a:extLst>
              <a:ext uri="{FF2B5EF4-FFF2-40B4-BE49-F238E27FC236}">
                <a16:creationId xmlns:a16="http://schemas.microsoft.com/office/drawing/2014/main" id="{88596E2C-5ACB-BEF9-2551-7DD25D0FA3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g3618383c54e_0_83:notes">
            <a:extLst>
              <a:ext uri="{FF2B5EF4-FFF2-40B4-BE49-F238E27FC236}">
                <a16:creationId xmlns:a16="http://schemas.microsoft.com/office/drawing/2014/main" id="{D6E23FAF-7D8D-C9E5-61BC-81F19A39E8B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9370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8C5BA5A6-2BD0-6A5C-95E4-40F81E27D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618383c54e_0_90:notes">
            <a:extLst>
              <a:ext uri="{FF2B5EF4-FFF2-40B4-BE49-F238E27FC236}">
                <a16:creationId xmlns:a16="http://schemas.microsoft.com/office/drawing/2014/main" id="{7443A69E-C011-4044-065D-68C214BA31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3618383c54e_0_90:notes">
            <a:extLst>
              <a:ext uri="{FF2B5EF4-FFF2-40B4-BE49-F238E27FC236}">
                <a16:creationId xmlns:a16="http://schemas.microsoft.com/office/drawing/2014/main" id="{9EA7350B-16AD-B131-D6B6-5887A1AAAC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/>
            </a:br>
            <a:endParaRPr/>
          </a:p>
        </p:txBody>
      </p:sp>
      <p:sp>
        <p:nvSpPr>
          <p:cNvPr id="83" name="Google Shape;83;g3618383c54e_0_90:notes">
            <a:extLst>
              <a:ext uri="{FF2B5EF4-FFF2-40B4-BE49-F238E27FC236}">
                <a16:creationId xmlns:a16="http://schemas.microsoft.com/office/drawing/2014/main" id="{1BAAD5F7-F3FA-FD7A-3FA7-01B6966B6D1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5220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34DD7DB8-5958-2780-9048-6C99D85C8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618383c54e_0_90:notes">
            <a:extLst>
              <a:ext uri="{FF2B5EF4-FFF2-40B4-BE49-F238E27FC236}">
                <a16:creationId xmlns:a16="http://schemas.microsoft.com/office/drawing/2014/main" id="{65B8DE4F-4A51-F2F5-BCFC-DFBB1E11A9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3618383c54e_0_90:notes">
            <a:extLst>
              <a:ext uri="{FF2B5EF4-FFF2-40B4-BE49-F238E27FC236}">
                <a16:creationId xmlns:a16="http://schemas.microsoft.com/office/drawing/2014/main" id="{CED36331-6E21-D454-46EE-6D2092120E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/>
            </a:br>
            <a:endParaRPr/>
          </a:p>
        </p:txBody>
      </p:sp>
      <p:sp>
        <p:nvSpPr>
          <p:cNvPr id="83" name="Google Shape;83;g3618383c54e_0_90:notes">
            <a:extLst>
              <a:ext uri="{FF2B5EF4-FFF2-40B4-BE49-F238E27FC236}">
                <a16:creationId xmlns:a16="http://schemas.microsoft.com/office/drawing/2014/main" id="{A6051329-3C31-5114-AF75-CB5400D38F8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9393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F52B19BC-633D-53C1-07C1-F4723DDDD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618383c54e_0_90:notes">
            <a:extLst>
              <a:ext uri="{FF2B5EF4-FFF2-40B4-BE49-F238E27FC236}">
                <a16:creationId xmlns:a16="http://schemas.microsoft.com/office/drawing/2014/main" id="{8DA18F71-F0DC-4144-0E63-710FCEFBA0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3618383c54e_0_90:notes">
            <a:extLst>
              <a:ext uri="{FF2B5EF4-FFF2-40B4-BE49-F238E27FC236}">
                <a16:creationId xmlns:a16="http://schemas.microsoft.com/office/drawing/2014/main" id="{77FDDB74-4837-8647-C5B0-874BC224D7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/>
            </a:br>
            <a:endParaRPr/>
          </a:p>
        </p:txBody>
      </p:sp>
      <p:sp>
        <p:nvSpPr>
          <p:cNvPr id="83" name="Google Shape;83;g3618383c54e_0_90:notes">
            <a:extLst>
              <a:ext uri="{FF2B5EF4-FFF2-40B4-BE49-F238E27FC236}">
                <a16:creationId xmlns:a16="http://schemas.microsoft.com/office/drawing/2014/main" id="{3A3A5979-F317-8895-A646-412E7ECA8D4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6917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AB026848-633F-81FC-C600-D1E9BA591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618383c54e_0_90:notes">
            <a:extLst>
              <a:ext uri="{FF2B5EF4-FFF2-40B4-BE49-F238E27FC236}">
                <a16:creationId xmlns:a16="http://schemas.microsoft.com/office/drawing/2014/main" id="{385E27B0-11F0-0EC4-C732-B361E0472D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3618383c54e_0_90:notes">
            <a:extLst>
              <a:ext uri="{FF2B5EF4-FFF2-40B4-BE49-F238E27FC236}">
                <a16:creationId xmlns:a16="http://schemas.microsoft.com/office/drawing/2014/main" id="{58992FA8-5879-0653-E9BB-C843DE97F0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/>
            </a:br>
            <a:endParaRPr/>
          </a:p>
        </p:txBody>
      </p:sp>
      <p:sp>
        <p:nvSpPr>
          <p:cNvPr id="83" name="Google Shape;83;g3618383c54e_0_90:notes">
            <a:extLst>
              <a:ext uri="{FF2B5EF4-FFF2-40B4-BE49-F238E27FC236}">
                <a16:creationId xmlns:a16="http://schemas.microsoft.com/office/drawing/2014/main" id="{52FBD9C8-0446-8AC5-450F-8A62315DD46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0922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618383c54e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3618383c54e_0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/>
            </a:br>
            <a:endParaRPr/>
          </a:p>
        </p:txBody>
      </p:sp>
      <p:sp>
        <p:nvSpPr>
          <p:cNvPr id="91" name="Google Shape;91;g3618383c54e_0_1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>
          <a:extLst>
            <a:ext uri="{FF2B5EF4-FFF2-40B4-BE49-F238E27FC236}">
              <a16:creationId xmlns:a16="http://schemas.microsoft.com/office/drawing/2014/main" id="{D0541884-35F4-B799-CCEF-90CCA2AD2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618383c54e_0_104:notes">
            <a:extLst>
              <a:ext uri="{FF2B5EF4-FFF2-40B4-BE49-F238E27FC236}">
                <a16:creationId xmlns:a16="http://schemas.microsoft.com/office/drawing/2014/main" id="{1ECC7275-0455-F16F-1158-CC25BD8398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3618383c54e_0_104:notes">
            <a:extLst>
              <a:ext uri="{FF2B5EF4-FFF2-40B4-BE49-F238E27FC236}">
                <a16:creationId xmlns:a16="http://schemas.microsoft.com/office/drawing/2014/main" id="{4726F8E2-FE8F-F915-41C9-8BCC6273DD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/>
            </a:br>
            <a:endParaRPr/>
          </a:p>
        </p:txBody>
      </p:sp>
      <p:sp>
        <p:nvSpPr>
          <p:cNvPr id="91" name="Google Shape;91;g3618383c54e_0_104:notes">
            <a:extLst>
              <a:ext uri="{FF2B5EF4-FFF2-40B4-BE49-F238E27FC236}">
                <a16:creationId xmlns:a16="http://schemas.microsoft.com/office/drawing/2014/main" id="{BF3A2368-0982-DFCF-4037-D296828504D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0146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FC173FBC-959F-A235-548D-1252714CD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618383c54e_0_90:notes">
            <a:extLst>
              <a:ext uri="{FF2B5EF4-FFF2-40B4-BE49-F238E27FC236}">
                <a16:creationId xmlns:a16="http://schemas.microsoft.com/office/drawing/2014/main" id="{E00615F1-82A2-1011-4E88-B5E79E73E4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3618383c54e_0_90:notes">
            <a:extLst>
              <a:ext uri="{FF2B5EF4-FFF2-40B4-BE49-F238E27FC236}">
                <a16:creationId xmlns:a16="http://schemas.microsoft.com/office/drawing/2014/main" id="{E6F90684-3726-6487-62FF-EAA4F682A0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/>
            </a:br>
            <a:endParaRPr/>
          </a:p>
        </p:txBody>
      </p:sp>
      <p:sp>
        <p:nvSpPr>
          <p:cNvPr id="83" name="Google Shape;83;g3618383c54e_0_90:notes">
            <a:extLst>
              <a:ext uri="{FF2B5EF4-FFF2-40B4-BE49-F238E27FC236}">
                <a16:creationId xmlns:a16="http://schemas.microsoft.com/office/drawing/2014/main" id="{879EBE43-C9DD-A549-DCAB-DFA31464B2E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3486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>
          <a:extLst>
            <a:ext uri="{FF2B5EF4-FFF2-40B4-BE49-F238E27FC236}">
              <a16:creationId xmlns:a16="http://schemas.microsoft.com/office/drawing/2014/main" id="{6214BB7E-F346-A12D-068D-BD702930E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618383c54e_0_104:notes">
            <a:extLst>
              <a:ext uri="{FF2B5EF4-FFF2-40B4-BE49-F238E27FC236}">
                <a16:creationId xmlns:a16="http://schemas.microsoft.com/office/drawing/2014/main" id="{03B04E5B-3304-B2D3-8BCD-802C5CD938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3618383c54e_0_104:notes">
            <a:extLst>
              <a:ext uri="{FF2B5EF4-FFF2-40B4-BE49-F238E27FC236}">
                <a16:creationId xmlns:a16="http://schemas.microsoft.com/office/drawing/2014/main" id="{8398CAFD-F315-3C0D-1E1F-02B9C90626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/>
            </a:br>
            <a:endParaRPr/>
          </a:p>
        </p:txBody>
      </p:sp>
      <p:sp>
        <p:nvSpPr>
          <p:cNvPr id="91" name="Google Shape;91;g3618383c54e_0_104:notes">
            <a:extLst>
              <a:ext uri="{FF2B5EF4-FFF2-40B4-BE49-F238E27FC236}">
                <a16:creationId xmlns:a16="http://schemas.microsoft.com/office/drawing/2014/main" id="{64871305-8EB4-E233-635E-632DCE2081C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1604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>
            <a:alphaModFix/>
          </a:blip>
          <a:srcRect l="83089" r="1509"/>
          <a:stretch/>
        </p:blipFill>
        <p:spPr>
          <a:xfrm>
            <a:off x="101600" y="5581074"/>
            <a:ext cx="1016000" cy="114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g3618383c54e_0_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g3618383c54e_0_83"/>
          <p:cNvSpPr txBox="1">
            <a:spLocks noGrp="1"/>
          </p:cNvSpPr>
          <p:nvPr>
            <p:ph type="ctrTitle"/>
          </p:nvPr>
        </p:nvSpPr>
        <p:spPr>
          <a:xfrm>
            <a:off x="626723" y="2054832"/>
            <a:ext cx="11383800" cy="17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br>
              <a:rPr lang="en-US" sz="4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Course Syllabus Statements</a:t>
            </a:r>
            <a:br>
              <a:rPr lang="en-US" sz="4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&amp; the Academic Integrity Code</a:t>
            </a:r>
            <a:endParaRPr sz="4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g3618383c54e_0_83"/>
          <p:cNvSpPr txBox="1">
            <a:spLocks noGrp="1"/>
          </p:cNvSpPr>
          <p:nvPr>
            <p:ph type="subTitle" idx="1"/>
          </p:nvPr>
        </p:nvSpPr>
        <p:spPr>
          <a:xfrm>
            <a:off x="1524000" y="4181582"/>
            <a:ext cx="9144000" cy="10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Aimee Jaun</a:t>
            </a:r>
          </a:p>
          <a:p>
            <a:r>
              <a:rPr lang="en-CA" dirty="0">
                <a:solidFill>
                  <a:schemeClr val="bg1"/>
                </a:solidFill>
              </a:rPr>
              <a:t>Associate Vice-Provost Students</a:t>
            </a:r>
          </a:p>
          <a:p>
            <a:endParaRPr lang="en-CA" b="1" dirty="0">
              <a:solidFill>
                <a:schemeClr val="bg1"/>
              </a:solidFill>
            </a:endParaRPr>
          </a:p>
          <a:p>
            <a:r>
              <a:rPr lang="en-CA" b="1" dirty="0">
                <a:solidFill>
                  <a:schemeClr val="bg1"/>
                </a:solidFill>
              </a:rPr>
              <a:t>Joel Symonds</a:t>
            </a:r>
          </a:p>
          <a:p>
            <a:r>
              <a:rPr lang="en-CA" dirty="0">
                <a:solidFill>
                  <a:schemeClr val="bg1"/>
                </a:solidFill>
              </a:rPr>
              <a:t>Manager, Student Conduct &amp; Case Management</a:t>
            </a:r>
            <a:endParaRPr sz="16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>
          <a:extLst>
            <a:ext uri="{FF2B5EF4-FFF2-40B4-BE49-F238E27FC236}">
              <a16:creationId xmlns:a16="http://schemas.microsoft.com/office/drawing/2014/main" id="{69E36ACB-4BB2-79A4-8003-D136D38C5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g3618383c54e_0_104">
            <a:extLst>
              <a:ext uri="{FF2B5EF4-FFF2-40B4-BE49-F238E27FC236}">
                <a16:creationId xmlns:a16="http://schemas.microsoft.com/office/drawing/2014/main" id="{8886D869-C93C-87EE-F1CE-06FA92D71B1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diagram of a course&#10;&#10;AI-generated content may be incorrect.">
            <a:extLst>
              <a:ext uri="{FF2B5EF4-FFF2-40B4-BE49-F238E27FC236}">
                <a16:creationId xmlns:a16="http://schemas.microsoft.com/office/drawing/2014/main" id="{B5A1D6C8-6A38-9A99-CB08-58F02F087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286" y="973872"/>
            <a:ext cx="7898377" cy="420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73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>
          <a:extLst>
            <a:ext uri="{FF2B5EF4-FFF2-40B4-BE49-F238E27FC236}">
              <a16:creationId xmlns:a16="http://schemas.microsoft.com/office/drawing/2014/main" id="{695C4C40-4611-21FF-F509-AA10816D7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3618383c54e_0_90">
            <a:extLst>
              <a:ext uri="{FF2B5EF4-FFF2-40B4-BE49-F238E27FC236}">
                <a16:creationId xmlns:a16="http://schemas.microsoft.com/office/drawing/2014/main" id="{4AA18C25-5ECA-4B1E-B5E9-8B7C0FBD68F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3618383c54e_0_90">
            <a:extLst>
              <a:ext uri="{FF2B5EF4-FFF2-40B4-BE49-F238E27FC236}">
                <a16:creationId xmlns:a16="http://schemas.microsoft.com/office/drawing/2014/main" id="{15B7A470-9613-D7EF-F77C-DEEB6153E7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4750" y="266749"/>
            <a:ext cx="11724000" cy="1081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en-US" sz="4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Academic Integrity Code </a:t>
            </a:r>
            <a:endParaRPr dirty="0"/>
          </a:p>
        </p:txBody>
      </p:sp>
      <p:sp>
        <p:nvSpPr>
          <p:cNvPr id="87" name="Google Shape;87;g3618383c54e_0_90">
            <a:extLst>
              <a:ext uri="{FF2B5EF4-FFF2-40B4-BE49-F238E27FC236}">
                <a16:creationId xmlns:a16="http://schemas.microsoft.com/office/drawing/2014/main" id="{F951DDF2-B516-2064-D422-134DB6E9A1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4750" y="1134603"/>
            <a:ext cx="11566750" cy="425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113" lvl="1" indent="0" algn="l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r>
              <a:rPr lang="en-CA" sz="2000" b="1" dirty="0">
                <a:solidFill>
                  <a:srgbClr val="002060"/>
                </a:solidFill>
              </a:rPr>
              <a:t>SECTION VI: SANCTIONS AND FACTORS TO CONSIDER WHEN ASSIGNING A SANCTION</a:t>
            </a:r>
            <a:endParaRPr lang="en-CA" sz="2000" dirty="0">
              <a:solidFill>
                <a:srgbClr val="002060"/>
              </a:solidFill>
            </a:endParaRPr>
          </a:p>
          <a:p>
            <a:pPr marL="468313" lvl="1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+mj-lt"/>
              <a:buAutoNum type="arabicPeriod" startAt="84"/>
            </a:pPr>
            <a:r>
              <a:rPr lang="en-CA" sz="1600" b="1" dirty="0">
                <a:solidFill>
                  <a:srgbClr val="002060"/>
                </a:solidFill>
                <a:highlight>
                  <a:srgbClr val="FFFF00"/>
                </a:highlight>
              </a:rPr>
              <a:t>The following Sanctions require the approval or recommendation of the Student’s Dean (Note: the possibility of these sanctions should only be discussed with the Student after receiving approval from the Student’s Dean)</a:t>
            </a:r>
          </a:p>
          <a:p>
            <a:pPr marL="925513" lvl="2" indent="-45720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lphaLcParenR" startAt="7"/>
            </a:pPr>
            <a:r>
              <a:rPr lang="en-CA" sz="1400" dirty="0">
                <a:solidFill>
                  <a:srgbClr val="002060"/>
                </a:solidFill>
              </a:rPr>
              <a:t>Ineligibility for a supplemental examination or any other evaluative exercise for the course;</a:t>
            </a:r>
          </a:p>
          <a:p>
            <a:pPr marL="925513" lvl="2" indent="-45720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lphaLcParenR" startAt="7"/>
            </a:pPr>
            <a:r>
              <a:rPr lang="en-CA" sz="1400" dirty="0">
                <a:solidFill>
                  <a:srgbClr val="002060"/>
                </a:solidFill>
              </a:rPr>
              <a:t>Inability for a student to withdraw from a particular course;</a:t>
            </a:r>
          </a:p>
          <a:p>
            <a:pPr marL="925513" lvl="2" indent="-45720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lphaLcParenR" startAt="7"/>
            </a:pPr>
            <a:r>
              <a:rPr lang="en-CA" sz="1400" dirty="0">
                <a:solidFill>
                  <a:srgbClr val="002060"/>
                </a:solidFill>
              </a:rPr>
              <a:t>Mark of zero (F) for the course with a transcript notation of “Academic Dishonesty”;</a:t>
            </a:r>
          </a:p>
          <a:p>
            <a:pPr marL="925513" lvl="2" indent="-45720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lphaLcParenR" startAt="7"/>
            </a:pPr>
            <a:r>
              <a:rPr lang="en-CA" sz="1400" dirty="0">
                <a:solidFill>
                  <a:srgbClr val="002060"/>
                </a:solidFill>
              </a:rPr>
              <a:t>Denial of permission to use facilities of the University, including computer facilities, laboratories, etc. for a designated period of time;</a:t>
            </a:r>
          </a:p>
          <a:p>
            <a:pPr marL="4572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406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>
          <a:extLst>
            <a:ext uri="{FF2B5EF4-FFF2-40B4-BE49-F238E27FC236}">
              <a16:creationId xmlns:a16="http://schemas.microsoft.com/office/drawing/2014/main" id="{4F5A8018-1D93-9C63-ACE2-3856383AA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3618383c54e_0_90">
            <a:extLst>
              <a:ext uri="{FF2B5EF4-FFF2-40B4-BE49-F238E27FC236}">
                <a16:creationId xmlns:a16="http://schemas.microsoft.com/office/drawing/2014/main" id="{BA9F5BAE-FC39-184E-69BA-A3AE54A5DF6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3618383c54e_0_90">
            <a:extLst>
              <a:ext uri="{FF2B5EF4-FFF2-40B4-BE49-F238E27FC236}">
                <a16:creationId xmlns:a16="http://schemas.microsoft.com/office/drawing/2014/main" id="{92324A7B-8456-EBC6-DE41-697938F88C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8925" y="487832"/>
            <a:ext cx="3796236" cy="425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113" lvl="1" indent="0" algn="l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r>
              <a:rPr lang="en-CA" sz="2000" b="1" dirty="0">
                <a:solidFill>
                  <a:srgbClr val="002060"/>
                </a:solidFill>
              </a:rPr>
              <a:t>AI-specific statement </a:t>
            </a:r>
          </a:p>
          <a:p>
            <a:pPr marL="11113" lvl="1" indent="0" algn="l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r>
              <a:rPr lang="en-CA" sz="2000" b="1" dirty="0">
                <a:solidFill>
                  <a:srgbClr val="002060"/>
                </a:solidFill>
              </a:rPr>
              <a:t>in your course syllabus</a:t>
            </a:r>
          </a:p>
          <a:p>
            <a:pPr marL="11113" lvl="1" indent="0" algn="l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endParaRPr lang="en-CA" sz="2000" b="1" dirty="0">
              <a:solidFill>
                <a:srgbClr val="002060"/>
              </a:solidFill>
            </a:endParaRPr>
          </a:p>
          <a:p>
            <a:pPr marL="354012" lvl="1" indent="-342900" algn="l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ts val="2400"/>
              <a:buFontTx/>
              <a:buChar char="-"/>
            </a:pPr>
            <a:r>
              <a:rPr lang="en-CA" sz="2000" dirty="0">
                <a:solidFill>
                  <a:srgbClr val="002060"/>
                </a:solidFill>
              </a:rPr>
              <a:t>Check out the Teaching Commons webpage</a:t>
            </a:r>
          </a:p>
          <a:p>
            <a:pPr marL="354012" lvl="1" indent="-342900" algn="l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ts val="2400"/>
              <a:buFontTx/>
              <a:buChar char="-"/>
            </a:pPr>
            <a:r>
              <a:rPr lang="en-CA" sz="2000" dirty="0">
                <a:solidFill>
                  <a:srgbClr val="002060"/>
                </a:solidFill>
              </a:rPr>
              <a:t>Teaching and AI</a:t>
            </a:r>
          </a:p>
        </p:txBody>
      </p:sp>
      <p:pic>
        <p:nvPicPr>
          <p:cNvPr id="3" name="Picture 2" descr="A screenshot of a website&#10;&#10;AI-generated content may be incorrect.">
            <a:extLst>
              <a:ext uri="{FF2B5EF4-FFF2-40B4-BE49-F238E27FC236}">
                <a16:creationId xmlns:a16="http://schemas.microsoft.com/office/drawing/2014/main" id="{1898216B-21E3-398E-D7A3-D5433260B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026" y="0"/>
            <a:ext cx="7887630" cy="57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37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12EC1AB0-14F1-356A-8F73-664273BC7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g3618383c54e_0_83">
            <a:extLst>
              <a:ext uri="{FF2B5EF4-FFF2-40B4-BE49-F238E27FC236}">
                <a16:creationId xmlns:a16="http://schemas.microsoft.com/office/drawing/2014/main" id="{49382CF0-36B6-545E-5A8F-F9DD01A42F3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g3618383c54e_0_83">
            <a:extLst>
              <a:ext uri="{FF2B5EF4-FFF2-40B4-BE49-F238E27FC236}">
                <a16:creationId xmlns:a16="http://schemas.microsoft.com/office/drawing/2014/main" id="{12C39FCB-82F7-6AC8-418D-5A3DDBF2D71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26723" y="2054832"/>
            <a:ext cx="113838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sz="4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g3618383c54e_0_83">
            <a:extLst>
              <a:ext uri="{FF2B5EF4-FFF2-40B4-BE49-F238E27FC236}">
                <a16:creationId xmlns:a16="http://schemas.microsoft.com/office/drawing/2014/main" id="{32B8E081-8573-3C3A-AC70-76DE1FC7584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0" y="4181582"/>
            <a:ext cx="9144000" cy="10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Joel Symonds</a:t>
            </a:r>
          </a:p>
          <a:p>
            <a:r>
              <a:rPr lang="en-CA" sz="2000" dirty="0" err="1">
                <a:solidFill>
                  <a:schemeClr val="bg1"/>
                </a:solidFill>
              </a:rPr>
              <a:t>studentconduct@lakeheadu.ca</a:t>
            </a:r>
            <a:endParaRPr lang="en-CA" sz="2000" dirty="0">
              <a:solidFill>
                <a:schemeClr val="bg1"/>
              </a:solidFill>
            </a:endParaRPr>
          </a:p>
          <a:p>
            <a:r>
              <a:rPr lang="en-CA" sz="2000" dirty="0">
                <a:solidFill>
                  <a:schemeClr val="bg1"/>
                </a:solidFill>
              </a:rPr>
              <a:t>807-343-8010 ext. 8163</a:t>
            </a:r>
          </a:p>
          <a:p>
            <a:r>
              <a:rPr lang="en-CA" sz="2000" dirty="0">
                <a:solidFill>
                  <a:schemeClr val="bg1"/>
                </a:solidFill>
              </a:rPr>
              <a:t>ATAC 5031A</a:t>
            </a:r>
          </a:p>
          <a:p>
            <a:endParaRPr lang="en-CA" b="1" dirty="0">
              <a:solidFill>
                <a:schemeClr val="bg1"/>
              </a:solidFill>
            </a:endParaRPr>
          </a:p>
          <a:p>
            <a:endParaRPr lang="en-C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20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>
          <a:extLst>
            <a:ext uri="{FF2B5EF4-FFF2-40B4-BE49-F238E27FC236}">
              <a16:creationId xmlns:a16="http://schemas.microsoft.com/office/drawing/2014/main" id="{C73CA3AC-06CB-E3F9-BB5C-E31A7F91A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3618383c54e_0_90">
            <a:extLst>
              <a:ext uri="{FF2B5EF4-FFF2-40B4-BE49-F238E27FC236}">
                <a16:creationId xmlns:a16="http://schemas.microsoft.com/office/drawing/2014/main" id="{459C3850-4089-1999-EDC8-6C986F31729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3618383c54e_0_90">
            <a:extLst>
              <a:ext uri="{FF2B5EF4-FFF2-40B4-BE49-F238E27FC236}">
                <a16:creationId xmlns:a16="http://schemas.microsoft.com/office/drawing/2014/main" id="{E7F98268-BEDA-5A9F-7614-9F135B31ED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4750" y="266749"/>
            <a:ext cx="11724000" cy="1081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en-US" sz="4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Academic Integrity Code </a:t>
            </a:r>
            <a:endParaRPr dirty="0"/>
          </a:p>
        </p:txBody>
      </p:sp>
      <p:sp>
        <p:nvSpPr>
          <p:cNvPr id="87" name="Google Shape;87;g3618383c54e_0_90">
            <a:extLst>
              <a:ext uri="{FF2B5EF4-FFF2-40B4-BE49-F238E27FC236}">
                <a16:creationId xmlns:a16="http://schemas.microsoft.com/office/drawing/2014/main" id="{CBB12B0C-612C-8FDE-2473-1276470D42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4750" y="1134603"/>
            <a:ext cx="11566750" cy="425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11113" lvl="1" indent="0" algn="l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r>
              <a:rPr lang="en-CA" sz="6400" b="1" dirty="0">
                <a:solidFill>
                  <a:srgbClr val="002060"/>
                </a:solidFill>
              </a:rPr>
              <a:t>SECTION II: RESPONSIBILITIES AND EXPECTATIONS </a:t>
            </a:r>
          </a:p>
          <a:p>
            <a:pPr marL="11113" lvl="1" indent="0" algn="l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r>
              <a:rPr lang="en-CA" sz="6400" b="1" dirty="0">
                <a:solidFill>
                  <a:srgbClr val="002060"/>
                </a:solidFill>
              </a:rPr>
              <a:t>FACULTY AND INSTRUCTORS</a:t>
            </a:r>
          </a:p>
          <a:p>
            <a:pPr marL="11113" lvl="1" indent="0" algn="l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endParaRPr lang="en-CA" sz="2600" dirty="0">
              <a:solidFill>
                <a:srgbClr val="002060"/>
              </a:solidFill>
            </a:endParaRPr>
          </a:p>
          <a:p>
            <a:pPr marL="468313" lvl="1" indent="-457200" algn="l" rtl="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rabicPeriod" startAt="19"/>
            </a:pPr>
            <a:r>
              <a:rPr lang="en-CA" sz="5600" dirty="0">
                <a:solidFill>
                  <a:srgbClr val="002060"/>
                </a:solidFill>
              </a:rPr>
              <a:t>Faculty and Instructors have the right to use educational strategies that encourage Students to act with integrity in academic matters. These may include:</a:t>
            </a:r>
          </a:p>
          <a:p>
            <a:pPr marL="11113" lvl="1" indent="0" algn="l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endParaRPr lang="en-CA" sz="5600" dirty="0">
              <a:solidFill>
                <a:srgbClr val="002060"/>
              </a:solidFill>
            </a:endParaRPr>
          </a:p>
          <a:p>
            <a:pPr marL="925513" lvl="2" indent="-45720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lphaLcParenR"/>
            </a:pPr>
            <a:r>
              <a:rPr lang="en-CA" sz="5200" dirty="0">
                <a:solidFill>
                  <a:srgbClr val="002060"/>
                </a:solidFill>
              </a:rPr>
              <a:t>Clearly articulating expectations about appropriate academic behaviour at the beginning of each course;</a:t>
            </a:r>
          </a:p>
          <a:p>
            <a:pPr marL="925513" lvl="2" indent="-45720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lphaLcParenR"/>
            </a:pPr>
            <a:r>
              <a:rPr lang="en-CA" sz="5200" dirty="0">
                <a:solidFill>
                  <a:srgbClr val="002060"/>
                </a:solidFill>
              </a:rPr>
              <a:t>Developing course syllabi that clearly set out expectations for referencing sources of information in individual work, for group work, and so on;</a:t>
            </a:r>
          </a:p>
          <a:p>
            <a:pPr marL="925513" lvl="2" indent="-45720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lphaLcParenR"/>
            </a:pPr>
            <a:r>
              <a:rPr lang="en-CA" sz="5200" dirty="0">
                <a:solidFill>
                  <a:srgbClr val="002060"/>
                </a:solidFill>
              </a:rPr>
              <a:t>Providing a Syllabus Statement outlining the need to uphold Academic Integrity, an example of which is provided below:</a:t>
            </a:r>
          </a:p>
          <a:p>
            <a:pPr marL="925513" lvl="3" indent="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None/>
            </a:pPr>
            <a:endParaRPr lang="en-CA" sz="5200" dirty="0">
              <a:solidFill>
                <a:srgbClr val="002060"/>
              </a:solidFill>
            </a:endParaRPr>
          </a:p>
          <a:p>
            <a:pPr marL="1382713" lvl="4" indent="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None/>
            </a:pPr>
            <a:r>
              <a:rPr lang="en-CA" sz="5200" i="1" dirty="0">
                <a:solidFill>
                  <a:srgbClr val="002060"/>
                </a:solidFill>
              </a:rPr>
              <a:t>“A breach of Academic Integrity is a serious offence. The principle of Academic Integrity, particularly of doing one’s own work, documenting properly (including use of quotation marks, appropriate paraphrasing and referencing/citation), collaborating appropriately, and avoiding misrepresentation, is a core principle in university study. Students should view the Student Code of Conduct – Academic Integrity – for a full description of academic offences, procedures when Academic Integrity breaches are suspected and sanctions for breaches of Academic Integrity.”</a:t>
            </a:r>
          </a:p>
          <a:p>
            <a:pPr marL="1382713" lvl="3" indent="-45720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lphaLcParenR"/>
            </a:pPr>
            <a:endParaRPr lang="en-CA" sz="5200" dirty="0">
              <a:solidFill>
                <a:srgbClr val="002060"/>
              </a:solidFill>
            </a:endParaRPr>
          </a:p>
          <a:p>
            <a:pPr marL="925513" lvl="2" indent="-45720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lphaLcParenR"/>
            </a:pPr>
            <a:r>
              <a:rPr lang="en-CA" sz="5200" dirty="0">
                <a:solidFill>
                  <a:srgbClr val="002060"/>
                </a:solidFill>
              </a:rPr>
              <a:t>Using mechanisms during testing that reduce or eliminate the opportunities for copying, e.g. test facilities, randomized seating, additional invigilators, etc.;</a:t>
            </a:r>
          </a:p>
          <a:p>
            <a:pPr marL="925513" lvl="2" indent="-45720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lphaLcParenR"/>
            </a:pPr>
            <a:r>
              <a:rPr lang="en-CA" sz="5200" dirty="0">
                <a:solidFill>
                  <a:srgbClr val="002060"/>
                </a:solidFill>
              </a:rPr>
              <a:t>Regularly producing new tests/examinations, especially for deferred exams or for Students who require alternate exam times; and</a:t>
            </a:r>
          </a:p>
          <a:p>
            <a:pPr marL="925513" lvl="2" indent="-45720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lphaLcParenR"/>
            </a:pPr>
            <a:r>
              <a:rPr lang="en-CA" sz="5200" dirty="0">
                <a:solidFill>
                  <a:srgbClr val="002060"/>
                </a:solidFill>
              </a:rPr>
              <a:t>Producing new assignments (e.g. laboratories, essays, report topics) on a regular basis;</a:t>
            </a:r>
          </a:p>
          <a:p>
            <a:pPr marL="11113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CA" dirty="0">
              <a:solidFill>
                <a:srgbClr val="002060"/>
              </a:solidFill>
            </a:endParaRPr>
          </a:p>
          <a:p>
            <a:pPr marL="11113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CA" dirty="0">
              <a:solidFill>
                <a:srgbClr val="002060"/>
              </a:solidFill>
            </a:endParaRPr>
          </a:p>
          <a:p>
            <a:pPr marL="4572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8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>
          <a:extLst>
            <a:ext uri="{FF2B5EF4-FFF2-40B4-BE49-F238E27FC236}">
              <a16:creationId xmlns:a16="http://schemas.microsoft.com/office/drawing/2014/main" id="{F812657A-1526-A4AC-7FF1-9187A1891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3618383c54e_0_90">
            <a:extLst>
              <a:ext uri="{FF2B5EF4-FFF2-40B4-BE49-F238E27FC236}">
                <a16:creationId xmlns:a16="http://schemas.microsoft.com/office/drawing/2014/main" id="{005B2342-D479-4941-E1BA-5B5CCBFA4B8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3618383c54e_0_90">
            <a:extLst>
              <a:ext uri="{FF2B5EF4-FFF2-40B4-BE49-F238E27FC236}">
                <a16:creationId xmlns:a16="http://schemas.microsoft.com/office/drawing/2014/main" id="{41BC6CAA-B30B-7075-F0EB-0818F01C7D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4750" y="266749"/>
            <a:ext cx="11724000" cy="1081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en-US" sz="4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Academic Integrity Code </a:t>
            </a:r>
            <a:endParaRPr dirty="0"/>
          </a:p>
        </p:txBody>
      </p:sp>
      <p:sp>
        <p:nvSpPr>
          <p:cNvPr id="87" name="Google Shape;87;g3618383c54e_0_90">
            <a:extLst>
              <a:ext uri="{FF2B5EF4-FFF2-40B4-BE49-F238E27FC236}">
                <a16:creationId xmlns:a16="http://schemas.microsoft.com/office/drawing/2014/main" id="{C722672C-7EAF-C954-CECC-FD9CA11BE0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4750" y="1134603"/>
            <a:ext cx="11908750" cy="425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11113" lvl="1" indent="0" algn="l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r>
              <a:rPr lang="en-CA" sz="6400" b="1" dirty="0">
                <a:solidFill>
                  <a:srgbClr val="002060"/>
                </a:solidFill>
              </a:rPr>
              <a:t>SECTION II: RESPONSIBILITIES AND EXPECTATIONS </a:t>
            </a:r>
          </a:p>
          <a:p>
            <a:pPr marL="11113" lvl="1" indent="0" algn="l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r>
              <a:rPr lang="en-CA" sz="6400" b="1" dirty="0">
                <a:solidFill>
                  <a:srgbClr val="002060"/>
                </a:solidFill>
              </a:rPr>
              <a:t>FACULTY AND INSTRUCTORS</a:t>
            </a:r>
          </a:p>
          <a:p>
            <a:pPr marL="11113" lvl="1" indent="0" algn="l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endParaRPr lang="en-CA" sz="2600" dirty="0">
              <a:solidFill>
                <a:srgbClr val="002060"/>
              </a:solidFill>
            </a:endParaRPr>
          </a:p>
          <a:p>
            <a:pPr marL="468313" lvl="1" indent="-457200" algn="l" rtl="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rabicPeriod" startAt="19"/>
            </a:pPr>
            <a:r>
              <a:rPr lang="en-CA" sz="5600" dirty="0">
                <a:solidFill>
                  <a:srgbClr val="002060"/>
                </a:solidFill>
              </a:rPr>
              <a:t>Faculty and Instructors have the right to use educational strategies that encourage Students to act with integrity in academic matters.         These may include:</a:t>
            </a:r>
          </a:p>
          <a:p>
            <a:pPr marL="11113" lvl="1" indent="0" algn="l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endParaRPr lang="en-CA" sz="5600" dirty="0">
              <a:solidFill>
                <a:srgbClr val="002060"/>
              </a:solidFill>
            </a:endParaRPr>
          </a:p>
          <a:p>
            <a:pPr marL="925513" lvl="2" indent="-45720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lphaLcParenR"/>
            </a:pPr>
            <a:r>
              <a:rPr lang="en-CA" sz="5200" dirty="0">
                <a:solidFill>
                  <a:srgbClr val="002060"/>
                </a:solidFill>
              </a:rPr>
              <a:t>Clearly articulating expectations about appropriate academic behaviour at the beginning of each course; </a:t>
            </a:r>
            <a:r>
              <a:rPr lang="en-CA" sz="4400" b="1" dirty="0">
                <a:solidFill>
                  <a:srgbClr val="002060"/>
                </a:solidFill>
              </a:rPr>
              <a:t>(consider AIM/Annual Refresher requirement)</a:t>
            </a:r>
          </a:p>
          <a:p>
            <a:pPr marL="925513" lvl="2" indent="-45720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lphaLcParenR"/>
            </a:pPr>
            <a:r>
              <a:rPr lang="en-CA" sz="5200" dirty="0">
                <a:solidFill>
                  <a:srgbClr val="002060"/>
                </a:solidFill>
                <a:highlight>
                  <a:srgbClr val="FFFF00"/>
                </a:highlight>
              </a:rPr>
              <a:t>Developing course syllabi that clearly set out expectations for referencing sources of information </a:t>
            </a:r>
            <a:r>
              <a:rPr lang="en-CA" sz="5200" dirty="0">
                <a:solidFill>
                  <a:srgbClr val="002060"/>
                </a:solidFill>
              </a:rPr>
              <a:t>in individual work, for group work, and so on;</a:t>
            </a:r>
          </a:p>
          <a:p>
            <a:pPr marL="925513" lvl="2" indent="-45720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lphaLcParenR"/>
            </a:pPr>
            <a:r>
              <a:rPr lang="en-CA" sz="5200" dirty="0">
                <a:solidFill>
                  <a:srgbClr val="002060"/>
                </a:solidFill>
                <a:highlight>
                  <a:srgbClr val="FFFF00"/>
                </a:highlight>
              </a:rPr>
              <a:t>Providing a Syllabus Statement outlining the need to uphold Academic Integrity</a:t>
            </a:r>
            <a:r>
              <a:rPr lang="en-CA" sz="5200" dirty="0">
                <a:solidFill>
                  <a:srgbClr val="002060"/>
                </a:solidFill>
              </a:rPr>
              <a:t>, an example of which is provided below:</a:t>
            </a:r>
          </a:p>
          <a:p>
            <a:pPr marL="925513" lvl="3" indent="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None/>
            </a:pPr>
            <a:endParaRPr lang="en-CA" sz="5200" dirty="0">
              <a:solidFill>
                <a:srgbClr val="002060"/>
              </a:solidFill>
            </a:endParaRPr>
          </a:p>
          <a:p>
            <a:pPr marL="1382713" lvl="4" indent="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None/>
            </a:pPr>
            <a:r>
              <a:rPr lang="en-CA" sz="5200" i="1" dirty="0">
                <a:solidFill>
                  <a:srgbClr val="002060"/>
                </a:solidFill>
              </a:rPr>
              <a:t>“A breach of Academic Integrity is a serious offence. The principle of Academic Integrity, particularly of doing one’s own work,</a:t>
            </a:r>
          </a:p>
          <a:p>
            <a:pPr marL="1382713" lvl="4" indent="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None/>
            </a:pPr>
            <a:r>
              <a:rPr lang="en-CA" sz="5200" i="1" dirty="0">
                <a:solidFill>
                  <a:srgbClr val="002060"/>
                </a:solidFill>
              </a:rPr>
              <a:t>documenting properly (including use of quotation marks, appropriate paraphrasing and referencing/citation), collaborating appropriately,</a:t>
            </a:r>
          </a:p>
          <a:p>
            <a:pPr marL="1382713" lvl="4" indent="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None/>
            </a:pPr>
            <a:r>
              <a:rPr lang="en-CA" sz="5200" i="1" dirty="0">
                <a:solidFill>
                  <a:srgbClr val="002060"/>
                </a:solidFill>
              </a:rPr>
              <a:t>and avoiding misrepresentation, is a core principle in university study. Students should view the Student Code of Conduct – Academic</a:t>
            </a:r>
          </a:p>
          <a:p>
            <a:pPr marL="1382713" lvl="4" indent="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None/>
            </a:pPr>
            <a:r>
              <a:rPr lang="en-CA" sz="5200" i="1" dirty="0">
                <a:solidFill>
                  <a:srgbClr val="002060"/>
                </a:solidFill>
              </a:rPr>
              <a:t>Integrity – for a full description of academic offences, procedures when Academic Integrity breaches are suspected and sanctions for breaches of Academic Integrity.”</a:t>
            </a:r>
          </a:p>
          <a:p>
            <a:pPr marL="1382713" lvl="3" indent="-45720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lphaLcParenR"/>
            </a:pPr>
            <a:endParaRPr lang="en-CA" sz="5200" dirty="0">
              <a:solidFill>
                <a:srgbClr val="002060"/>
              </a:solidFill>
            </a:endParaRPr>
          </a:p>
          <a:p>
            <a:pPr marL="925513" lvl="2" indent="-45720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lphaLcParenR"/>
            </a:pPr>
            <a:r>
              <a:rPr lang="en-CA" sz="5200" dirty="0">
                <a:solidFill>
                  <a:srgbClr val="002060"/>
                </a:solidFill>
              </a:rPr>
              <a:t>Using mechanisms during testing that reduce or eliminate the opportunities for copying, e.g. test facilities, randomized seating, additional invigilators, etc.;</a:t>
            </a:r>
          </a:p>
          <a:p>
            <a:pPr marL="925513" lvl="2" indent="-45720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lphaLcParenR"/>
            </a:pPr>
            <a:r>
              <a:rPr lang="en-CA" sz="5200" dirty="0">
                <a:solidFill>
                  <a:srgbClr val="002060"/>
                </a:solidFill>
              </a:rPr>
              <a:t>Regularly producing new tests/examinations, especially for deferred exams or for Students who require alternate exam times; and</a:t>
            </a:r>
          </a:p>
          <a:p>
            <a:pPr marL="925513" lvl="2" indent="-45720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lphaLcParenR"/>
            </a:pPr>
            <a:r>
              <a:rPr lang="en-CA" sz="5200" dirty="0">
                <a:solidFill>
                  <a:srgbClr val="002060"/>
                </a:solidFill>
              </a:rPr>
              <a:t>Producing new assignments (e.g. laboratories, essays, report topics) on a regular basis;</a:t>
            </a:r>
          </a:p>
          <a:p>
            <a:pPr marL="11113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CA" dirty="0">
              <a:solidFill>
                <a:srgbClr val="002060"/>
              </a:solidFill>
            </a:endParaRPr>
          </a:p>
          <a:p>
            <a:pPr marL="11113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CA" dirty="0">
              <a:solidFill>
                <a:srgbClr val="002060"/>
              </a:solidFill>
            </a:endParaRPr>
          </a:p>
          <a:p>
            <a:pPr marL="4572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148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>
          <a:extLst>
            <a:ext uri="{FF2B5EF4-FFF2-40B4-BE49-F238E27FC236}">
              <a16:creationId xmlns:a16="http://schemas.microsoft.com/office/drawing/2014/main" id="{7EE81260-E1B6-372D-A9E7-515687C16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3618383c54e_0_90">
            <a:extLst>
              <a:ext uri="{FF2B5EF4-FFF2-40B4-BE49-F238E27FC236}">
                <a16:creationId xmlns:a16="http://schemas.microsoft.com/office/drawing/2014/main" id="{21B6C51C-6D27-C042-6B30-39187718A70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3618383c54e_0_90">
            <a:extLst>
              <a:ext uri="{FF2B5EF4-FFF2-40B4-BE49-F238E27FC236}">
                <a16:creationId xmlns:a16="http://schemas.microsoft.com/office/drawing/2014/main" id="{EE5C6A63-34E4-9E5B-0B4D-A625B233C2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4750" y="266749"/>
            <a:ext cx="11724000" cy="1081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en-US" sz="4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Academic Integrity Code </a:t>
            </a:r>
            <a:endParaRPr dirty="0"/>
          </a:p>
        </p:txBody>
      </p:sp>
      <p:sp>
        <p:nvSpPr>
          <p:cNvPr id="87" name="Google Shape;87;g3618383c54e_0_90">
            <a:extLst>
              <a:ext uri="{FF2B5EF4-FFF2-40B4-BE49-F238E27FC236}">
                <a16:creationId xmlns:a16="http://schemas.microsoft.com/office/drawing/2014/main" id="{B98954A5-6B12-17CE-B17A-F380173C97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4750" y="1134603"/>
            <a:ext cx="11566750" cy="425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11113" lvl="1" indent="0" algn="l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r>
              <a:rPr lang="en-CA" sz="6400" b="1" dirty="0">
                <a:solidFill>
                  <a:srgbClr val="002060"/>
                </a:solidFill>
              </a:rPr>
              <a:t>SECTION II: RESPONSIBILITIES AND EXPECATIONS </a:t>
            </a:r>
          </a:p>
          <a:p>
            <a:pPr marL="11113" lvl="1" indent="0" algn="l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r>
              <a:rPr lang="en-CA" sz="6400" b="1" dirty="0">
                <a:solidFill>
                  <a:srgbClr val="002060"/>
                </a:solidFill>
              </a:rPr>
              <a:t>FACULTY AND INSTRUCTORS</a:t>
            </a:r>
          </a:p>
          <a:p>
            <a:pPr marL="11113" lvl="1" indent="0" algn="l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endParaRPr lang="en-CA" sz="2600" dirty="0">
              <a:solidFill>
                <a:srgbClr val="002060"/>
              </a:solidFill>
            </a:endParaRPr>
          </a:p>
          <a:p>
            <a:pPr marL="468313" lvl="1" indent="-457200" algn="l" rtl="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rabicPeriod" startAt="19"/>
            </a:pPr>
            <a:r>
              <a:rPr lang="en-CA" sz="5600" dirty="0">
                <a:solidFill>
                  <a:srgbClr val="002060"/>
                </a:solidFill>
              </a:rPr>
              <a:t>Faculty and Instructors have the right to use educational strategies that encourage Students to act with integrity in academic matters. These may include:</a:t>
            </a:r>
          </a:p>
          <a:p>
            <a:pPr marL="11113" lvl="1" indent="0" algn="l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endParaRPr lang="en-CA" sz="5600" dirty="0">
              <a:solidFill>
                <a:srgbClr val="002060"/>
              </a:solidFill>
            </a:endParaRPr>
          </a:p>
          <a:p>
            <a:pPr marL="925513" lvl="2" indent="-45720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lphaLcParenR"/>
            </a:pPr>
            <a:r>
              <a:rPr lang="en-CA" sz="5200" dirty="0">
                <a:solidFill>
                  <a:srgbClr val="002060"/>
                </a:solidFill>
              </a:rPr>
              <a:t>Clearly articulating expectations about appropriate academic behaviour at the beginning of each course;</a:t>
            </a:r>
          </a:p>
          <a:p>
            <a:pPr marL="925513" lvl="2" indent="-45720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lphaLcParenR"/>
            </a:pPr>
            <a:r>
              <a:rPr lang="en-CA" sz="5200" dirty="0">
                <a:solidFill>
                  <a:srgbClr val="002060"/>
                </a:solidFill>
                <a:highlight>
                  <a:srgbClr val="FFFF00"/>
                </a:highlight>
              </a:rPr>
              <a:t>Developing course syllabi that clearly set out expectations for referencing sources of information </a:t>
            </a:r>
            <a:r>
              <a:rPr lang="en-CA" sz="5200" dirty="0">
                <a:solidFill>
                  <a:srgbClr val="002060"/>
                </a:solidFill>
              </a:rPr>
              <a:t>in individual work, for group work, and so on;</a:t>
            </a:r>
          </a:p>
          <a:p>
            <a:pPr marL="925513" lvl="2" indent="-45720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lphaLcParenR"/>
            </a:pPr>
            <a:r>
              <a:rPr lang="en-CA" sz="5200" dirty="0">
                <a:solidFill>
                  <a:srgbClr val="002060"/>
                </a:solidFill>
                <a:highlight>
                  <a:srgbClr val="FFFF00"/>
                </a:highlight>
              </a:rPr>
              <a:t>Providing a Syllabus Statement outlining the need to uphold Academic Integrity</a:t>
            </a:r>
            <a:r>
              <a:rPr lang="en-CA" sz="5200" dirty="0">
                <a:solidFill>
                  <a:srgbClr val="002060"/>
                </a:solidFill>
              </a:rPr>
              <a:t>, </a:t>
            </a:r>
            <a:r>
              <a:rPr lang="en-CA" sz="5200" b="1" dirty="0">
                <a:solidFill>
                  <a:srgbClr val="002060"/>
                </a:solidFill>
              </a:rPr>
              <a:t>an example of which is provided below:</a:t>
            </a:r>
          </a:p>
          <a:p>
            <a:pPr marL="925513" lvl="3" indent="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None/>
            </a:pPr>
            <a:endParaRPr lang="en-CA" sz="5200" dirty="0">
              <a:solidFill>
                <a:srgbClr val="002060"/>
              </a:solidFill>
            </a:endParaRPr>
          </a:p>
          <a:p>
            <a:pPr marL="1382713" lvl="4" indent="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None/>
            </a:pPr>
            <a:r>
              <a:rPr lang="en-CA" sz="5200" b="1" i="1" dirty="0">
                <a:solidFill>
                  <a:srgbClr val="002060"/>
                </a:solidFill>
              </a:rPr>
              <a:t>“A breach of Academic Integrity is a serious offence. The principle of Academic Integrity, particularly of doing one’s own work, documenting properly (including use of quotation marks, appropriate paraphrasing and referencing/citation), collaborating appropriately, and avoiding misrepresentation, is a core principle in university study. Students should view the Student Code of Conduct – Academic Integrity – for a full description of academic offences, procedures when Academic Integrity breaches are suspected and sanctions for breaches of Academic Integrity.”</a:t>
            </a:r>
          </a:p>
          <a:p>
            <a:pPr marL="1382713" lvl="3" indent="-45720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lphaLcParenR"/>
            </a:pPr>
            <a:endParaRPr lang="en-CA" sz="5200" dirty="0">
              <a:solidFill>
                <a:srgbClr val="002060"/>
              </a:solidFill>
            </a:endParaRPr>
          </a:p>
          <a:p>
            <a:pPr marL="925513" lvl="2" indent="-45720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lphaLcParenR"/>
            </a:pPr>
            <a:r>
              <a:rPr lang="en-CA" sz="5200" dirty="0">
                <a:solidFill>
                  <a:srgbClr val="002060"/>
                </a:solidFill>
              </a:rPr>
              <a:t>Using mechanisms during testing that reduce or eliminate the opportunities for copying, e.g. test facilities, randomized seating, additional invigilators, etc.;</a:t>
            </a:r>
          </a:p>
          <a:p>
            <a:pPr marL="925513" lvl="2" indent="-45720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lphaLcParenR"/>
            </a:pPr>
            <a:r>
              <a:rPr lang="en-CA" sz="5200" dirty="0">
                <a:solidFill>
                  <a:srgbClr val="002060"/>
                </a:solidFill>
              </a:rPr>
              <a:t>Regularly producing new tests/examinations, especially for deferred exams or for Students who require alternate exam times; and</a:t>
            </a:r>
          </a:p>
          <a:p>
            <a:pPr marL="925513" lvl="2" indent="-45720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lphaLcParenR"/>
            </a:pPr>
            <a:r>
              <a:rPr lang="en-CA" sz="5200" dirty="0">
                <a:solidFill>
                  <a:srgbClr val="002060"/>
                </a:solidFill>
              </a:rPr>
              <a:t>Producing new assignments (e.g. laboratories, essays, report topics) on a regular basis;</a:t>
            </a:r>
          </a:p>
          <a:p>
            <a:pPr marL="11113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CA" dirty="0">
              <a:solidFill>
                <a:srgbClr val="002060"/>
              </a:solidFill>
            </a:endParaRPr>
          </a:p>
          <a:p>
            <a:pPr marL="11113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CA" dirty="0">
              <a:solidFill>
                <a:srgbClr val="002060"/>
              </a:solidFill>
            </a:endParaRPr>
          </a:p>
          <a:p>
            <a:pPr marL="4572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910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>
          <a:extLst>
            <a:ext uri="{FF2B5EF4-FFF2-40B4-BE49-F238E27FC236}">
              <a16:creationId xmlns:a16="http://schemas.microsoft.com/office/drawing/2014/main" id="{75571C94-F5FC-4905-7CA6-751F52441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3618383c54e_0_90">
            <a:extLst>
              <a:ext uri="{FF2B5EF4-FFF2-40B4-BE49-F238E27FC236}">
                <a16:creationId xmlns:a16="http://schemas.microsoft.com/office/drawing/2014/main" id="{05A90BD1-9151-D1F0-3107-196314B3B1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3618383c54e_0_90">
            <a:extLst>
              <a:ext uri="{FF2B5EF4-FFF2-40B4-BE49-F238E27FC236}">
                <a16:creationId xmlns:a16="http://schemas.microsoft.com/office/drawing/2014/main" id="{521A547B-9C89-0400-E5D7-ED72E139A9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665" y="420985"/>
            <a:ext cx="11724000" cy="152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en-US" sz="4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Academic Integrity Statements </a:t>
            </a:r>
            <a:br>
              <a:rPr lang="en-US" sz="4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Course Syllabus Suggestions</a:t>
            </a:r>
            <a:endParaRPr dirty="0"/>
          </a:p>
        </p:txBody>
      </p:sp>
      <p:sp>
        <p:nvSpPr>
          <p:cNvPr id="87" name="Google Shape;87;g3618383c54e_0_90">
            <a:extLst>
              <a:ext uri="{FF2B5EF4-FFF2-40B4-BE49-F238E27FC236}">
                <a16:creationId xmlns:a16="http://schemas.microsoft.com/office/drawing/2014/main" id="{8E6520D7-3F2F-736A-FF64-814AB2E5F0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9665" y="1871925"/>
            <a:ext cx="11813291" cy="4063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00050" lvl="1" indent="-31115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CA" sz="1800" dirty="0">
                <a:solidFill>
                  <a:srgbClr val="002060"/>
                </a:solidFill>
              </a:rPr>
              <a:t>Instructors are welcome to use the example course syllabus statement verbatim, or they can create their own</a:t>
            </a:r>
          </a:p>
          <a:p>
            <a:pPr marL="400050" lvl="1" indent="-31115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CA" sz="1800" dirty="0">
                <a:solidFill>
                  <a:srgbClr val="002060"/>
                </a:solidFill>
              </a:rPr>
              <a:t>If you choose to modify or create your own statement, here are some things to consider:</a:t>
            </a:r>
          </a:p>
          <a:p>
            <a:pPr marL="757238" lvl="2" indent="-357188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CA" sz="1600" dirty="0">
                <a:solidFill>
                  <a:srgbClr val="002060"/>
                </a:solidFill>
              </a:rPr>
              <a:t>Provide a definition of academic integrity and appropriate academic behaviour</a:t>
            </a:r>
          </a:p>
          <a:p>
            <a:pPr marL="757238" lvl="2" indent="-357188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CA" sz="1600" dirty="0">
                <a:solidFill>
                  <a:srgbClr val="002060"/>
                </a:solidFill>
              </a:rPr>
              <a:t>Give specific examples of academic integrity violations (plagiarism, use of unauthorized materials, facilitation etc.)</a:t>
            </a:r>
          </a:p>
          <a:p>
            <a:pPr marL="757238" lvl="2" indent="-357188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CA" sz="1600" dirty="0">
                <a:solidFill>
                  <a:srgbClr val="002060"/>
                </a:solidFill>
              </a:rPr>
              <a:t>Be clear about the serious nature of academic offences</a:t>
            </a:r>
          </a:p>
          <a:p>
            <a:pPr marL="757238" lvl="2" indent="-357188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CA" sz="1600" dirty="0">
                <a:solidFill>
                  <a:srgbClr val="002060"/>
                </a:solidFill>
              </a:rPr>
              <a:t>Explain that all suspected breaches will be investigated using the procedures outlined in the Academic Integrity Code</a:t>
            </a:r>
          </a:p>
          <a:p>
            <a:pPr marL="1214438" lvl="3" indent="-357188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CA" sz="1600" dirty="0">
                <a:solidFill>
                  <a:srgbClr val="002060"/>
                </a:solidFill>
              </a:rPr>
              <a:t>Include a direct reference (link) to the Student Code of Conduct – Academic Integrity policy</a:t>
            </a:r>
          </a:p>
          <a:p>
            <a:pPr marL="757238" lvl="2" indent="-357188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CA" sz="1600" dirty="0">
                <a:solidFill>
                  <a:srgbClr val="002060"/>
                </a:solidFill>
              </a:rPr>
              <a:t>Refrain from including any prescriptive statements about sanctions</a:t>
            </a:r>
          </a:p>
          <a:p>
            <a:pPr marL="1214438" lvl="3" indent="-357188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CA" sz="1400" dirty="0">
                <a:solidFill>
                  <a:srgbClr val="002060"/>
                </a:solidFill>
              </a:rPr>
              <a:t>Avoid saying things like “student’s caught plagiarizing will get a zero on their assignment”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CA" sz="1800" i="1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30560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g3618383c54e_0_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9ACAB9-F632-C6A3-8FEE-5C3D9353DDD3}"/>
              </a:ext>
            </a:extLst>
          </p:cNvPr>
          <p:cNvSpPr/>
          <p:nvPr/>
        </p:nvSpPr>
        <p:spPr>
          <a:xfrm>
            <a:off x="319489" y="176270"/>
            <a:ext cx="11490593" cy="9032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oogle Shape;124;g37dea8a437b_0_0" descr="A diagram of steps to a student&#10;&#10;Description automatically generated">
            <a:extLst>
              <a:ext uri="{FF2B5EF4-FFF2-40B4-BE49-F238E27FC236}">
                <a16:creationId xmlns:a16="http://schemas.microsoft.com/office/drawing/2014/main" id="{829D698C-1846-6EFB-46EB-02311A5B7DA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3785" y="0"/>
            <a:ext cx="7479023" cy="5778503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>
          <a:extLst>
            <a:ext uri="{FF2B5EF4-FFF2-40B4-BE49-F238E27FC236}">
              <a16:creationId xmlns:a16="http://schemas.microsoft.com/office/drawing/2014/main" id="{91F028FD-5A86-2B2E-115E-00AD1BF1B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g3618383c54e_0_104">
            <a:extLst>
              <a:ext uri="{FF2B5EF4-FFF2-40B4-BE49-F238E27FC236}">
                <a16:creationId xmlns:a16="http://schemas.microsoft.com/office/drawing/2014/main" id="{15D05A33-C45C-996F-C026-C38F1F2024B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4;g37dea8a437b_0_0" descr="A diagram of steps to a student&#10;&#10;Description automatically generated">
            <a:extLst>
              <a:ext uri="{FF2B5EF4-FFF2-40B4-BE49-F238E27FC236}">
                <a16:creationId xmlns:a16="http://schemas.microsoft.com/office/drawing/2014/main" id="{A3706BF7-ADA2-63F2-947A-B0D04DD64C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62915"/>
          <a:stretch>
            <a:fillRect/>
          </a:stretch>
        </p:blipFill>
        <p:spPr>
          <a:xfrm>
            <a:off x="-1" y="991518"/>
            <a:ext cx="12150123" cy="348133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4672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>
          <a:extLst>
            <a:ext uri="{FF2B5EF4-FFF2-40B4-BE49-F238E27FC236}">
              <a16:creationId xmlns:a16="http://schemas.microsoft.com/office/drawing/2014/main" id="{C267AA7C-5A82-D3AF-11F1-B651B7B0C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3618383c54e_0_90">
            <a:extLst>
              <a:ext uri="{FF2B5EF4-FFF2-40B4-BE49-F238E27FC236}">
                <a16:creationId xmlns:a16="http://schemas.microsoft.com/office/drawing/2014/main" id="{2C5A0ABA-CC44-8316-0BDD-27D3E384B83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3618383c54e_0_90">
            <a:extLst>
              <a:ext uri="{FF2B5EF4-FFF2-40B4-BE49-F238E27FC236}">
                <a16:creationId xmlns:a16="http://schemas.microsoft.com/office/drawing/2014/main" id="{8BCB38DD-92D2-7293-3E37-E0585C384B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4750" y="266749"/>
            <a:ext cx="11724000" cy="1081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en-US" sz="4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Academic Integrity Code </a:t>
            </a:r>
            <a:endParaRPr dirty="0"/>
          </a:p>
        </p:txBody>
      </p:sp>
      <p:sp>
        <p:nvSpPr>
          <p:cNvPr id="87" name="Google Shape;87;g3618383c54e_0_90">
            <a:extLst>
              <a:ext uri="{FF2B5EF4-FFF2-40B4-BE49-F238E27FC236}">
                <a16:creationId xmlns:a16="http://schemas.microsoft.com/office/drawing/2014/main" id="{227788A0-280E-E1AF-2954-A806D2ACC9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4750" y="1134603"/>
            <a:ext cx="11566750" cy="425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11113" lvl="1" indent="0" algn="l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r>
              <a:rPr lang="en-CA" sz="3200" b="1" dirty="0">
                <a:solidFill>
                  <a:srgbClr val="002060"/>
                </a:solidFill>
              </a:rPr>
              <a:t>SECTION VI: FACTORS TO CONSIDER WHEN ASSIGNING A SANCTION</a:t>
            </a:r>
          </a:p>
          <a:p>
            <a:pPr marL="11113" lvl="1" indent="0" algn="l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endParaRPr lang="en-CA" sz="2600" dirty="0">
              <a:solidFill>
                <a:srgbClr val="002060"/>
              </a:solidFill>
            </a:endParaRPr>
          </a:p>
          <a:p>
            <a:pPr marL="468313" lvl="1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+mj-lt"/>
              <a:buAutoNum type="arabicPeriod" startAt="84"/>
            </a:pPr>
            <a:r>
              <a:rPr lang="en-CA" sz="2600" dirty="0">
                <a:solidFill>
                  <a:srgbClr val="002060"/>
                </a:solidFill>
              </a:rPr>
              <a:t>The following are factors that ought to be considered when assigning a remedy or sanction for breaches of Academic Integrity, including:</a:t>
            </a:r>
          </a:p>
          <a:p>
            <a:pPr marL="468313" lvl="1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+mj-lt"/>
              <a:buAutoNum type="arabicPeriod" startAt="84"/>
            </a:pPr>
            <a:endParaRPr lang="en-CA" dirty="0">
              <a:solidFill>
                <a:srgbClr val="002060"/>
              </a:solidFill>
            </a:endParaRPr>
          </a:p>
          <a:p>
            <a:pPr marL="925513" lvl="2" indent="-45720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lphaLcParenR"/>
            </a:pPr>
            <a:r>
              <a:rPr lang="en-CA" sz="2200" dirty="0">
                <a:solidFill>
                  <a:srgbClr val="002060"/>
                </a:solidFill>
              </a:rPr>
              <a:t>Evidence of a deliberate attempt to gain advantage;</a:t>
            </a:r>
          </a:p>
          <a:p>
            <a:pPr marL="925513" lvl="2" indent="-45720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lphaLcParenR"/>
            </a:pPr>
            <a:r>
              <a:rPr lang="en-CA" sz="2200" dirty="0">
                <a:solidFill>
                  <a:srgbClr val="002060"/>
                </a:solidFill>
              </a:rPr>
              <a:t>Seriousness of the offence having regard to its actual or potential consequences;</a:t>
            </a:r>
          </a:p>
          <a:p>
            <a:pPr marL="925513" lvl="2" indent="-45720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lphaLcParenR"/>
            </a:pPr>
            <a:r>
              <a:rPr lang="en-CA" sz="2200" dirty="0">
                <a:solidFill>
                  <a:srgbClr val="002060"/>
                </a:solidFill>
              </a:rPr>
              <a:t>Extent to which the work or conduct in question forms a significant portion of the final grade and whether the extent of the offence is substantial;</a:t>
            </a:r>
          </a:p>
          <a:p>
            <a:pPr marL="925513" lvl="2" indent="-45720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lphaLcParenR"/>
            </a:pPr>
            <a:r>
              <a:rPr lang="en-CA" sz="2200" dirty="0">
                <a:solidFill>
                  <a:srgbClr val="002060"/>
                </a:solidFill>
              </a:rPr>
              <a:t>Injury to another Student or to the institution;</a:t>
            </a:r>
          </a:p>
          <a:p>
            <a:pPr marL="925513" lvl="2" indent="-45720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lphaLcParenR"/>
            </a:pPr>
            <a:r>
              <a:rPr lang="en-CA" sz="2200" dirty="0">
                <a:solidFill>
                  <a:srgbClr val="002060"/>
                </a:solidFill>
              </a:rPr>
              <a:t>Multiple offences within a single incident or multiple offences discovered at one time, rather than an isolated aberration;</a:t>
            </a:r>
          </a:p>
          <a:p>
            <a:pPr marL="925513" lvl="2" indent="-45720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lphaLcParenR"/>
            </a:pPr>
            <a:r>
              <a:rPr lang="en-CA" sz="2200" dirty="0">
                <a:solidFill>
                  <a:srgbClr val="002060"/>
                </a:solidFill>
              </a:rPr>
              <a:t>Whether the offence has been committed by a Student who ought to be familiar with the expectations for Academic Integrity in the discipline, Department and/or Faculty; and</a:t>
            </a:r>
          </a:p>
          <a:p>
            <a:pPr marL="925513" lvl="2" indent="-45720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lphaLcParenR"/>
            </a:pPr>
            <a:r>
              <a:rPr lang="en-CA" sz="2200" dirty="0">
                <a:solidFill>
                  <a:srgbClr val="002060"/>
                </a:solidFill>
              </a:rPr>
              <a:t>Conduct that intimidates others or provokes misconduct by others.</a:t>
            </a:r>
          </a:p>
          <a:p>
            <a:pPr marL="925513" lvl="2" indent="-45720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lphaLcParenR"/>
            </a:pPr>
            <a:endParaRPr lang="en-CA" dirty="0">
              <a:solidFill>
                <a:srgbClr val="002060"/>
              </a:solidFill>
            </a:endParaRPr>
          </a:p>
          <a:p>
            <a:pPr marL="468313" lvl="1" indent="-45720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rabicPeriod" startAt="84"/>
            </a:pPr>
            <a:r>
              <a:rPr lang="en-CA" sz="2600" dirty="0">
                <a:solidFill>
                  <a:srgbClr val="002060"/>
                </a:solidFill>
                <a:highlight>
                  <a:srgbClr val="FFFF00"/>
                </a:highlight>
              </a:rPr>
              <a:t>Any Sanction should reflect the extent and severity of the offence, and precedents in the academic unit, taking into account any mitigating circumstances. </a:t>
            </a:r>
            <a:r>
              <a:rPr lang="en-CA" sz="2600" dirty="0">
                <a:solidFill>
                  <a:srgbClr val="002060"/>
                </a:solidFill>
              </a:rPr>
              <a:t>The onus is on the Student to provide evidence of mitigating circumstances.</a:t>
            </a:r>
          </a:p>
          <a:p>
            <a:pPr marL="11113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CA" dirty="0">
              <a:solidFill>
                <a:srgbClr val="002060"/>
              </a:solidFill>
            </a:endParaRPr>
          </a:p>
          <a:p>
            <a:pPr marL="4572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3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>
          <a:extLst>
            <a:ext uri="{FF2B5EF4-FFF2-40B4-BE49-F238E27FC236}">
              <a16:creationId xmlns:a16="http://schemas.microsoft.com/office/drawing/2014/main" id="{D644D398-51FF-410C-9449-D7CCE1807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g3618383c54e_0_104">
            <a:extLst>
              <a:ext uri="{FF2B5EF4-FFF2-40B4-BE49-F238E27FC236}">
                <a16:creationId xmlns:a16="http://schemas.microsoft.com/office/drawing/2014/main" id="{9F0D36A4-7471-989D-5471-AA48C7A0BF5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chart of different types of text&#10;&#10;AI-generated content may be incorrect.">
            <a:extLst>
              <a:ext uri="{FF2B5EF4-FFF2-40B4-BE49-F238E27FC236}">
                <a16:creationId xmlns:a16="http://schemas.microsoft.com/office/drawing/2014/main" id="{F43870E6-A57E-77C2-54BE-684E4BC33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479" y="579864"/>
            <a:ext cx="6953042" cy="510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75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1301</Words>
  <Application>Microsoft Macintosh PowerPoint</Application>
  <PresentationFormat>Widescreen</PresentationFormat>
  <Paragraphs>122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Courier New</vt:lpstr>
      <vt:lpstr>Office Theme</vt:lpstr>
      <vt:lpstr> Course Syllabus Statements &amp; the Academic Integrity Code</vt:lpstr>
      <vt:lpstr>Academic Integrity Code </vt:lpstr>
      <vt:lpstr>Academic Integrity Code </vt:lpstr>
      <vt:lpstr>Academic Integrity Code </vt:lpstr>
      <vt:lpstr>Academic Integrity Statements  Course Syllabus Suggestions</vt:lpstr>
      <vt:lpstr>PowerPoint Presentation</vt:lpstr>
      <vt:lpstr>PowerPoint Presentation</vt:lpstr>
      <vt:lpstr>Academic Integrity Code </vt:lpstr>
      <vt:lpstr>PowerPoint Presentation</vt:lpstr>
      <vt:lpstr>PowerPoint Presentation</vt:lpstr>
      <vt:lpstr>Academic Integrity Code </vt:lpstr>
      <vt:lpstr>PowerPoint Presentation</vt:lpstr>
      <vt:lpstr>Questions?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Course Syllabus Statements &amp; the Academic Integrity Code</dc:title>
  <cp:lastModifiedBy>Microsoft Office User</cp:lastModifiedBy>
  <cp:revision>7</cp:revision>
  <dcterms:modified xsi:type="dcterms:W3CDTF">2025-12-03T18:16:39Z</dcterms:modified>
</cp:coreProperties>
</file>