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48" r:id="rId2"/>
    <p:sldMasterId id="2147483677" r:id="rId3"/>
    <p:sldMasterId id="2147483943" r:id="rId4"/>
    <p:sldMasterId id="2147483954" r:id="rId5"/>
    <p:sldMasterId id="2147483957" r:id="rId6"/>
    <p:sldMasterId id="2147483974" r:id="rId7"/>
    <p:sldMasterId id="2147483978" r:id="rId8"/>
    <p:sldMasterId id="2147483988" r:id="rId9"/>
    <p:sldMasterId id="2147483998" r:id="rId10"/>
    <p:sldMasterId id="2147484008" r:id="rId11"/>
  </p:sldMasterIdLst>
  <p:notesMasterIdLst>
    <p:notesMasterId r:id="rId25"/>
  </p:notesMasterIdLst>
  <p:handoutMasterIdLst>
    <p:handoutMasterId r:id="rId26"/>
  </p:handoutMasterIdLst>
  <p:sldIdLst>
    <p:sldId id="256" r:id="rId12"/>
    <p:sldId id="415" r:id="rId13"/>
    <p:sldId id="534" r:id="rId14"/>
    <p:sldId id="507" r:id="rId15"/>
    <p:sldId id="536" r:id="rId16"/>
    <p:sldId id="535" r:id="rId17"/>
    <p:sldId id="395" r:id="rId18"/>
    <p:sldId id="527" r:id="rId19"/>
    <p:sldId id="537" r:id="rId20"/>
    <p:sldId id="518" r:id="rId21"/>
    <p:sldId id="540" r:id="rId22"/>
    <p:sldId id="270" r:id="rId23"/>
    <p:sldId id="528" r:id="rId2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75B253-C8B4-7A45-22EC-1C2DB58978B6}" name="Noseworthy, Jennifer (CIHR/IRSC)" initials="NJ(" userId="S::Jennifer.Noseworthy@cihr-irsc.gc.ca::c7067570-4b9d-4e47-b157-43508ff2af89" providerId="AD"/>
  <p188:author id="{FFD62D5D-C958-77FE-55E2-C44DC0EC04E0}" name="Ajagunna, Adenike (CIHR/IRSC)" initials="AA(" userId="S::Adenike.Ajagunna@cihr-irsc.gc.ca::487975bc-da53-4354-a69f-9949723bb8a1" providerId="AD"/>
  <p188:author id="{EDAD8AA1-73FD-A01B-E422-DD845E3599E6}" name="Wolkowski, David (CIHR/IRSC)" initials="WD(" userId="S::David.Wolkowski@cihr-irsc.gc.ca::860d52b8-1cd2-45f5-b12f-83120b458425" providerId="AD"/>
  <p188:author id="{354BF3A3-5472-6B89-3534-06DFE481639B}" name="Rasia, Stephanie (CIHR/IRSC)" initials="RS(" userId="S::Stephanie.Rasia@cihr-irsc.gc.ca::5965486f-5b3c-4914-a6ad-e0ce20142f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seworthy, Jennifer (CIHR/IRSC)" initials="NJ(" lastIdx="52" clrIdx="0">
    <p:extLst>
      <p:ext uri="{19B8F6BF-5375-455C-9EA6-DF929625EA0E}">
        <p15:presenceInfo xmlns:p15="http://schemas.microsoft.com/office/powerpoint/2012/main" userId="S-1-5-21-2062900702-1772226768-314601362-26577" providerId="AD"/>
      </p:ext>
    </p:extLst>
  </p:cmAuthor>
  <p:cmAuthor id="2" name="Hegazi, Alexa (CIHR/IRSC)" initials="HA(" lastIdx="26" clrIdx="1">
    <p:extLst>
      <p:ext uri="{19B8F6BF-5375-455C-9EA6-DF929625EA0E}">
        <p15:presenceInfo xmlns:p15="http://schemas.microsoft.com/office/powerpoint/2012/main" userId="S-1-5-21-2062900702-1772226768-314601362-32569" providerId="AD"/>
      </p:ext>
    </p:extLst>
  </p:cmAuthor>
  <p:cmAuthor id="3" name="Kirton, Paula (CIHR/IRSC)" initials="KP(" lastIdx="1" clrIdx="4">
    <p:extLst>
      <p:ext uri="{19B8F6BF-5375-455C-9EA6-DF929625EA0E}">
        <p15:presenceInfo xmlns:p15="http://schemas.microsoft.com/office/powerpoint/2012/main" userId="S-1-5-21-2062900702-1772226768-314601362-4605" providerId="AD"/>
      </p:ext>
    </p:extLst>
  </p:cmAuthor>
  <p:cmAuthor id="4" name="Rivet, Lisa (CIHR/IRSC)" initials="RL(" lastIdx="28" clrIdx="3">
    <p:extLst>
      <p:ext uri="{19B8F6BF-5375-455C-9EA6-DF929625EA0E}">
        <p15:presenceInfo xmlns:p15="http://schemas.microsoft.com/office/powerpoint/2012/main" userId="S-1-5-21-2062900702-1772226768-314601362-14634" providerId="AD"/>
      </p:ext>
    </p:extLst>
  </p:cmAuthor>
  <p:cmAuthor id="5" name="Ajagunna, Adenike (CIHR/IRSC)" initials="AA(" lastIdx="3" clrIdx="5">
    <p:extLst>
      <p:ext uri="{19B8F6BF-5375-455C-9EA6-DF929625EA0E}">
        <p15:presenceInfo xmlns:p15="http://schemas.microsoft.com/office/powerpoint/2012/main" userId="S::Adenike.Ajagunna@cihr-irsc.gc.ca::487975bc-da53-4354-a69f-9949723bb8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E0"/>
    <a:srgbClr val="3F9C35"/>
    <a:srgbClr val="0073CF"/>
    <a:srgbClr val="295376"/>
    <a:srgbClr val="6BA426"/>
    <a:srgbClr val="DCEDFE"/>
    <a:srgbClr val="D7E6CB"/>
    <a:srgbClr val="008542"/>
    <a:srgbClr val="E2E2E2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474" autoAdjust="0"/>
  </p:normalViewPr>
  <p:slideViewPr>
    <p:cSldViewPr showGuides="1">
      <p:cViewPr varScale="1">
        <p:scale>
          <a:sx n="102" d="100"/>
          <a:sy n="102" d="100"/>
        </p:scale>
        <p:origin x="954" y="138"/>
      </p:cViewPr>
      <p:guideLst>
        <p:guide orient="horz" pos="2256"/>
        <p:guide pos="384"/>
        <p:guide pos="7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207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28488C-F147-4F40-95D9-A342F48F9265}" type="datetimeFigureOut">
              <a:rPr lang="en-JM"/>
              <a:pPr>
                <a:defRPr/>
              </a:pPr>
              <a:t>27/9/2022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75CB26-CF71-4A08-A906-A11F428C891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983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1DB2BD-FB11-448B-B23E-89D6FE5FC4E7}" type="datetimeFigureOut">
              <a:rPr lang="en-JM"/>
              <a:pPr>
                <a:defRPr/>
              </a:pPr>
              <a:t>27/9/2022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24DA76-F914-45C6-BF80-7F2C46B6FB65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8772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4DA76-F914-45C6-BF80-7F2C46B6FB65}" type="slidenum">
              <a:rPr lang="en-JM" smtClean="0"/>
              <a:pPr>
                <a:defRPr/>
              </a:pPr>
              <a:t>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6746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24DA76-F914-45C6-BF80-7F2C46B6FB65}" type="slidenum">
              <a:rPr lang="en-JM" smtClean="0"/>
              <a:pPr>
                <a:defRPr/>
              </a:pPr>
              <a:t>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8984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4DA76-F914-45C6-BF80-7F2C46B6FB65}" type="slidenum">
              <a:rPr lang="en-JM" smtClean="0"/>
              <a:pPr>
                <a:defRPr/>
              </a:pPr>
              <a:t>10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7393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4DA76-F914-45C6-BF80-7F2C46B6FB65}" type="slidenum">
              <a:rPr lang="en-JM" smtClean="0"/>
              <a:pPr>
                <a:defRPr/>
              </a:pPr>
              <a:t>11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6273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svg"/><Relationship Id="rId7" Type="http://schemas.openxmlformats.org/officeDocument/2006/relationships/image" Target="../media/image4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5975534"/>
            <a:ext cx="12198036" cy="420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291" y="228600"/>
            <a:ext cx="2945710" cy="18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9400" y="6452240"/>
            <a:ext cx="1238250" cy="29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861572"/>
            <a:ext cx="7010400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="1" baseline="0">
                <a:solidFill>
                  <a:srgbClr val="3F9C35"/>
                </a:solidFill>
              </a:defRPr>
            </a:lvl1pPr>
            <a:lvl2pPr marL="45720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290" y="6078550"/>
            <a:ext cx="4393510" cy="21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28" y="2362200"/>
            <a:ext cx="12191999" cy="36086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0" y="6463667"/>
            <a:ext cx="306007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3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3475" y="1265238"/>
            <a:ext cx="5386917" cy="56356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475" y="1828800"/>
            <a:ext cx="5386917" cy="44958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7242" y="1265238"/>
            <a:ext cx="5389033" cy="56356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242" y="1828800"/>
            <a:ext cx="5389033" cy="44196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01073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lum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94401" y="914401"/>
            <a:ext cx="6197600" cy="5334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91000">
                <a:srgbClr val="E2E2E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3475" y="1295400"/>
            <a:ext cx="5254752" cy="45415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83475" y="1825752"/>
            <a:ext cx="5254752" cy="4343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295400"/>
            <a:ext cx="5257075" cy="45415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825752"/>
            <a:ext cx="5257075" cy="4343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31895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09600" y="1905000"/>
            <a:ext cx="5588000" cy="4419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You can update the image on the right </a:t>
            </a:r>
          </a:p>
          <a:p>
            <a:pPr lvl="1"/>
            <a:r>
              <a:rPr lang="en-US" dirty="0"/>
              <a:t>Select the image and press DELETE key.</a:t>
            </a:r>
          </a:p>
          <a:p>
            <a:pPr lvl="1"/>
            <a:r>
              <a:rPr lang="en-US" dirty="0"/>
              <a:t>Insert new image.</a:t>
            </a:r>
          </a:p>
          <a:p>
            <a:pPr lvl="2"/>
            <a:r>
              <a:rPr lang="en-US" dirty="0"/>
              <a:t>Resize if needed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367136"/>
            <a:ext cx="5588000" cy="461665"/>
          </a:xfrm>
        </p:spPr>
        <p:txBody>
          <a:bodyPr wrap="square" tIns="4572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367136"/>
            <a:ext cx="5791200" cy="4881264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9259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5994400" y="1905000"/>
            <a:ext cx="5588000" cy="4419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You can update the image on the right </a:t>
            </a:r>
          </a:p>
          <a:p>
            <a:pPr lvl="1"/>
            <a:r>
              <a:rPr lang="en-US" dirty="0"/>
              <a:t>Select the image and press DELETE key.</a:t>
            </a:r>
          </a:p>
          <a:p>
            <a:pPr lvl="1"/>
            <a:r>
              <a:rPr lang="en-US" dirty="0"/>
              <a:t>Insert new image.</a:t>
            </a:r>
          </a:p>
          <a:p>
            <a:pPr lvl="2"/>
            <a:r>
              <a:rPr lang="en-US" dirty="0"/>
              <a:t>Resize if needed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994400" y="1443336"/>
            <a:ext cx="5588000" cy="461665"/>
          </a:xfrm>
        </p:spPr>
        <p:txBody>
          <a:bodyPr wrap="square" tIns="4572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43336"/>
            <a:ext cx="5715000" cy="4881264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97961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anner - with pag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 rot="16200000">
            <a:off x="-509015" y="509016"/>
            <a:ext cx="1188720" cy="170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263322" y="6400800"/>
            <a:ext cx="447879" cy="4572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048C4E-7BD1-46A5-B2F2-6AD408DAAD47}" type="slidenum">
              <a:rPr lang="en-GB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91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01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slide-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00800"/>
            <a:ext cx="12192000" cy="477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2448" y="6511925"/>
            <a:ext cx="1224619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6525419"/>
            <a:ext cx="3305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17810"/>
            <a:ext cx="2747489" cy="173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518400" y="0"/>
            <a:ext cx="4673600" cy="4178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08842"/>
            <a:ext cx="4097337" cy="2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052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9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727200" y="117587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1 – Keep messages short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727200" y="192520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2 – Give a quick overview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727200" y="2674531"/>
            <a:ext cx="9652000" cy="54864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3 – Delete items you do not need</a:t>
            </a:r>
          </a:p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727200" y="343910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4 – Lorem Ipsum Dolor</a:t>
            </a:r>
          </a:p>
          <a:p>
            <a:pPr lvl="0"/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34240" y="4188431"/>
            <a:ext cx="9644959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5 – Lorem ipsum dolor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729212" y="4937760"/>
            <a:ext cx="9649987" cy="54864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Item 6 – Item 6 – If more items, add to next slide</a:t>
            </a:r>
          </a:p>
          <a:p>
            <a:pPr lvl="0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Agenda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519333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400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0" y="929788"/>
            <a:ext cx="6197600" cy="615553"/>
          </a:xfrm>
          <a:solidFill>
            <a:schemeClr val="bg1">
              <a:alpha val="85000"/>
            </a:schemeClr>
          </a:solidFill>
        </p:spPr>
        <p:txBody>
          <a:bodyPr wrap="square" lIns="457200" tIns="91440" rIns="91440" bIns="91440" anchor="ctr" anchorCtr="0">
            <a:spAutoFit/>
          </a:bodyPr>
          <a:lstStyle>
            <a:lvl1pPr>
              <a:defRPr sz="2800" baseline="0">
                <a:solidFill>
                  <a:srgbClr val="3F9C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8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228600"/>
            <a:ext cx="12190476" cy="68588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00800"/>
            <a:ext cx="12192000" cy="477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2448" y="6511925"/>
            <a:ext cx="1224619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6525419"/>
            <a:ext cx="3305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3576935"/>
            <a:ext cx="101219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590800"/>
            <a:ext cx="1012190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>
                <a:solidFill>
                  <a:srgbClr val="3F9C3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4567535"/>
            <a:ext cx="101219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7711" y="69172"/>
            <a:ext cx="2747489" cy="173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7518400" y="1917742"/>
            <a:ext cx="4673600" cy="4178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2026584"/>
            <a:ext cx="4097337" cy="2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74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79" y="0"/>
            <a:ext cx="12256380" cy="689421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0" y="3429001"/>
            <a:ext cx="8229600" cy="461665"/>
          </a:xfrm>
        </p:spPr>
        <p:txBody>
          <a:bodyPr>
            <a:spAutoFit/>
          </a:bodyPr>
          <a:lstStyle>
            <a:lvl1pPr algn="l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1117599" y="2529245"/>
            <a:ext cx="2032000" cy="152400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2768025"/>
            <a:ext cx="8229600" cy="523220"/>
          </a:xfrm>
        </p:spPr>
        <p:txBody>
          <a:bodyPr>
            <a:spAutoFit/>
          </a:bodyPr>
          <a:lstStyle>
            <a:lvl1pPr marL="0" indent="0" algn="l">
              <a:buNone/>
              <a:defRPr sz="2800" b="1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534400" y="6400800"/>
            <a:ext cx="36576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6480566"/>
            <a:ext cx="2743199" cy="29767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263322" y="6400800"/>
            <a:ext cx="447879" cy="4572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048C4E-7BD1-46A5-B2F2-6AD408DAAD47}" type="slidenum">
              <a:rPr lang="en-GB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60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52600"/>
            <a:ext cx="10972800" cy="4572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24 points – minimum size 20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If text is longer than the slide, it either goes on the next page or in the notes section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219201"/>
            <a:ext cx="10972800" cy="461665"/>
          </a:xfrm>
        </p:spPr>
        <p:txBody>
          <a:bodyPr tIns="45720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517110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267299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3475" y="1265238"/>
            <a:ext cx="5386917" cy="56356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475" y="1828800"/>
            <a:ext cx="5386917" cy="44958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7242" y="1265238"/>
            <a:ext cx="5389033" cy="56356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242" y="1828800"/>
            <a:ext cx="5389033" cy="44958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453243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lum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94401" y="914401"/>
            <a:ext cx="6197600" cy="5334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91000">
                <a:srgbClr val="E2E2E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3475" y="1295400"/>
            <a:ext cx="5254752" cy="45415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83475" y="1825752"/>
            <a:ext cx="5254752" cy="4343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295400"/>
            <a:ext cx="5257075" cy="45415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825752"/>
            <a:ext cx="5257075" cy="4343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180391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510109" y="1219200"/>
            <a:ext cx="5072291" cy="4876800"/>
          </a:xfrm>
          <a:ln w="12700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09600" y="1905000"/>
            <a:ext cx="5588000" cy="4419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You can update the image on the right </a:t>
            </a:r>
          </a:p>
          <a:p>
            <a:pPr lvl="1"/>
            <a:r>
              <a:rPr lang="en-US" dirty="0"/>
              <a:t>Select the image and press DELETE key.</a:t>
            </a:r>
          </a:p>
          <a:p>
            <a:pPr lvl="1"/>
            <a:r>
              <a:rPr lang="en-US" dirty="0"/>
              <a:t>Insert new image.</a:t>
            </a:r>
          </a:p>
          <a:p>
            <a:pPr lvl="2"/>
            <a:r>
              <a:rPr lang="en-US" dirty="0"/>
              <a:t>Resize if needed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367136"/>
            <a:ext cx="5588000" cy="461665"/>
          </a:xfrm>
        </p:spPr>
        <p:txBody>
          <a:bodyPr wrap="square" tIns="4572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260224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447800"/>
            <a:ext cx="5072291" cy="4724400"/>
          </a:xfrm>
          <a:ln w="12700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5994400" y="1905000"/>
            <a:ext cx="5588000" cy="4419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You can update the image on the right </a:t>
            </a:r>
          </a:p>
          <a:p>
            <a:pPr lvl="1"/>
            <a:r>
              <a:rPr lang="en-US" dirty="0"/>
              <a:t>Select the image and press DELETE key.</a:t>
            </a:r>
          </a:p>
          <a:p>
            <a:pPr lvl="1"/>
            <a:r>
              <a:rPr lang="en-US" dirty="0"/>
              <a:t>Insert new image.</a:t>
            </a:r>
          </a:p>
          <a:p>
            <a:pPr lvl="2"/>
            <a:r>
              <a:rPr lang="en-US" dirty="0"/>
              <a:t>Resize if needed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994400" y="1443336"/>
            <a:ext cx="5588000" cy="461665"/>
          </a:xfrm>
        </p:spPr>
        <p:txBody>
          <a:bodyPr wrap="square" tIns="4572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577290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5975534"/>
            <a:ext cx="12198036" cy="420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291" y="228600"/>
            <a:ext cx="2945710" cy="18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9400" y="6452240"/>
            <a:ext cx="1238250" cy="29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861572"/>
            <a:ext cx="7010400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="1" baseline="0">
                <a:solidFill>
                  <a:srgbClr val="3F9C35"/>
                </a:solidFill>
              </a:defRPr>
            </a:lvl1pPr>
            <a:lvl2pPr marL="45720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290" y="6078550"/>
            <a:ext cx="4393510" cy="21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28" y="2362200"/>
            <a:ext cx="12191999" cy="36086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0" y="6463667"/>
            <a:ext cx="306007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228600"/>
            <a:ext cx="12190476" cy="68588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00800"/>
            <a:ext cx="12192000" cy="477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2448" y="6511925"/>
            <a:ext cx="1224619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6525419"/>
            <a:ext cx="3305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3576935"/>
            <a:ext cx="101219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590800"/>
            <a:ext cx="1012190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>
                <a:solidFill>
                  <a:srgbClr val="3F9C3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4567535"/>
            <a:ext cx="101219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7711" y="69172"/>
            <a:ext cx="2747489" cy="173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7518400" y="1917742"/>
            <a:ext cx="4673600" cy="4178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2026584"/>
            <a:ext cx="4097337" cy="2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12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727200" y="117587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1 – Keep messages short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727200" y="192520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2 – Give a quick overview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727200" y="2674531"/>
            <a:ext cx="9652000" cy="54864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3 – Delete items you do not need</a:t>
            </a:r>
          </a:p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727200" y="343910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4 – Lorem Ipsum Dolor</a:t>
            </a:r>
          </a:p>
          <a:p>
            <a:pPr lvl="0"/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34240" y="4188431"/>
            <a:ext cx="9644959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5 – Lorem ipsum dolor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729212" y="4937760"/>
            <a:ext cx="9649987" cy="54864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Item 6 – Item 6 – If more items, add to next slide</a:t>
            </a:r>
          </a:p>
          <a:p>
            <a:pPr lvl="0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Agenda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38106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727200" y="117587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1 – Keep messages short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727200" y="192520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2 – Give a quick overview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727200" y="2674531"/>
            <a:ext cx="9652000" cy="54864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3 – Delete items you do not need</a:t>
            </a:r>
          </a:p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727200" y="343910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4 – Lorem Ipsum Dolor</a:t>
            </a:r>
          </a:p>
          <a:p>
            <a:pPr lvl="0"/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34240" y="4188431"/>
            <a:ext cx="9644959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5 – Lorem ipsum dolor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729212" y="4937760"/>
            <a:ext cx="9649987" cy="54864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Item 6 – Item 6 – If more items, add to next slide</a:t>
            </a:r>
          </a:p>
          <a:p>
            <a:pPr lvl="0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Agenda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741661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324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0" y="1518047"/>
            <a:ext cx="6197600" cy="615553"/>
          </a:xfrm>
          <a:solidFill>
            <a:schemeClr val="bg1">
              <a:alpha val="85000"/>
            </a:schemeClr>
          </a:solidFill>
        </p:spPr>
        <p:txBody>
          <a:bodyPr wrap="square" lIns="457200" tIns="91440" rIns="91440" bIns="91440" anchor="ctr" anchorCtr="0">
            <a:spAutoFit/>
          </a:bodyPr>
          <a:lstStyle>
            <a:lvl1pPr>
              <a:defRPr sz="2800" baseline="0">
                <a:solidFill>
                  <a:srgbClr val="3F9C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547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+ image +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0" y="1518047"/>
            <a:ext cx="6197600" cy="615553"/>
          </a:xfrm>
          <a:solidFill>
            <a:schemeClr val="bg1">
              <a:alpha val="85000"/>
            </a:schemeClr>
          </a:solidFill>
        </p:spPr>
        <p:txBody>
          <a:bodyPr wrap="square" lIns="457200" tIns="91440" rIns="91440" bIns="91440" anchor="ctr" anchorCtr="0">
            <a:spAutoFit/>
          </a:bodyPr>
          <a:lstStyle>
            <a:lvl1pPr>
              <a:defRPr sz="2800" baseline="0">
                <a:solidFill>
                  <a:srgbClr val="3F9C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72000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3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4724400"/>
            <a:ext cx="8534400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 b="1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5562600"/>
            <a:ext cx="8534400" cy="461665"/>
          </a:xfrm>
        </p:spPr>
        <p:txBody>
          <a:bodyPr wrap="square">
            <a:spAutoFit/>
          </a:bodyPr>
          <a:lstStyle>
            <a:lvl1pPr algn="l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821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7" y="0"/>
            <a:ext cx="12253316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3429001"/>
            <a:ext cx="8534400" cy="461665"/>
          </a:xfrm>
        </p:spPr>
        <p:txBody>
          <a:bodyPr wrap="square">
            <a:spAutoFit/>
          </a:bodyPr>
          <a:lstStyle>
            <a:lvl1pPr algn="l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1117599" y="2529245"/>
            <a:ext cx="1527048" cy="152400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0" y="2768025"/>
            <a:ext cx="8534400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 b="1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263322" y="6400800"/>
            <a:ext cx="447879" cy="4572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048C4E-7BD1-46A5-B2F2-6AD408DAAD47}" type="slidenum">
              <a:rPr lang="en-GB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321036"/>
            <a:ext cx="3657600" cy="5369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400801"/>
            <a:ext cx="2743200" cy="3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65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curve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711225"/>
            <a:ext cx="12192000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617848"/>
            <a:ext cx="8534400" cy="461665"/>
          </a:xfrm>
        </p:spPr>
        <p:txBody>
          <a:bodyPr wrap="square">
            <a:spAutoFit/>
          </a:bodyPr>
          <a:lstStyle>
            <a:lvl1pPr algn="l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956872"/>
            <a:ext cx="8534400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 b="1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263322" y="6400800"/>
            <a:ext cx="447879" cy="4572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048C4E-7BD1-46A5-B2F2-6AD408DAAD47}" type="slidenum">
              <a:rPr lang="en-GB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63322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638630" y="1809038"/>
            <a:ext cx="72571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9177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52600"/>
            <a:ext cx="10972800" cy="4572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24 points – minimum size 20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If text is longer than the slide, it either goes on the next page or in the notes section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219201"/>
            <a:ext cx="10972800" cy="461665"/>
          </a:xfrm>
        </p:spPr>
        <p:txBody>
          <a:bodyPr tIns="45720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208081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21786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3475" y="1265238"/>
            <a:ext cx="5386917" cy="56356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475" y="1828800"/>
            <a:ext cx="5386917" cy="44958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7242" y="1265238"/>
            <a:ext cx="5389033" cy="56356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242" y="1828800"/>
            <a:ext cx="5389033" cy="44196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246367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lum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94401" y="914401"/>
            <a:ext cx="6197600" cy="5334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91000">
                <a:srgbClr val="E2E2E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3475" y="1295400"/>
            <a:ext cx="5254752" cy="45415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83475" y="1825752"/>
            <a:ext cx="5254752" cy="4343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295400"/>
            <a:ext cx="5257075" cy="45415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825752"/>
            <a:ext cx="5257075" cy="4343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086050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09600" y="1905000"/>
            <a:ext cx="5588000" cy="4419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You can update the image on the right </a:t>
            </a:r>
          </a:p>
          <a:p>
            <a:pPr lvl="1"/>
            <a:r>
              <a:rPr lang="en-US" dirty="0"/>
              <a:t>Select the image and press DELETE key.</a:t>
            </a:r>
          </a:p>
          <a:p>
            <a:pPr lvl="1"/>
            <a:r>
              <a:rPr lang="en-US" dirty="0"/>
              <a:t>Insert new image.</a:t>
            </a:r>
          </a:p>
          <a:p>
            <a:pPr lvl="2"/>
            <a:r>
              <a:rPr lang="en-US" dirty="0"/>
              <a:t>Resize if needed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367136"/>
            <a:ext cx="5588000" cy="461665"/>
          </a:xfrm>
        </p:spPr>
        <p:txBody>
          <a:bodyPr wrap="square" tIns="4572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367136"/>
            <a:ext cx="5791200" cy="4881264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35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5994400" y="1905000"/>
            <a:ext cx="5588000" cy="4419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You can update the image on the right </a:t>
            </a:r>
          </a:p>
          <a:p>
            <a:pPr lvl="1"/>
            <a:r>
              <a:rPr lang="en-US" dirty="0"/>
              <a:t>Select the image and press DELETE key.</a:t>
            </a:r>
          </a:p>
          <a:p>
            <a:pPr lvl="1"/>
            <a:r>
              <a:rPr lang="en-US" dirty="0"/>
              <a:t>Insert new image.</a:t>
            </a:r>
          </a:p>
          <a:p>
            <a:pPr lvl="2"/>
            <a:r>
              <a:rPr lang="en-US" dirty="0"/>
              <a:t>Resize if needed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994400" y="1443336"/>
            <a:ext cx="5588000" cy="461665"/>
          </a:xfrm>
        </p:spPr>
        <p:txBody>
          <a:bodyPr wrap="square" tIns="4572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43336"/>
            <a:ext cx="5715000" cy="4881264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3733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324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0" y="1518047"/>
            <a:ext cx="6197600" cy="615553"/>
          </a:xfrm>
          <a:solidFill>
            <a:schemeClr val="bg1">
              <a:alpha val="85000"/>
            </a:schemeClr>
          </a:solidFill>
        </p:spPr>
        <p:txBody>
          <a:bodyPr wrap="square" lIns="457200" tIns="91440" rIns="91440" bIns="91440" anchor="ctr" anchorCtr="0">
            <a:spAutoFit/>
          </a:bodyPr>
          <a:lstStyle>
            <a:lvl1pPr>
              <a:defRPr sz="2800" baseline="0">
                <a:solidFill>
                  <a:srgbClr val="3F9C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632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84164"/>
            <a:ext cx="383116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5080001" y="0"/>
            <a:ext cx="7063873" cy="685800"/>
            <a:chOff x="3810000" y="0"/>
            <a:chExt cx="5297905" cy="685800"/>
          </a:xfrm>
        </p:grpSpPr>
        <p:sp>
          <p:nvSpPr>
            <p:cNvPr id="2" name="Rectangle 1"/>
            <p:cNvSpPr/>
            <p:nvPr userDrawn="1"/>
          </p:nvSpPr>
          <p:spPr>
            <a:xfrm>
              <a:off x="7660105" y="0"/>
              <a:ext cx="1447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84175"/>
              <a:ext cx="4856163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68" y="1466850"/>
            <a:ext cx="645583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1" y="3352800"/>
            <a:ext cx="101219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599" y="2667001"/>
            <a:ext cx="10121900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09601" y="4343401"/>
            <a:ext cx="101219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3800" y="243107"/>
            <a:ext cx="7899400" cy="5048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359389" y="1524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b="1" spc="170" baseline="0" dirty="0">
                <a:solidFill>
                  <a:schemeClr val="bg1"/>
                </a:solidFill>
              </a:rPr>
              <a:t>Project Grant </a:t>
            </a:r>
            <a:endParaRPr lang="en-US" sz="3600" spc="17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38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C4F77A41-6361-456C-8565-2EE96D045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479676"/>
            <a:ext cx="7896225" cy="520700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Title: YYYY Stream Competition</a:t>
            </a:r>
            <a:endParaRPr lang="en-CA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7BE7407-5282-424E-A62B-CF9BC8B747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3019424"/>
            <a:ext cx="6477000" cy="5207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b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CA" b="0" noProof="0" dirty="0"/>
              <a:t>Subtitle Stage:</a:t>
            </a:r>
            <a:endParaRPr lang="en-CA" noProof="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5A99288-4041-4563-B51F-D6F67A9A1B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4438650"/>
            <a:ext cx="3619500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b="1" noProof="0" dirty="0"/>
              <a:t>Month YYYY of event</a:t>
            </a:r>
            <a:endParaRPr lang="en-CA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C69F85C-AA96-4278-AAF2-ED2AA2D98C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3857625"/>
            <a:ext cx="6477000" cy="58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CA" noProof="0" dirty="0"/>
              <a:t>Subtitle Virtual Event Name</a:t>
            </a:r>
          </a:p>
        </p:txBody>
      </p:sp>
    </p:spTree>
    <p:extLst>
      <p:ext uri="{BB962C8B-B14F-4D97-AF65-F5344CB8AC3E}">
        <p14:creationId xmlns:p14="http://schemas.microsoft.com/office/powerpoint/2010/main" val="1776886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C4F77A41-6361-456C-8565-2EE96D045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479676"/>
            <a:ext cx="7896225" cy="520700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Title of the Section</a:t>
            </a:r>
            <a:endParaRPr lang="en-CA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7BE7407-5282-424E-A62B-CF9BC8B747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3038474"/>
            <a:ext cx="6477000" cy="5207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b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CA" b="0" noProof="0" dirty="0"/>
              <a:t>Subtitle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222124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C4F77A41-6361-456C-8565-2EE96D045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479676"/>
            <a:ext cx="7896225" cy="520700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Title: YYYY Stream Competition</a:t>
            </a:r>
            <a:endParaRPr lang="en-CA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7BE7407-5282-424E-A62B-CF9BC8B747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3019424"/>
            <a:ext cx="6477000" cy="5207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b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CA" b="0" dirty="0" err="1"/>
              <a:t>Subtitle</a:t>
            </a:r>
            <a:r>
              <a:rPr lang="fr-CA" b="0" dirty="0"/>
              <a:t> Stage:</a:t>
            </a:r>
            <a:endParaRPr lang="en-CA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5A99288-4041-4563-B51F-D6F67A9A1B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4438650"/>
            <a:ext cx="3619500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fr-CA" b="1" dirty="0" err="1"/>
              <a:t>Month</a:t>
            </a:r>
            <a:r>
              <a:rPr lang="fr-CA" b="1" dirty="0"/>
              <a:t> YYYY of </a:t>
            </a:r>
            <a:r>
              <a:rPr lang="fr-CA" b="1" dirty="0" err="1"/>
              <a:t>event</a:t>
            </a:r>
            <a:endParaRPr lang="en-CA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C69F85C-AA96-4278-AAF2-ED2AA2D98C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3552825"/>
            <a:ext cx="6477000" cy="58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 dirty="0" err="1"/>
              <a:t>Subtitle</a:t>
            </a:r>
            <a:r>
              <a:rPr lang="fr-CA" dirty="0"/>
              <a:t> Virtual </a:t>
            </a:r>
            <a:r>
              <a:rPr lang="fr-CA" dirty="0" err="1"/>
              <a:t>Event</a:t>
            </a:r>
            <a:r>
              <a:rPr lang="fr-CA" dirty="0"/>
              <a:t> Name</a:t>
            </a:r>
            <a:endParaRPr lang="en-CA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165F8FD-4E0D-45A0-94F6-A859EEB5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3678" y="6269812"/>
            <a:ext cx="1667189" cy="1548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B09AB32-8E4A-4F5F-B1DE-9078A28217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4222" y="6244562"/>
            <a:ext cx="596885" cy="28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D6CDFF5-86D4-435F-8CAD-4A6A9CB752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5520" y="6243439"/>
            <a:ext cx="667742" cy="288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23E0E2E-A3E4-4602-80EF-2F22D572D6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23805" y="6234112"/>
            <a:ext cx="815650" cy="19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81771AA-4D19-4D65-A145-E1ED783F3ED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5072" y="6250912"/>
            <a:ext cx="62473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AFB5D7-E2E7-4B1D-872F-208AC4294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127" y="1971675"/>
            <a:ext cx="7200900" cy="4274728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914400" indent="-457200"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</a:defRPr>
            </a:lvl2pPr>
            <a:lvl3pPr marL="1371600" indent="-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1</a:t>
            </a:r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0"/>
            <a:r>
              <a:rPr lang="en-US" dirty="0"/>
              <a:t>Section 4</a:t>
            </a:r>
          </a:p>
          <a:p>
            <a:pPr lvl="0"/>
            <a:r>
              <a:rPr lang="en-US" dirty="0"/>
              <a:t>Section 5</a:t>
            </a:r>
          </a:p>
          <a:p>
            <a:pPr lvl="0"/>
            <a:r>
              <a:rPr lang="en-US" dirty="0"/>
              <a:t>Section 6</a:t>
            </a:r>
          </a:p>
          <a:p>
            <a:pPr lvl="0"/>
            <a:r>
              <a:rPr lang="en-US" dirty="0"/>
              <a:t>Section 7</a:t>
            </a:r>
          </a:p>
          <a:p>
            <a:pPr lvl="0"/>
            <a:r>
              <a:rPr lang="en-US" dirty="0"/>
              <a:t>Section 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8C46B0-D71E-4194-A9BD-DA5E076AC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75111"/>
            <a:ext cx="7200901" cy="696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Overview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790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2A74F5B-AA35-420F-8C01-A6B1163AD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273968"/>
            <a:ext cx="7191723" cy="33575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A5FC-C83D-44BE-91BB-48864CDF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49" y="1609725"/>
            <a:ext cx="7200901" cy="44767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 err="1"/>
              <a:t>Text</a:t>
            </a:r>
            <a:r>
              <a:rPr lang="fr-CA" dirty="0"/>
              <a:t> 1 </a:t>
            </a:r>
            <a:r>
              <a:rPr lang="fr-CA" dirty="0" err="1"/>
              <a:t>Column</a:t>
            </a:r>
            <a:endParaRPr lang="fr-CA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E474FC1-5B3A-4956-8BF0-6CDA695AA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239" y="348105"/>
            <a:ext cx="1939925" cy="720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31C7D-EC63-4ACD-8008-822E65EAE9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850" y="2363788"/>
            <a:ext cx="7200900" cy="3944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5948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2A74F5B-AA35-420F-8C01-A6B1163AD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654968"/>
            <a:ext cx="5643562" cy="33575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E0060B-EDBB-46A8-85F5-30A4F424F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977" y="2724150"/>
            <a:ext cx="10801698" cy="3584575"/>
          </a:xfrm>
        </p:spPr>
        <p:txBody>
          <a:bodyPr>
            <a:noAutofit/>
          </a:bodyPr>
          <a:lstStyle>
            <a:lvl1pPr marL="228600" indent="-2286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endParaRPr lang="fr-CA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A5FC-C83D-44BE-91BB-48864CDF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4" y="1990725"/>
            <a:ext cx="7200901" cy="733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 err="1"/>
              <a:t>Text</a:t>
            </a:r>
            <a:r>
              <a:rPr lang="fr-CA" dirty="0"/>
              <a:t> 1 </a:t>
            </a:r>
            <a:r>
              <a:rPr lang="fr-CA" dirty="0" err="1"/>
              <a:t>Column</a:t>
            </a:r>
            <a:endParaRPr lang="fr-CA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E474FC1-5B3A-4956-8BF0-6CDA695AA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239" y="348105"/>
            <a:ext cx="193992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2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cal Difficul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E474FC1-5B3A-4956-8BF0-6CDA695AA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239" y="348105"/>
            <a:ext cx="1939925" cy="72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D9BE97-FB57-4A9E-A20C-7E3E9F8AE165}"/>
              </a:ext>
            </a:extLst>
          </p:cNvPr>
          <p:cNvGrpSpPr/>
          <p:nvPr userDrawn="1"/>
        </p:nvGrpSpPr>
        <p:grpSpPr>
          <a:xfrm>
            <a:off x="1917166" y="1420821"/>
            <a:ext cx="8357669" cy="4903470"/>
            <a:chOff x="2204014" y="1420821"/>
            <a:chExt cx="8357669" cy="4903470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45A7B4E-0910-4107-8BD3-C755D3F214B8}"/>
                </a:ext>
              </a:extLst>
            </p:cNvPr>
            <p:cNvSpPr txBox="1">
              <a:spLocks/>
            </p:cNvSpPr>
            <p:nvPr/>
          </p:nvSpPr>
          <p:spPr>
            <a:xfrm>
              <a:off x="2204014" y="1420821"/>
              <a:ext cx="7391400" cy="477774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rgbClr val="253644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rgbClr val="253644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253644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rgbClr val="253644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rgbClr val="253644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>
                  <a:solidFill>
                    <a:schemeClr val="tx1"/>
                  </a:solidFill>
                </a:rPr>
                <a:t>If you are experiencing </a:t>
              </a:r>
              <a:r>
                <a:rPr lang="en-US" sz="2000" b="1" dirty="0">
                  <a:solidFill>
                    <a:schemeClr val="tx1"/>
                  </a:solidFill>
                  <a:highlight>
                    <a:srgbClr val="FF9900"/>
                  </a:highlight>
                </a:rPr>
                <a:t>technical difficulties with the audio</a:t>
              </a:r>
              <a:r>
                <a:rPr lang="en-US" sz="2000" dirty="0">
                  <a:solidFill>
                    <a:schemeClr val="tx1"/>
                  </a:solidFill>
                </a:rPr>
                <a:t>,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please connect with a </a:t>
              </a:r>
              <a:r>
                <a:rPr lang="en-US" sz="2000" b="1" dirty="0">
                  <a:solidFill>
                    <a:schemeClr val="tx1"/>
                  </a:solidFill>
                </a:rPr>
                <a:t>landline or cell phone</a:t>
              </a:r>
              <a:r>
                <a:rPr lang="en-US" sz="2000" dirty="0">
                  <a:solidFill>
                    <a:schemeClr val="tx1"/>
                  </a:solidFill>
                </a:rPr>
                <a:t>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Courier New" panose="02070309020205020404" pitchFamily="49" charset="0"/>
                <a:buChar char="o"/>
              </a:pPr>
              <a:r>
                <a:rPr lang="en-US" sz="1800" dirty="0">
                  <a:solidFill>
                    <a:schemeClr val="tx1"/>
                  </a:solidFill>
                </a:rPr>
                <a:t>Under </a:t>
              </a:r>
              <a:r>
                <a:rPr lang="en-US" sz="1800" b="1" dirty="0">
                  <a:solidFill>
                    <a:schemeClr val="tx1"/>
                  </a:solidFill>
                </a:rPr>
                <a:t>“Select Audio Connection”</a:t>
              </a:r>
              <a:br>
                <a:rPr lang="en-US" sz="1800" b="1" dirty="0">
                  <a:solidFill>
                    <a:schemeClr val="tx1"/>
                  </a:solidFill>
                </a:rPr>
              </a:br>
              <a:r>
                <a:rPr lang="en-US" sz="1800" dirty="0">
                  <a:solidFill>
                    <a:schemeClr val="tx1"/>
                  </a:solidFill>
                </a:rPr>
                <a:t>choose one of the following:</a:t>
              </a:r>
              <a:endParaRPr lang="en-CA" sz="1800" dirty="0">
                <a:solidFill>
                  <a:schemeClr val="tx1"/>
                </a:solidFill>
              </a:endParaRPr>
            </a:p>
            <a:p>
              <a:pPr marL="1200150" lvl="2" indent="-342900">
                <a:buFont typeface="+mj-lt"/>
                <a:buAutoNum type="arabicPeriod"/>
              </a:pPr>
              <a:r>
                <a:rPr lang="en-CA" sz="18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“</a:t>
              </a:r>
              <a:r>
                <a:rPr lang="fr-CA" sz="18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Call Me</a:t>
              </a:r>
              <a:r>
                <a:rPr lang="en-US" sz="18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” </a:t>
              </a:r>
              <a:r>
                <a:rPr lang="en-US" sz="18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or;</a:t>
              </a:r>
              <a:endParaRPr lang="fr-CA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1200150" lvl="2" indent="-342900">
                <a:buFont typeface="+mj-lt"/>
                <a:buAutoNum type="arabicPeriod"/>
              </a:pPr>
              <a:r>
                <a:rPr lang="en-CA" sz="1800" b="1" dirty="0">
                  <a:solidFill>
                    <a:srgbClr val="00B0F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“</a:t>
              </a:r>
              <a:r>
                <a:rPr lang="fr-CA" sz="1800" b="1" dirty="0">
                  <a:solidFill>
                    <a:srgbClr val="00B0F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 Will Call In</a:t>
              </a:r>
              <a:r>
                <a:rPr lang="en-US" sz="1800" b="1" dirty="0">
                  <a:solidFill>
                    <a:srgbClr val="00B0F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”</a:t>
              </a:r>
            </a:p>
            <a:p>
              <a:pPr marL="800100" lvl="1" indent="-342900">
                <a:buFont typeface="+mj-lt"/>
                <a:buAutoNum type="arabicPeriod"/>
              </a:pPr>
              <a:endParaRPr lang="en-CA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endParaRPr lang="fr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Courier New" panose="02070309020205020404" pitchFamily="49" charset="0"/>
                <a:buChar char="o"/>
              </a:pPr>
              <a:r>
                <a:rPr lang="en-CA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 the instructions</a:t>
              </a:r>
            </a:p>
            <a:p>
              <a:pPr>
                <a:buFont typeface="Courier New" panose="02070309020205020404" pitchFamily="49" charset="0"/>
                <a:buChar char="o"/>
              </a:pPr>
              <a:r>
                <a:rPr lang="en-CA" sz="1800" b="1" dirty="0">
                  <a:solidFill>
                    <a:schemeClr val="tx1"/>
                  </a:solidFill>
                  <a:highlight>
                    <a:srgbClr val="FF99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Use the Q&amp;A box for questions  </a:t>
              </a: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13E0419-1849-4079-AFC5-2060EAB071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99"/>
            <a:stretch/>
          </p:blipFill>
          <p:spPr bwMode="auto">
            <a:xfrm>
              <a:off x="6023036" y="2905478"/>
              <a:ext cx="2519008" cy="13080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7E38F4E3-CE79-43C8-A5CA-A3DE4EE065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53"/>
            <a:stretch/>
          </p:blipFill>
          <p:spPr bwMode="auto">
            <a:xfrm>
              <a:off x="8343459" y="3809691"/>
              <a:ext cx="2218224" cy="2514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D85888-DC49-4C6D-A6E5-C37FC43D6B9A}"/>
                </a:ext>
              </a:extLst>
            </p:cNvPr>
            <p:cNvSpPr txBox="1"/>
            <p:nvPr userDrawn="1"/>
          </p:nvSpPr>
          <p:spPr>
            <a:xfrm>
              <a:off x="5647201" y="3614849"/>
              <a:ext cx="382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8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1.</a:t>
              </a:r>
            </a:p>
            <a:p>
              <a:r>
                <a:rPr lang="fr-CA" sz="1800" b="1" dirty="0">
                  <a:solidFill>
                    <a:srgbClr val="269ABC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2.</a:t>
              </a:r>
              <a:endParaRPr lang="en-CA" sz="1800" b="1" dirty="0">
                <a:solidFill>
                  <a:srgbClr val="269ABC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4" name="Graphic 13" descr="Cursor">
              <a:extLst>
                <a:ext uri="{FF2B5EF4-FFF2-40B4-BE49-F238E27FC236}">
                  <a16:creationId xmlns:a16="http://schemas.microsoft.com/office/drawing/2014/main" id="{1A788EAA-D7D9-4B6B-AC98-A1B1C95A5C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37689" y="3938014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Graphic 14" descr="Cursor">
              <a:extLst>
                <a:ext uri="{FF2B5EF4-FFF2-40B4-BE49-F238E27FC236}">
                  <a16:creationId xmlns:a16="http://schemas.microsoft.com/office/drawing/2014/main" id="{231640AF-7472-46AD-972A-441172BB1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18068" y="3420762"/>
              <a:ext cx="751698" cy="7516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96679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E474FC1-5B3A-4956-8BF0-6CDA695AA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239" y="348105"/>
            <a:ext cx="193992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9A80B2-7937-47A6-9B02-7BC5DD8130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20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2A74F5B-AA35-420F-8C01-A6B1163AD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273968"/>
            <a:ext cx="7191723" cy="33575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A5FC-C83D-44BE-91BB-48864CDF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49" y="1609725"/>
            <a:ext cx="7200901" cy="44767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 err="1"/>
              <a:t>Safely</a:t>
            </a:r>
            <a:r>
              <a:rPr lang="fr-CA" dirty="0"/>
              <a:t> Ignore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E474FC1-5B3A-4956-8BF0-6CDA695AA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239" y="348105"/>
            <a:ext cx="1939925" cy="7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9EC296-7710-4E46-AF7B-D3E5E7D4A0C8}"/>
              </a:ext>
            </a:extLst>
          </p:cNvPr>
          <p:cNvSpPr txBox="1"/>
          <p:nvPr userDrawn="1"/>
        </p:nvSpPr>
        <p:spPr>
          <a:xfrm>
            <a:off x="695324" y="2295214"/>
            <a:ext cx="5335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Font: </a:t>
            </a:r>
            <a:r>
              <a:rPr lang="fr-CA" dirty="0" err="1"/>
              <a:t>TVNord</a:t>
            </a:r>
            <a:r>
              <a:rPr lang="fr-CA" dirty="0"/>
              <a:t>-Bold (</a:t>
            </a:r>
            <a:r>
              <a:rPr lang="fr-CA" dirty="0" err="1"/>
              <a:t>TVNordEFOP</a:t>
            </a:r>
            <a:r>
              <a:rPr lang="fr-CA" dirty="0"/>
              <a:t>-Bold) (</a:t>
            </a:r>
            <a:r>
              <a:rPr lang="fr-CA" dirty="0" err="1"/>
              <a:t>SSHRC’s</a:t>
            </a:r>
            <a:r>
              <a:rPr lang="fr-CA" dirty="0"/>
              <a:t> </a:t>
            </a:r>
            <a:r>
              <a:rPr lang="fr-CA" dirty="0" err="1"/>
              <a:t>primary</a:t>
            </a:r>
            <a:r>
              <a:rPr lang="fr-CA" dirty="0"/>
              <a:t> font for </a:t>
            </a:r>
            <a:r>
              <a:rPr lang="fr-CA" dirty="0" err="1"/>
              <a:t>corporate</a:t>
            </a:r>
            <a:r>
              <a:rPr lang="fr-CA" dirty="0"/>
              <a:t> </a:t>
            </a:r>
            <a:r>
              <a:rPr lang="fr-CA" dirty="0" err="1"/>
              <a:t>products</a:t>
            </a:r>
            <a:r>
              <a:rPr lang="fr-CA" dirty="0"/>
              <a:t>)</a:t>
            </a:r>
          </a:p>
          <a:p>
            <a:endParaRPr lang="fr-CA" dirty="0"/>
          </a:p>
          <a:p>
            <a:r>
              <a:rPr lang="fr-CA" dirty="0"/>
              <a:t>Design </a:t>
            </a:r>
            <a:r>
              <a:rPr lang="fr-CA" dirty="0" err="1"/>
              <a:t>Rationale</a:t>
            </a:r>
            <a:r>
              <a:rPr lang="fr-CA" dirty="0"/>
              <a:t> Document:</a:t>
            </a:r>
          </a:p>
          <a:p>
            <a:r>
              <a:rPr lang="fr-CA" dirty="0"/>
              <a:t>Base </a:t>
            </a:r>
            <a:r>
              <a:rPr lang="fr-CA" dirty="0" err="1"/>
              <a:t>colour</a:t>
            </a:r>
            <a:r>
              <a:rPr lang="fr-CA" dirty="0"/>
              <a:t>:</a:t>
            </a:r>
          </a:p>
          <a:p>
            <a:r>
              <a:rPr lang="fr-CA" dirty="0" err="1"/>
              <a:t>Hex</a:t>
            </a:r>
            <a:r>
              <a:rPr lang="fr-CA" dirty="0"/>
              <a:t> #2D3142 (</a:t>
            </a:r>
            <a:r>
              <a:rPr lang="fr-CA" dirty="0" err="1"/>
              <a:t>darkest</a:t>
            </a:r>
            <a:r>
              <a:rPr lang="fr-CA" dirty="0"/>
              <a:t>)</a:t>
            </a:r>
          </a:p>
          <a:p>
            <a:r>
              <a:rPr lang="fr-CA" dirty="0"/>
              <a:t>45, 49, 66</a:t>
            </a:r>
          </a:p>
        </p:txBody>
      </p:sp>
    </p:spTree>
    <p:extLst>
      <p:ext uri="{BB962C8B-B14F-4D97-AF65-F5344CB8AC3E}">
        <p14:creationId xmlns:p14="http://schemas.microsoft.com/office/powerpoint/2010/main" val="2142411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+ image +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0" y="1518047"/>
            <a:ext cx="6197600" cy="615553"/>
          </a:xfrm>
          <a:solidFill>
            <a:schemeClr val="bg1">
              <a:alpha val="85000"/>
            </a:schemeClr>
          </a:solidFill>
        </p:spPr>
        <p:txBody>
          <a:bodyPr wrap="square" lIns="457200" tIns="91440" rIns="91440" bIns="91440" anchor="ctr" anchorCtr="0">
            <a:spAutoFit/>
          </a:bodyPr>
          <a:lstStyle>
            <a:lvl1pPr>
              <a:defRPr sz="2800" baseline="0">
                <a:solidFill>
                  <a:srgbClr val="3F9C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72000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3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4724400"/>
            <a:ext cx="8534400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 b="1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5562600"/>
            <a:ext cx="8534400" cy="461665"/>
          </a:xfrm>
        </p:spPr>
        <p:txBody>
          <a:bodyPr wrap="square">
            <a:spAutoFit/>
          </a:bodyPr>
          <a:lstStyle>
            <a:lvl1pPr algn="l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3067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85800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5A5F6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335652-4435-4BAB-8ECF-E365DFBC09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991542-6A40-44E8-AC2A-8C7DF01F5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68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C4F77A41-6361-456C-8565-2EE96D045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479676"/>
            <a:ext cx="7896225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Title: YYYY Stream Competition</a:t>
            </a:r>
            <a:endParaRPr lang="en-CA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7BE7407-5282-424E-A62B-CF9BC8B747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3019424"/>
            <a:ext cx="6477000" cy="520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b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CA" b="0" noProof="0" dirty="0"/>
              <a:t>Subtitle Stage:</a:t>
            </a:r>
            <a:endParaRPr lang="en-CA" noProof="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5A99288-4041-4563-B51F-D6F67A9A1B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4438650"/>
            <a:ext cx="3619500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CA" b="1" noProof="0" dirty="0"/>
              <a:t>Month YYYY of event</a:t>
            </a:r>
            <a:endParaRPr lang="en-CA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C69F85C-AA96-4278-AAF2-ED2AA2D98C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3552825"/>
            <a:ext cx="6477000" cy="581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CA" noProof="0" dirty="0"/>
              <a:t>Subtitle Virtual Event Name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165F8FD-4E0D-45A0-94F6-A859EEB5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3678" y="6269812"/>
            <a:ext cx="1667189" cy="1548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B09AB32-8E4A-4F5F-B1DE-9078A28217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4222" y="6244562"/>
            <a:ext cx="596885" cy="28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D6CDFF5-86D4-435F-8CAD-4A6A9CB752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5520" y="6243439"/>
            <a:ext cx="667742" cy="288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23E0E2E-A3E4-4602-80EF-2F22D572D6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23805" y="6234112"/>
            <a:ext cx="815650" cy="19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81771AA-4D19-4D65-A145-E1ED783F3ED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5072" y="6250912"/>
            <a:ext cx="62473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14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Overview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AFB5D7-E2E7-4B1D-872F-208AC4294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127" y="1971675"/>
            <a:ext cx="7200900" cy="4274728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914400" indent="-457200"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</a:defRPr>
            </a:lvl2pPr>
            <a:lvl3pPr marL="1371600" indent="-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CA" noProof="0" dirty="0"/>
              <a:t>Section 1</a:t>
            </a:r>
          </a:p>
          <a:p>
            <a:pPr lvl="0"/>
            <a:r>
              <a:rPr lang="en-CA" noProof="0" dirty="0"/>
              <a:t>Section 2</a:t>
            </a:r>
          </a:p>
          <a:p>
            <a:pPr lvl="0"/>
            <a:r>
              <a:rPr lang="en-CA" noProof="0" dirty="0"/>
              <a:t>Section 3</a:t>
            </a:r>
          </a:p>
          <a:p>
            <a:pPr lvl="0"/>
            <a:r>
              <a:rPr lang="en-CA" noProof="0" dirty="0"/>
              <a:t>Section 4</a:t>
            </a:r>
          </a:p>
          <a:p>
            <a:pPr lvl="0"/>
            <a:r>
              <a:rPr lang="en-CA" noProof="0" dirty="0"/>
              <a:t>Section 5</a:t>
            </a:r>
          </a:p>
          <a:p>
            <a:pPr lvl="0"/>
            <a:r>
              <a:rPr lang="en-CA" noProof="0" dirty="0"/>
              <a:t>Section 6</a:t>
            </a:r>
          </a:p>
          <a:p>
            <a:pPr lvl="0"/>
            <a:r>
              <a:rPr lang="en-CA" noProof="0" dirty="0"/>
              <a:t>Section 7</a:t>
            </a:r>
          </a:p>
          <a:p>
            <a:pPr lvl="0"/>
            <a:r>
              <a:rPr lang="en-CA" noProof="0" dirty="0"/>
              <a:t>Section 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8C46B0-D71E-4194-A9BD-DA5E076AC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75111"/>
            <a:ext cx="7200901" cy="6965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CA" noProof="0" dirty="0"/>
              <a:t>Overview or Webinar Contents</a:t>
            </a:r>
          </a:p>
        </p:txBody>
      </p:sp>
    </p:spTree>
    <p:extLst>
      <p:ext uri="{BB962C8B-B14F-4D97-AF65-F5344CB8AC3E}">
        <p14:creationId xmlns:p14="http://schemas.microsoft.com/office/powerpoint/2010/main" val="1085037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2A74F5B-AA35-420F-8C01-A6B1163AD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273968"/>
            <a:ext cx="7191723" cy="3357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CA" noProof="0" dirty="0"/>
              <a:t>Click</a:t>
            </a:r>
            <a:r>
              <a:rPr lang="en-US" dirty="0"/>
              <a:t> to add 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A5FC-C83D-44BE-91BB-48864CDF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4" y="1645444"/>
            <a:ext cx="7182196" cy="447675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CA" noProof="0" dirty="0"/>
              <a:t>Text 1 Column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31C7D-EC63-4ACD-8008-822E65EAE9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850" y="2363788"/>
            <a:ext cx="7200900" cy="39449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</a:lstStyle>
          <a:p>
            <a:pPr lvl="0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246670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2A74F5B-AA35-420F-8C01-A6B1163AD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273968"/>
            <a:ext cx="7191723" cy="3357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CA" noProof="0" dirty="0"/>
              <a:t>Click to add 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A5FC-C83D-44BE-91BB-48864CDF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4" y="1645444"/>
            <a:ext cx="7182196" cy="447675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CA" noProof="0" dirty="0"/>
              <a:t>Full Width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31C7D-EC63-4ACD-8008-822E65EAE9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849" y="2363788"/>
            <a:ext cx="10791825" cy="39449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</a:lstStyle>
          <a:p>
            <a:pPr lvl="0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104452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_Full Wid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2A74F5B-AA35-420F-8C01-A6B1163AD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273968"/>
            <a:ext cx="7191723" cy="3357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CA" noProof="0" dirty="0"/>
              <a:t>Click to add 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A5FC-C83D-44BE-91BB-48864CDF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4" y="1645444"/>
            <a:ext cx="7182196" cy="447675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CA" noProof="0" dirty="0"/>
              <a:t>Full Width – Two Columns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31C7D-EC63-4ACD-8008-822E65EAE9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849" y="2363788"/>
            <a:ext cx="10791825" cy="3944937"/>
          </a:xfrm>
        </p:spPr>
        <p:txBody>
          <a:bodyPr numCol="2" spcCol="36000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</a:lstStyle>
          <a:p>
            <a:pPr lvl="0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1311704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_Title_Two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2A74F5B-AA35-420F-8C01-A6B1163AD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273968"/>
            <a:ext cx="7191723" cy="3357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CA" noProof="0" dirty="0"/>
              <a:t>Click to add 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A5FC-C83D-44BE-91BB-48864CDF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4" y="1645444"/>
            <a:ext cx="7182196" cy="867930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CA" noProof="0" dirty="0"/>
              <a:t>Full Width – Two Columns</a:t>
            </a:r>
            <a:br>
              <a:rPr lang="en-CA" noProof="0" dirty="0"/>
            </a:br>
            <a:r>
              <a:rPr lang="en-CA" noProof="0" dirty="0"/>
              <a:t>But with a long title spanning two lines.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31C7D-EC63-4ACD-8008-822E65EAE9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849" y="2549093"/>
            <a:ext cx="10791825" cy="3759632"/>
          </a:xfrm>
        </p:spPr>
        <p:txBody>
          <a:bodyPr numCol="2" spcCol="36000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</a:lstStyle>
          <a:p>
            <a:pPr lvl="0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4198810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2A74F5B-AA35-420F-8C01-A6B1163AD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273968"/>
            <a:ext cx="7191723" cy="3357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CA" noProof="0" dirty="0"/>
              <a:t>Click to add 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A5FC-C83D-44BE-91BB-48864CDF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4" y="1645444"/>
            <a:ext cx="7182196" cy="447675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CA" noProof="0" dirty="0"/>
              <a:t>Text 1 Column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31C7D-EC63-4ACD-8008-822E65EAE9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850" y="2363788"/>
            <a:ext cx="7200900" cy="39449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2611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cal Difficul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D9BE97-FB57-4A9E-A20C-7E3E9F8AE165}"/>
              </a:ext>
            </a:extLst>
          </p:cNvPr>
          <p:cNvGrpSpPr/>
          <p:nvPr userDrawn="1"/>
        </p:nvGrpSpPr>
        <p:grpSpPr>
          <a:xfrm>
            <a:off x="1917166" y="1420821"/>
            <a:ext cx="8357669" cy="4903470"/>
            <a:chOff x="2204014" y="1420821"/>
            <a:chExt cx="8357669" cy="4903470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45A7B4E-0910-4107-8BD3-C755D3F214B8}"/>
                </a:ext>
              </a:extLst>
            </p:cNvPr>
            <p:cNvSpPr txBox="1">
              <a:spLocks/>
            </p:cNvSpPr>
            <p:nvPr/>
          </p:nvSpPr>
          <p:spPr>
            <a:xfrm>
              <a:off x="2204014" y="1420821"/>
              <a:ext cx="7391400" cy="477774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rgbClr val="253644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rgbClr val="253644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253644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rgbClr val="253644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rgbClr val="253644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If you are experiencing </a:t>
              </a: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highlight>
                    <a:srgbClr val="FF9900"/>
                  </a:highlight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technical difficulties with the audio</a:t>
              </a: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,</a:t>
              </a:r>
              <a:b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</a:b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please connect with a </a:t>
              </a: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landline or cell phone</a:t>
              </a: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C3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Under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“Select Audio Connection”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choose one of the following:</a:t>
              </a: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2C314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  <a:p>
              <a:pPr marL="1200150" marR="0" lvl="2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“</a:t>
              </a: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Call Me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”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or;</a:t>
              </a:r>
              <a:endPara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2C314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  <a:p>
              <a:pPr marL="1200150" marR="0" lvl="2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“</a:t>
              </a: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I Will Call In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”</a:t>
              </a:r>
            </a:p>
            <a:p>
              <a:pPr marL="8001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2C3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Follow the instructions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highlight>
                    <a:srgbClr val="FF99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Use the Q&amp;A box for questions  </a:t>
              </a: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13E0419-1849-4079-AFC5-2060EAB071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99"/>
            <a:stretch/>
          </p:blipFill>
          <p:spPr bwMode="auto">
            <a:xfrm>
              <a:off x="6023036" y="2905478"/>
              <a:ext cx="2519008" cy="13080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7E38F4E3-CE79-43C8-A5CA-A3DE4EE065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53"/>
            <a:stretch/>
          </p:blipFill>
          <p:spPr bwMode="auto">
            <a:xfrm>
              <a:off x="8343459" y="3809691"/>
              <a:ext cx="2218224" cy="2514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D85888-DC49-4C6D-A6E5-C37FC43D6B9A}"/>
                </a:ext>
              </a:extLst>
            </p:cNvPr>
            <p:cNvSpPr txBox="1"/>
            <p:nvPr userDrawn="1"/>
          </p:nvSpPr>
          <p:spPr>
            <a:xfrm>
              <a:off x="5647201" y="3614849"/>
              <a:ext cx="382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314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9ABC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2.</a:t>
              </a:r>
              <a:endPara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269AB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pic>
          <p:nvPicPr>
            <p:cNvPr id="14" name="Graphic 13" descr="Cursor">
              <a:extLst>
                <a:ext uri="{FF2B5EF4-FFF2-40B4-BE49-F238E27FC236}">
                  <a16:creationId xmlns:a16="http://schemas.microsoft.com/office/drawing/2014/main" id="{1A788EAA-D7D9-4B6B-AC98-A1B1C95A5C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37689" y="3938014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Graphic 14" descr="Cursor">
              <a:extLst>
                <a:ext uri="{FF2B5EF4-FFF2-40B4-BE49-F238E27FC236}">
                  <a16:creationId xmlns:a16="http://schemas.microsoft.com/office/drawing/2014/main" id="{231640AF-7472-46AD-972A-441172BB1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18068" y="3420762"/>
              <a:ext cx="751698" cy="7516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3358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E9A80B2-7937-47A6-9B02-7BC5DD813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pos="2706">
          <p15:clr>
            <a:srgbClr val="FBAE40"/>
          </p15:clr>
        </p15:guide>
        <p15:guide id="5" pos="49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7" y="0"/>
            <a:ext cx="12253316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3429001"/>
            <a:ext cx="8534400" cy="461665"/>
          </a:xfrm>
        </p:spPr>
        <p:txBody>
          <a:bodyPr wrap="square">
            <a:spAutoFit/>
          </a:bodyPr>
          <a:lstStyle>
            <a:lvl1pPr algn="l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1117599" y="2529245"/>
            <a:ext cx="1527048" cy="152400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0" y="2768025"/>
            <a:ext cx="8534400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 b="1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263322" y="6400800"/>
            <a:ext cx="447879" cy="4572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048C4E-7BD1-46A5-B2F2-6AD408DAAD47}" type="slidenum">
              <a:rPr lang="en-GB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321036"/>
            <a:ext cx="3657600" cy="5369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400801"/>
            <a:ext cx="2743200" cy="3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9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727200" y="117587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1 – Keep messages short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727200" y="192520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2 – Give a quick overview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727200" y="2674531"/>
            <a:ext cx="9652000" cy="54864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3 – Delete items you do not need</a:t>
            </a:r>
          </a:p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727200" y="3439101"/>
            <a:ext cx="96520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4 – Lorem Ipsum Dolor</a:t>
            </a:r>
          </a:p>
          <a:p>
            <a:pPr lvl="0"/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34240" y="4188431"/>
            <a:ext cx="9644959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Item 5 – Lorem ipsum dolor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729212" y="4937760"/>
            <a:ext cx="9649987" cy="54864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Item 6 – Item 6 – If more items, add to next slide</a:t>
            </a:r>
          </a:p>
          <a:p>
            <a:pPr lvl="0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Agenda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035610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400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0" y="929788"/>
            <a:ext cx="6197600" cy="615553"/>
          </a:xfrm>
          <a:solidFill>
            <a:schemeClr val="bg1">
              <a:alpha val="85000"/>
            </a:schemeClr>
          </a:solidFill>
        </p:spPr>
        <p:txBody>
          <a:bodyPr wrap="square" lIns="457200" tIns="91440" rIns="91440" bIns="91440" anchor="ctr" anchorCtr="0">
            <a:spAutoFit/>
          </a:bodyPr>
          <a:lstStyle>
            <a:lvl1pPr>
              <a:defRPr sz="2800" baseline="0">
                <a:solidFill>
                  <a:srgbClr val="3F9C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428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79" y="0"/>
            <a:ext cx="12256380" cy="689421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0" y="3429001"/>
            <a:ext cx="8229600" cy="461665"/>
          </a:xfrm>
        </p:spPr>
        <p:txBody>
          <a:bodyPr>
            <a:spAutoFit/>
          </a:bodyPr>
          <a:lstStyle>
            <a:lvl1pPr algn="l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1117599" y="2529245"/>
            <a:ext cx="2032000" cy="152400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2768025"/>
            <a:ext cx="8229600" cy="523220"/>
          </a:xfrm>
        </p:spPr>
        <p:txBody>
          <a:bodyPr>
            <a:spAutoFit/>
          </a:bodyPr>
          <a:lstStyle>
            <a:lvl1pPr marL="0" indent="0" algn="l">
              <a:buNone/>
              <a:defRPr sz="2800" b="1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534400" y="6400800"/>
            <a:ext cx="36576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6480566"/>
            <a:ext cx="2743199" cy="29767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263322" y="6400800"/>
            <a:ext cx="447879" cy="4572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961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52600"/>
            <a:ext cx="10972800" cy="4572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24 points – minimum size 20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If text is longer than the slide, it either goes on the next page or in the notes section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219201"/>
            <a:ext cx="10972800" cy="461665"/>
          </a:xfrm>
        </p:spPr>
        <p:txBody>
          <a:bodyPr tIns="45720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825133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460210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3475" y="1265238"/>
            <a:ext cx="5386917" cy="56356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475" y="1828800"/>
            <a:ext cx="5386917" cy="44958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7242" y="1265238"/>
            <a:ext cx="5389033" cy="56356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242" y="1828800"/>
            <a:ext cx="5389033" cy="44958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16933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lum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94401" y="914401"/>
            <a:ext cx="6197600" cy="5334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91000">
                <a:srgbClr val="E2E2E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3475" y="1295400"/>
            <a:ext cx="5254752" cy="45415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83475" y="1825752"/>
            <a:ext cx="5254752" cy="4343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295400"/>
            <a:ext cx="5257075" cy="45415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825752"/>
            <a:ext cx="5257075" cy="4343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2044193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510109" y="1219200"/>
            <a:ext cx="5072291" cy="4876800"/>
          </a:xfrm>
          <a:ln w="12700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09600" y="1905000"/>
            <a:ext cx="5588000" cy="4419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You can update the image on the right </a:t>
            </a:r>
          </a:p>
          <a:p>
            <a:pPr lvl="1"/>
            <a:r>
              <a:rPr lang="en-US" dirty="0"/>
              <a:t>Select the image and press DELETE key.</a:t>
            </a:r>
          </a:p>
          <a:p>
            <a:pPr lvl="1"/>
            <a:r>
              <a:rPr lang="en-US" dirty="0"/>
              <a:t>Insert new image.</a:t>
            </a:r>
          </a:p>
          <a:p>
            <a:pPr lvl="2"/>
            <a:r>
              <a:rPr lang="en-US" dirty="0"/>
              <a:t>Resize if needed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367136"/>
            <a:ext cx="5588000" cy="461665"/>
          </a:xfrm>
        </p:spPr>
        <p:txBody>
          <a:bodyPr wrap="square" tIns="4572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4134833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447800"/>
            <a:ext cx="5072291" cy="4724400"/>
          </a:xfrm>
          <a:ln w="12700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5994400" y="1905000"/>
            <a:ext cx="5588000" cy="4419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You can update the image on the right </a:t>
            </a:r>
          </a:p>
          <a:p>
            <a:pPr lvl="1"/>
            <a:r>
              <a:rPr lang="en-US" dirty="0"/>
              <a:t>Select the image and press DELETE key.</a:t>
            </a:r>
          </a:p>
          <a:p>
            <a:pPr lvl="1"/>
            <a:r>
              <a:rPr lang="en-US" dirty="0"/>
              <a:t>Insert new image.</a:t>
            </a:r>
          </a:p>
          <a:p>
            <a:pPr lvl="2"/>
            <a:r>
              <a:rPr lang="en-US" dirty="0"/>
              <a:t>Resize if needed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994400" y="1443336"/>
            <a:ext cx="5588000" cy="461665"/>
          </a:xfrm>
        </p:spPr>
        <p:txBody>
          <a:bodyPr wrap="square" tIns="4572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33459263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curve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711225"/>
            <a:ext cx="12192000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617848"/>
            <a:ext cx="8534400" cy="461665"/>
          </a:xfrm>
        </p:spPr>
        <p:txBody>
          <a:bodyPr wrap="square">
            <a:spAutoFit/>
          </a:bodyPr>
          <a:lstStyle>
            <a:lvl1pPr algn="l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956872"/>
            <a:ext cx="8534400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 b="1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263322" y="6400800"/>
            <a:ext cx="447879" cy="4572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048C4E-7BD1-46A5-B2F2-6AD408DAAD47}" type="slidenum">
              <a:rPr lang="en-GB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63322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638630" y="1809038"/>
            <a:ext cx="72571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5844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404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51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98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707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21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98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95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378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62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6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52600"/>
            <a:ext cx="10972800" cy="4572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24 points – minimum size 20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If text is longer than the slide, it either goes on the next page or in the notes section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219201"/>
            <a:ext cx="10972800" cy="461665"/>
          </a:xfrm>
        </p:spPr>
        <p:txBody>
          <a:bodyPr tIns="45720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alpha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890260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-slide-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99200" y="-16723"/>
            <a:ext cx="58928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84164"/>
            <a:ext cx="383116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54" y="98631"/>
            <a:ext cx="5063692" cy="18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400800"/>
            <a:ext cx="12192000" cy="477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6511925"/>
            <a:ext cx="14224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61138"/>
            <a:ext cx="32850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8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F9C35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64174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9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theme" Target="../theme/theme7.xml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7.sv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27.sv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38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56975"/>
            <a:ext cx="10972800" cy="52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JM" alt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263322" y="6400800"/>
            <a:ext cx="447879" cy="4572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8534400" y="6400800"/>
            <a:ext cx="36576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6480566"/>
            <a:ext cx="2743199" cy="2976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 rot="16200000">
            <a:off x="-509015" y="509016"/>
            <a:ext cx="1188720" cy="170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8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F9C3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B2A4-C6B5-40E4-9C18-977C1DEAE22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6397-6827-44EF-957D-36F06E3A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7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56975"/>
            <a:ext cx="10972800" cy="52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JM" alt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263322" y="6400800"/>
            <a:ext cx="447879" cy="4572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048C4E-7BD1-46A5-B2F2-6AD408DAAD47}" type="slidenum">
              <a:rPr lang="en-GB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8534400" y="6321036"/>
            <a:ext cx="3657600" cy="5369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400801"/>
            <a:ext cx="2743200" cy="396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 rot="16200000">
            <a:off x="-509015" y="509016"/>
            <a:ext cx="1188720" cy="170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40" r:id="rId3"/>
    <p:sldLayoutId id="2147483913" r:id="rId4"/>
    <p:sldLayoutId id="2147483941" r:id="rId5"/>
    <p:sldLayoutId id="2147483914" r:id="rId6"/>
    <p:sldLayoutId id="2147483915" r:id="rId7"/>
    <p:sldLayoutId id="2147483916" r:id="rId8"/>
    <p:sldLayoutId id="2147483929" r:id="rId9"/>
    <p:sldLayoutId id="2147483919" r:id="rId10"/>
    <p:sldLayoutId id="21474839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F9C3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5" r:id="rId2"/>
    <p:sldLayoutId id="2147483939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56975"/>
            <a:ext cx="10972800" cy="52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JM" alt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263322" y="6400800"/>
            <a:ext cx="447879" cy="4572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048C4E-7BD1-46A5-B2F2-6AD408DAAD47}" type="slidenum">
              <a:rPr lang="en-GB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8534400" y="6400800"/>
            <a:ext cx="36576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6480566"/>
            <a:ext cx="2743199" cy="2976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 rot="16200000">
            <a:off x="-509015" y="509016"/>
            <a:ext cx="1188720" cy="170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F9C3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6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B0F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56975"/>
            <a:ext cx="10972800" cy="52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JM" alt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263322" y="6400800"/>
            <a:ext cx="447879" cy="4572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048C4E-7BD1-46A5-B2F2-6AD408DAAD47}" type="slidenum">
              <a:rPr lang="en-GB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8534400" y="6321036"/>
            <a:ext cx="3657600" cy="5369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400801"/>
            <a:ext cx="2743200" cy="396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 rot="16200000">
            <a:off x="-509015" y="509016"/>
            <a:ext cx="1188720" cy="170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F9C3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116B64B-737B-4F0F-A9F0-DAF155B93A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3678" y="6266587"/>
            <a:ext cx="1674183" cy="1554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7FC0D3B-A599-4F48-B929-FA2D31E57E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23805" y="6227927"/>
            <a:ext cx="814428" cy="1941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6D8CE0C-3F47-4723-94BD-CB0B305970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070" y="6250470"/>
            <a:ext cx="624740" cy="28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315ED98-4240-46CE-B886-B249D52316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14222" y="6250470"/>
            <a:ext cx="596885" cy="28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D035E2D-90B4-4EA6-9169-FFB0B3C454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5520" y="6250470"/>
            <a:ext cx="667741" cy="28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3E679C9-9DA4-44CC-9042-B27081B423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2896" y="330998"/>
            <a:ext cx="339486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72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2F4EE-0C31-463C-B76E-EB417634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70000"/>
            <a:ext cx="10801350" cy="720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E49F1-A88D-4454-9CE6-7CE83C8EF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990001"/>
            <a:ext cx="10801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7B78B4-41C4-435B-9B61-A42A1DA10E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239" y="348105"/>
            <a:ext cx="193992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2706">
          <p15:clr>
            <a:srgbClr val="F26B43"/>
          </p15:clr>
        </p15:guide>
        <p15:guide id="3" pos="4974">
          <p15:clr>
            <a:srgbClr val="F26B43"/>
          </p15:clr>
        </p15:guide>
        <p15:guide id="4" pos="724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2F4EE-0C31-463C-B76E-EB417634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70000"/>
            <a:ext cx="10801350" cy="720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E49F1-A88D-4454-9CE6-7CE83C8EF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990001"/>
            <a:ext cx="10801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7B78B4-41C4-435B-9B61-A42A1DA10E6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239" y="348105"/>
            <a:ext cx="193992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2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2706">
          <p15:clr>
            <a:srgbClr val="F26B43"/>
          </p15:clr>
        </p15:guide>
        <p15:guide id="3" pos="4974">
          <p15:clr>
            <a:srgbClr val="F26B43"/>
          </p15:clr>
        </p15:guide>
        <p15:guide id="4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an01.safelinks.protection.outlook.com/?url=http%3A%2F%2Finfonet.internal.cihr.ca%2FOTCSdav%2Fnodes%2F34710815%2Fsupport-soutien%2540cihr-irsc.gc.ca&amp;data=05%7C01%7Calannah.brown%40cihr-irsc.gc.ca%7C24e7d39ef06b4cf0acc908da8790e859%7C1ebfccd67d4448068ffcbb521f3acc24%7C0%7C0%7C637971353685870221%7CUnknown%7CTWFpbGZsb3d8eyJWIjoiMC4wLjAwMDAiLCJQIjoiV2luMzIiLCJBTiI6Ik1haWwiLCJXVCI6Mn0%3D%7C3000%7C%7C%7C&amp;sdata=q9AbcTcMSKwQUpv2b0m9SwDolm7X4k%2BWJL5oocOn1RY%3D&amp;reserved=0" TargetMode="Externa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7"/>
          <p:cNvSpPr>
            <a:spLocks noGrp="1"/>
          </p:cNvSpPr>
          <p:nvPr>
            <p:ph type="subTitle" idx="1"/>
          </p:nvPr>
        </p:nvSpPr>
        <p:spPr bwMode="auto">
          <a:xfrm>
            <a:off x="1309688" y="3962401"/>
            <a:ext cx="9648825" cy="46166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dirty="0">
                <a:solidFill>
                  <a:srgbClr val="5F5F5F"/>
                </a:solidFill>
              </a:rPr>
              <a:t>September 1</a:t>
            </a:r>
            <a:r>
              <a:rPr lang="en-US" altLang="en-US" baseline="30000" dirty="0">
                <a:solidFill>
                  <a:srgbClr val="5F5F5F"/>
                </a:solidFill>
              </a:rPr>
              <a:t>st</a:t>
            </a:r>
            <a:r>
              <a:rPr lang="en-US" altLang="en-US" dirty="0">
                <a:solidFill>
                  <a:srgbClr val="5F5F5F"/>
                </a:solidFill>
              </a:rPr>
              <a:t>, 2022 / Le 1 </a:t>
            </a:r>
            <a:r>
              <a:rPr lang="en-US" altLang="en-US" dirty="0" err="1">
                <a:solidFill>
                  <a:srgbClr val="5F5F5F"/>
                </a:solidFill>
              </a:rPr>
              <a:t>septembre</a:t>
            </a:r>
            <a:r>
              <a:rPr lang="en-US" altLang="en-US" dirty="0">
                <a:solidFill>
                  <a:srgbClr val="5F5F5F"/>
                </a:solidFill>
              </a:rPr>
              <a:t> </a:t>
            </a:r>
            <a:r>
              <a:rPr lang="fr-CA" altLang="en-US" dirty="0">
                <a:solidFill>
                  <a:srgbClr val="5F5F5F"/>
                </a:solidFill>
              </a:rPr>
              <a:t>2022</a:t>
            </a:r>
            <a:endParaRPr lang="en-US" altLang="en-US" dirty="0">
              <a:solidFill>
                <a:srgbClr val="5F5F5F"/>
              </a:solidFill>
            </a:endParaRPr>
          </a:p>
        </p:txBody>
      </p:sp>
      <p:sp>
        <p:nvSpPr>
          <p:cNvPr id="9219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1752600" y="2743201"/>
            <a:ext cx="8915401" cy="95410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dirty="0">
                <a:solidFill>
                  <a:schemeClr val="accent1"/>
                </a:solidFill>
              </a:rPr>
              <a:t>University Delegates Meeting</a:t>
            </a:r>
          </a:p>
          <a:p>
            <a:pPr algn="ctr">
              <a:spcBef>
                <a:spcPts val="0"/>
              </a:spcBef>
            </a:pPr>
            <a:r>
              <a:rPr lang="fr-FR" dirty="0">
                <a:solidFill>
                  <a:schemeClr val="accent1"/>
                </a:solidFill>
              </a:rPr>
              <a:t>Réunion des délégués universitaires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1400" kern="0" dirty="0">
                <a:solidFill>
                  <a:srgbClr val="5F5F5F"/>
                </a:solidFill>
                <a:latin typeface="Calibri"/>
              </a:rPr>
              <a:t>This session will start momentarily.</a:t>
            </a:r>
          </a:p>
          <a:p>
            <a:pPr lvl="0">
              <a:defRPr/>
            </a:pPr>
            <a:r>
              <a:rPr lang="en-US" sz="1400" kern="0" dirty="0">
                <a:solidFill>
                  <a:srgbClr val="5F5F5F"/>
                </a:solidFill>
                <a:latin typeface="Calibri"/>
              </a:rPr>
              <a:t>La séance </a:t>
            </a:r>
            <a:r>
              <a:rPr lang="en-US" sz="1400" kern="0" dirty="0" err="1">
                <a:solidFill>
                  <a:srgbClr val="5F5F5F"/>
                </a:solidFill>
                <a:latin typeface="Calibri"/>
              </a:rPr>
              <a:t>commencera</a:t>
            </a:r>
            <a:r>
              <a:rPr lang="en-US" sz="1400" kern="0" dirty="0">
                <a:solidFill>
                  <a:srgbClr val="5F5F5F"/>
                </a:solidFill>
                <a:latin typeface="Calibri"/>
              </a:rPr>
              <a:t> sous </a:t>
            </a:r>
            <a:r>
              <a:rPr lang="en-US" sz="1400" kern="0" dirty="0" err="1">
                <a:solidFill>
                  <a:srgbClr val="5F5F5F"/>
                </a:solidFill>
                <a:latin typeface="Calibri"/>
              </a:rPr>
              <a:t>peu</a:t>
            </a:r>
            <a:r>
              <a:rPr lang="en-US" sz="1400" kern="0" dirty="0">
                <a:solidFill>
                  <a:srgbClr val="5F5F5F"/>
                </a:solidFill>
                <a:latin typeface="Garamond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42114-AB85-4A04-BFE5-1C635D54F91F}"/>
              </a:ext>
            </a:extLst>
          </p:cNvPr>
          <p:cNvSpPr txBox="1"/>
          <p:nvPr/>
        </p:nvSpPr>
        <p:spPr>
          <a:xfrm>
            <a:off x="10210800" y="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00794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212843"/>
              </p:ext>
            </p:extLst>
          </p:nvPr>
        </p:nvGraphicFramePr>
        <p:xfrm>
          <a:off x="314960" y="980420"/>
          <a:ext cx="11419843" cy="54253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38040">
                  <a:extLst>
                    <a:ext uri="{9D8B030D-6E8A-4147-A177-3AD203B41FA5}">
                      <a16:colId xmlns:a16="http://schemas.microsoft.com/office/drawing/2014/main" val="215168568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4189030"/>
                    </a:ext>
                  </a:extLst>
                </a:gridCol>
                <a:gridCol w="1154181">
                  <a:extLst>
                    <a:ext uri="{9D8B030D-6E8A-4147-A177-3AD203B41FA5}">
                      <a16:colId xmlns:a16="http://schemas.microsoft.com/office/drawing/2014/main" val="3368470095"/>
                    </a:ext>
                  </a:extLst>
                </a:gridCol>
                <a:gridCol w="1154181">
                  <a:extLst>
                    <a:ext uri="{9D8B030D-6E8A-4147-A177-3AD203B41FA5}">
                      <a16:colId xmlns:a16="http://schemas.microsoft.com/office/drawing/2014/main" val="1190988684"/>
                    </a:ext>
                  </a:extLst>
                </a:gridCol>
                <a:gridCol w="1154181">
                  <a:extLst>
                    <a:ext uri="{9D8B030D-6E8A-4147-A177-3AD203B41FA5}">
                      <a16:colId xmlns:a16="http://schemas.microsoft.com/office/drawing/2014/main" val="2950084836"/>
                    </a:ext>
                  </a:extLst>
                </a:gridCol>
                <a:gridCol w="1871460">
                  <a:extLst>
                    <a:ext uri="{9D8B030D-6E8A-4147-A177-3AD203B41FA5}">
                      <a16:colId xmlns:a16="http://schemas.microsoft.com/office/drawing/2014/main" val="3059831184"/>
                    </a:ext>
                  </a:extLst>
                </a:gridCol>
              </a:tblGrid>
              <a:tr h="4673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Opportunity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app. Received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app. Funded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(years)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CIHR 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8379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Grant: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202203PJT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to 9.5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$ 325,139,139.00 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38563"/>
                  </a:ext>
                </a:extLst>
              </a:tr>
              <a:tr h="728917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Project Grant - Priority Announcement: Institute of Aging: Prize: Award of Excellence in Research in Aging</a:t>
                      </a:r>
                    </a:p>
                  </a:txBody>
                  <a:tcPr marL="18288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202203AWE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100,000.00 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38237"/>
                  </a:ext>
                </a:extLst>
              </a:tr>
              <a:tr h="728917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Project Grant - Priority Announcement: Prize: Pandemic Preparedness and Health Emergencies: Early Career Investigator Prize</a:t>
                      </a:r>
                    </a:p>
                  </a:txBody>
                  <a:tcPr marL="18288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202203ECP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800,000.00 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8464"/>
                  </a:ext>
                </a:extLst>
              </a:tr>
              <a:tr h="728917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Project Grant - Priority Announcement: Prize: Institute of Aging: Prize: Mid-Career Investigator Prize in Research in Aging</a:t>
                      </a:r>
                    </a:p>
                  </a:txBody>
                  <a:tcPr marL="18288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202203PFF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100,000.00 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7396"/>
                  </a:ext>
                </a:extLst>
              </a:tr>
              <a:tr h="694206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Project Grant – Priority Announcement: Prize: Maud Menten New Principal Investigator Prizes in Genetics - Biomedical Research</a:t>
                      </a:r>
                    </a:p>
                  </a:txBody>
                  <a:tcPr marL="18288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202203PJJ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60,000.00 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13705"/>
                  </a:ext>
                </a:extLst>
              </a:tr>
              <a:tr h="694206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Project Grant - Priority Announcement: Prize: Maud Menten New Principal Investigator Prizes in Genetics - Clinical Research</a:t>
                      </a:r>
                    </a:p>
                  </a:txBody>
                  <a:tcPr marL="18288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202203PJN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30,000.00 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94404"/>
                  </a:ext>
                </a:extLst>
              </a:tr>
              <a:tr h="694206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Project Grant – Priority Announcement: Prize: Health services/social, cultural, environmental &amp; population health</a:t>
                      </a:r>
                    </a:p>
                  </a:txBody>
                  <a:tcPr marL="18288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202203PJO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30,000.00 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84920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4960" y="457200"/>
            <a:ext cx="10972800" cy="523220"/>
          </a:xfrm>
        </p:spPr>
        <p:txBody>
          <a:bodyPr>
            <a:normAutofit/>
          </a:bodyPr>
          <a:lstStyle/>
          <a:p>
            <a:r>
              <a:rPr lang="en-US" dirty="0"/>
              <a:t>Funding Decisions Released in August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05E99-44BA-4557-800F-AAC19DAAA641}"/>
              </a:ext>
            </a:extLst>
          </p:cNvPr>
          <p:cNvSpPr txBox="1"/>
          <p:nvPr/>
        </p:nvSpPr>
        <p:spPr>
          <a:xfrm>
            <a:off x="10210800" y="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28167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16980"/>
              </p:ext>
            </p:extLst>
          </p:nvPr>
        </p:nvGraphicFramePr>
        <p:xfrm>
          <a:off x="314960" y="1828800"/>
          <a:ext cx="11419843" cy="24586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38040">
                  <a:extLst>
                    <a:ext uri="{9D8B030D-6E8A-4147-A177-3AD203B41FA5}">
                      <a16:colId xmlns:a16="http://schemas.microsoft.com/office/drawing/2014/main" val="215168568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4189030"/>
                    </a:ext>
                  </a:extLst>
                </a:gridCol>
                <a:gridCol w="1154181">
                  <a:extLst>
                    <a:ext uri="{9D8B030D-6E8A-4147-A177-3AD203B41FA5}">
                      <a16:colId xmlns:a16="http://schemas.microsoft.com/office/drawing/2014/main" val="3368470095"/>
                    </a:ext>
                  </a:extLst>
                </a:gridCol>
                <a:gridCol w="1154181">
                  <a:extLst>
                    <a:ext uri="{9D8B030D-6E8A-4147-A177-3AD203B41FA5}">
                      <a16:colId xmlns:a16="http://schemas.microsoft.com/office/drawing/2014/main" val="1190988684"/>
                    </a:ext>
                  </a:extLst>
                </a:gridCol>
                <a:gridCol w="1154181">
                  <a:extLst>
                    <a:ext uri="{9D8B030D-6E8A-4147-A177-3AD203B41FA5}">
                      <a16:colId xmlns:a16="http://schemas.microsoft.com/office/drawing/2014/main" val="2950084836"/>
                    </a:ext>
                  </a:extLst>
                </a:gridCol>
                <a:gridCol w="1871460">
                  <a:extLst>
                    <a:ext uri="{9D8B030D-6E8A-4147-A177-3AD203B41FA5}">
                      <a16:colId xmlns:a16="http://schemas.microsoft.com/office/drawing/2014/main" val="3059831184"/>
                    </a:ext>
                  </a:extLst>
                </a:gridCol>
              </a:tblGrid>
              <a:tr h="4673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Opportunity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app. Received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app. Funded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(years)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CIHR 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8379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Network: Rare Diseases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202204RCD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2,500,000.00 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38563"/>
                  </a:ext>
                </a:extLst>
              </a:tr>
              <a:tr h="728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AI4PH Summer Institute Travel Awards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2022064PH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34,640.00 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38237"/>
                  </a:ext>
                </a:extLst>
              </a:tr>
              <a:tr h="728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Student Research Scholarships in Psoriatic Diseases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202202RSP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10,000.00 </a:t>
                      </a: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846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4960" y="457200"/>
            <a:ext cx="10972800" cy="523220"/>
          </a:xfrm>
        </p:spPr>
        <p:txBody>
          <a:bodyPr>
            <a:normAutofit/>
          </a:bodyPr>
          <a:lstStyle/>
          <a:p>
            <a:r>
              <a:rPr lang="en-US" dirty="0"/>
              <a:t>Funding Decisions Released in August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05E99-44BA-4557-800F-AAC19DAAA641}"/>
              </a:ext>
            </a:extLst>
          </p:cNvPr>
          <p:cNvSpPr txBox="1"/>
          <p:nvPr/>
        </p:nvSpPr>
        <p:spPr>
          <a:xfrm>
            <a:off x="10210800" y="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5957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85" y="2819400"/>
            <a:ext cx="7429500" cy="3600940"/>
          </a:xfrm>
          <a:prstGeom prst="rect">
            <a:avLst/>
          </a:prstGeom>
        </p:spPr>
      </p:pic>
      <p:sp>
        <p:nvSpPr>
          <p:cNvPr id="9" name="Title 23"/>
          <p:cNvSpPr txBox="1">
            <a:spLocks/>
          </p:cNvSpPr>
          <p:nvPr/>
        </p:nvSpPr>
        <p:spPr>
          <a:xfrm>
            <a:off x="64663" y="2438400"/>
            <a:ext cx="5001115" cy="231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sz="2400" b="1" dirty="0">
                <a:solidFill>
                  <a:schemeClr val="tx1"/>
                </a:solidFill>
                <a:latin typeface="Arial"/>
                <a:cs typeface="Arial"/>
              </a:rPr>
              <a:t>Thank you for your participation</a:t>
            </a:r>
          </a:p>
          <a:p>
            <a:pPr fontAlgn="auto">
              <a:spcAft>
                <a:spcPts val="0"/>
              </a:spcAft>
              <a:defRPr/>
            </a:pPr>
            <a:endParaRPr lang="en-CA" sz="2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CA" sz="2400" b="1" dirty="0">
                <a:solidFill>
                  <a:schemeClr val="tx1"/>
                </a:solidFill>
                <a:latin typeface="Arial"/>
                <a:cs typeface="Arial"/>
              </a:rPr>
              <a:t>Merci de </a:t>
            </a:r>
            <a:r>
              <a:rPr lang="en-CA" sz="2400" b="1" dirty="0" err="1">
                <a:solidFill>
                  <a:schemeClr val="tx1"/>
                </a:solidFill>
                <a:latin typeface="Arial"/>
                <a:cs typeface="Arial"/>
              </a:rPr>
              <a:t>votre</a:t>
            </a:r>
            <a:r>
              <a:rPr lang="en-CA" sz="2400" b="1" dirty="0">
                <a:solidFill>
                  <a:schemeClr val="tx1"/>
                </a:solidFill>
                <a:latin typeface="Arial"/>
                <a:cs typeface="Arial"/>
              </a:rPr>
              <a:t> participation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Bulle ronde 9"/>
          <p:cNvSpPr/>
          <p:nvPr/>
        </p:nvSpPr>
        <p:spPr>
          <a:xfrm flipH="1">
            <a:off x="7786622" y="2277396"/>
            <a:ext cx="2209800" cy="1444869"/>
          </a:xfrm>
          <a:prstGeom prst="wedgeEllipseCallout">
            <a:avLst>
              <a:gd name="adj1" fmla="val -34044"/>
              <a:gd name="adj2" fmla="val 81210"/>
            </a:avLst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1" name="Bulle ronde 8"/>
          <p:cNvSpPr/>
          <p:nvPr/>
        </p:nvSpPr>
        <p:spPr>
          <a:xfrm>
            <a:off x="6727135" y="2657089"/>
            <a:ext cx="1633330" cy="1067947"/>
          </a:xfrm>
          <a:prstGeom prst="wedgeEllipseCallout">
            <a:avLst>
              <a:gd name="adj1" fmla="val -34044"/>
              <a:gd name="adj2" fmla="val 81210"/>
            </a:avLst>
          </a:prstGeom>
          <a:solidFill>
            <a:schemeClr val="bg1"/>
          </a:solidFill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6"/>
          <p:cNvSpPr txBox="1"/>
          <p:nvPr/>
        </p:nvSpPr>
        <p:spPr>
          <a:xfrm>
            <a:off x="7177022" y="2541598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727135" y="520299"/>
            <a:ext cx="502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The next meeting of University Delegates: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October 6, 2022</a:t>
            </a:r>
          </a:p>
          <a:p>
            <a:pPr lvl="0" algn="ctr"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>
              <a:defRPr/>
            </a:pPr>
            <a:r>
              <a:rPr lang="fr-CA" b="1" dirty="0">
                <a:solidFill>
                  <a:srgbClr val="000000"/>
                </a:solidFill>
                <a:latin typeface="Arial" panose="020B0604020202020204" pitchFamily="34" charset="0"/>
              </a:rPr>
              <a:t>La prochaine réunion des 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délégués universitaires : 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Le 6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octobre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2022</a:t>
            </a:r>
          </a:p>
          <a:p>
            <a:pPr lvl="0" algn="ctr">
              <a:defRPr/>
            </a:pPr>
            <a:endParaRPr lang="en-US" altLang="en-US" b="1" dirty="0">
              <a:solidFill>
                <a:srgbClr val="40404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40B8BD-4223-417B-9B2A-2C341FCBA218}"/>
              </a:ext>
            </a:extLst>
          </p:cNvPr>
          <p:cNvSpPr txBox="1"/>
          <p:nvPr/>
        </p:nvSpPr>
        <p:spPr>
          <a:xfrm>
            <a:off x="-457200" y="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17738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turcotte\Pictures\logo and tag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92" y="1885951"/>
            <a:ext cx="4861758" cy="2975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4505326"/>
            <a:ext cx="9144000" cy="47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52" y="4629150"/>
            <a:ext cx="5202948" cy="2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6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78346"/>
              </p:ext>
            </p:extLst>
          </p:nvPr>
        </p:nvGraphicFramePr>
        <p:xfrm>
          <a:off x="1447800" y="950427"/>
          <a:ext cx="9296401" cy="544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477">
                  <a:extLst>
                    <a:ext uri="{9D8B030D-6E8A-4147-A177-3AD203B41FA5}">
                      <a16:colId xmlns:a16="http://schemas.microsoft.com/office/drawing/2014/main" val="989631637"/>
                    </a:ext>
                  </a:extLst>
                </a:gridCol>
                <a:gridCol w="2290079">
                  <a:extLst>
                    <a:ext uri="{9D8B030D-6E8A-4147-A177-3AD203B41FA5}">
                      <a16:colId xmlns:a16="http://schemas.microsoft.com/office/drawing/2014/main" val="3680933830"/>
                    </a:ext>
                  </a:extLst>
                </a:gridCol>
                <a:gridCol w="3512845">
                  <a:extLst>
                    <a:ext uri="{9D8B030D-6E8A-4147-A177-3AD203B41FA5}">
                      <a16:colId xmlns:a16="http://schemas.microsoft.com/office/drawing/2014/main" val="640480777"/>
                    </a:ext>
                  </a:extLst>
                </a:gridCol>
              </a:tblGrid>
              <a:tr h="2341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MEETING AGENDA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ORDRE DU JOUR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631549"/>
                  </a:ext>
                </a:extLst>
              </a:tr>
              <a:tr h="694928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  Call to </a:t>
                      </a:r>
                      <a:r>
                        <a:rPr lang="fr-CA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</a:t>
                      </a:r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 Mota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information / Pour information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min.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</a:t>
                      </a:r>
                      <a:r>
                        <a:rPr lang="fr-C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Ouverture de la séance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8335936"/>
                  </a:ext>
                </a:extLst>
              </a:tr>
              <a:tr h="72377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CA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CA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2.0  CIHR updates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A. Mota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For information / Pour information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 min.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 Mises à jour des IRSC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5766085"/>
                  </a:ext>
                </a:extLst>
              </a:tr>
              <a:tr h="481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 Project Grant Competition Update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 Mota 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information / Pour information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min.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Mise à jour sur le concours de subventions de Projet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760405"/>
                  </a:ext>
                </a:extLst>
              </a:tr>
              <a:tr h="882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4.0 Early Career Researcher and “Pause the Clock”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 Mota 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information / Pour information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min.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Période de grâce pour soutenir les chercheurs en début de carrière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4287879"/>
                  </a:ext>
                </a:extLst>
              </a:tr>
              <a:tr h="50783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 Funding Opportunities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A. Mota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For information / Pour Information 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min.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fr-FR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 Possibilités de financement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883437"/>
                  </a:ext>
                </a:extLst>
              </a:tr>
              <a:tr h="721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fr-CA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 Questions and </a:t>
                      </a:r>
                      <a:r>
                        <a:rPr lang="fr-CA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Answer</a:t>
                      </a: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 Jackson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information / Pour information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min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 Questions et réponses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1472073"/>
                  </a:ext>
                </a:extLst>
              </a:tr>
              <a:tr h="721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7.0 </a:t>
                      </a: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Adjournment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 next meeting of the University Delegates will take place on October 6th, 2022.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 Jackson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discussion / Pour discussion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7.0 Levée de la réunion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prochaine réunion des délégués universitaires aura lieu 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octobre 2022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0434024"/>
                  </a:ext>
                </a:extLst>
              </a:tr>
            </a:tbl>
          </a:graphicData>
        </a:graphic>
      </p:graphicFrame>
      <p:sp>
        <p:nvSpPr>
          <p:cNvPr id="8" name="Title 24"/>
          <p:cNvSpPr>
            <a:spLocks noGrp="1"/>
          </p:cNvSpPr>
          <p:nvPr>
            <p:ph type="title"/>
          </p:nvPr>
        </p:nvSpPr>
        <p:spPr>
          <a:xfrm>
            <a:off x="381000" y="259913"/>
            <a:ext cx="8134350" cy="615553"/>
          </a:xfrm>
        </p:spPr>
        <p:txBody>
          <a:bodyPr/>
          <a:lstStyle/>
          <a:p>
            <a:r>
              <a:rPr lang="fr-CA" dirty="0"/>
              <a:t>Agenda / Ordre du jour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5BFCC-E51F-40D6-8129-563A1FAE8BD5}"/>
              </a:ext>
            </a:extLst>
          </p:cNvPr>
          <p:cNvSpPr txBox="1"/>
          <p:nvPr/>
        </p:nvSpPr>
        <p:spPr>
          <a:xfrm>
            <a:off x="10210800" y="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12945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5006" y="4724400"/>
            <a:ext cx="6172200" cy="843308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/>
              <a:t>provided by / par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Adrian Mota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676400" y="2425824"/>
            <a:ext cx="1656185" cy="155796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09144" y="2460993"/>
            <a:ext cx="7086600" cy="54572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fr-FR" dirty="0">
                <a:solidFill>
                  <a:schemeClr val="accent1"/>
                </a:solidFill>
                <a:ea typeface="Times New Roman"/>
              </a:rPr>
              <a:t>CIHR Updates / Mises à jour des IRSC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C895F-C2A6-426D-8EBB-4472C9F228B4}"/>
              </a:ext>
            </a:extLst>
          </p:cNvPr>
          <p:cNvSpPr txBox="1"/>
          <p:nvPr/>
        </p:nvSpPr>
        <p:spPr>
          <a:xfrm>
            <a:off x="10210800" y="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4438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5006" y="4724400"/>
            <a:ext cx="6172200" cy="843308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/>
              <a:t>provided by / par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Adrian Mota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676400" y="2425824"/>
            <a:ext cx="1656185" cy="155796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dirty="0"/>
              <a:t>3</a:t>
            </a:r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09144" y="2460993"/>
            <a:ext cx="7086600" cy="153676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fr-FR" dirty="0">
                <a:solidFill>
                  <a:schemeClr val="accent1"/>
                </a:solidFill>
                <a:ea typeface="Times New Roman"/>
              </a:rPr>
              <a:t>Project Grant Competition Update / Mise à jour sur le concours de subventions de Projet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C895F-C2A6-426D-8EBB-4472C9F228B4}"/>
              </a:ext>
            </a:extLst>
          </p:cNvPr>
          <p:cNvSpPr txBox="1"/>
          <p:nvPr/>
        </p:nvSpPr>
        <p:spPr>
          <a:xfrm>
            <a:off x="10210800" y="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5120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E09B38-65DA-4A22-9D6F-89835EB1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5443"/>
            <a:ext cx="10744200" cy="615553"/>
          </a:xfrm>
        </p:spPr>
        <p:txBody>
          <a:bodyPr/>
          <a:lstStyle/>
          <a:p>
            <a:r>
              <a:rPr lang="en-US" dirty="0"/>
              <a:t>Fall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2022 Project Grant competition -  important dates: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342842-172C-3748-BA0A-93F4370E2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71016"/>
              </p:ext>
            </p:extLst>
          </p:nvPr>
        </p:nvGraphicFramePr>
        <p:xfrm>
          <a:off x="1981200" y="1701668"/>
          <a:ext cx="8229600" cy="3454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2629">
                  <a:extLst>
                    <a:ext uri="{9D8B030D-6E8A-4147-A177-3AD203B41FA5}">
                      <a16:colId xmlns:a16="http://schemas.microsoft.com/office/drawing/2014/main" val="319772202"/>
                    </a:ext>
                  </a:extLst>
                </a:gridCol>
                <a:gridCol w="2396971">
                  <a:extLst>
                    <a:ext uri="{9D8B030D-6E8A-4147-A177-3AD203B41FA5}">
                      <a16:colId xmlns:a16="http://schemas.microsoft.com/office/drawing/2014/main" val="189664205"/>
                    </a:ext>
                  </a:extLst>
                </a:gridCol>
              </a:tblGrid>
              <a:tr h="5495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Competition Stage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by</a:t>
                      </a:r>
                      <a:endParaRPr lang="fr-CA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414448"/>
                  </a:ext>
                </a:extLst>
              </a:tr>
              <a:tr h="542710">
                <a:tc>
                  <a:txBody>
                    <a:bodyPr/>
                    <a:lstStyle/>
                    <a:p>
                      <a:pPr algn="l" fontAlgn="ctr"/>
                      <a:r>
                        <a:rPr lang="fr-C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Deadline</a:t>
                      </a:r>
                      <a:endParaRPr lang="fr-CA" sz="1600" u="none" strike="noStrike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17, 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680950"/>
                  </a:ext>
                </a:extLst>
              </a:tr>
              <a:tr h="549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Deadline</a:t>
                      </a:r>
                      <a:endParaRPr lang="fr-CA" sz="1600" u="none" strike="noStrike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14, 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2116222"/>
                  </a:ext>
                </a:extLst>
              </a:tr>
              <a:tr h="5492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 Notice of Recommendation (NOR)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January 18, 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4131458"/>
                  </a:ext>
                </a:extLst>
              </a:tr>
              <a:tr h="5492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 Notice of Decision (NOD)</a:t>
                      </a:r>
                      <a:endParaRPr lang="en-US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February 1, 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9201978"/>
                  </a:ext>
                </a:extLst>
              </a:tr>
              <a:tr h="7145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Start Date</a:t>
                      </a:r>
                      <a:endParaRPr lang="fr-CA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1, 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869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44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5006" y="4724400"/>
            <a:ext cx="6172200" cy="843308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/>
              <a:t>provided by / par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Adrian Mota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676400" y="2425824"/>
            <a:ext cx="1656185" cy="155796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dirty="0"/>
              <a:t>4</a:t>
            </a:r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09144" y="2460993"/>
            <a:ext cx="7086600" cy="153676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dirty="0">
                <a:solidFill>
                  <a:schemeClr val="accent1"/>
                </a:solidFill>
              </a:rPr>
              <a:t>Early Career Researcher and “Pause the Clock” </a:t>
            </a:r>
            <a:r>
              <a:rPr lang="fr-FR" dirty="0">
                <a:solidFill>
                  <a:schemeClr val="accent1"/>
                </a:solidFill>
              </a:rPr>
              <a:t>/ Période de grâce pour soutenir les chercheurs en début de carrière</a:t>
            </a:r>
            <a:endParaRPr lang="fr-FR" dirty="0">
              <a:solidFill>
                <a:schemeClr val="accent1"/>
              </a:solidFill>
              <a:ea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C895F-C2A6-426D-8EBB-4472C9F228B4}"/>
              </a:ext>
            </a:extLst>
          </p:cNvPr>
          <p:cNvSpPr txBox="1"/>
          <p:nvPr/>
        </p:nvSpPr>
        <p:spPr>
          <a:xfrm>
            <a:off x="10210800" y="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97400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4AF4-A093-4363-958E-5BFDD817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06906"/>
            <a:ext cx="8229600" cy="95410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Early Career Researcher – Status Calculation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“Pausing the Clock”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BA3A9-C3CA-93B4-0B48-4C13CC492EF5}"/>
              </a:ext>
            </a:extLst>
          </p:cNvPr>
          <p:cNvSpPr txBox="1"/>
          <p:nvPr/>
        </p:nvSpPr>
        <p:spPr>
          <a:xfrm>
            <a:off x="1828800" y="1295401"/>
            <a:ext cx="8839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At the start of the COVID-19 pandemic, CIHR extended the ECR eligibility window from 60 months to 84 months.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As noted in the July 25, 2022, Fall 2022 Project Grant competition message,</a:t>
            </a:r>
            <a:r>
              <a:rPr lang="en-US" sz="1600" i="1" dirty="0">
                <a:ea typeface="Times New Roman" panose="02020603050405020304" pitchFamily="18" charset="0"/>
              </a:rPr>
              <a:t> </a:t>
            </a:r>
            <a:r>
              <a:rPr lang="en-US" sz="1600" dirty="0">
                <a:ea typeface="Times New Roman" panose="02020603050405020304" pitchFamily="18" charset="0"/>
              </a:rPr>
              <a:t>CIHR has decided not to further extend the time window. Researchers outside the 84-month window as of the Fall Project Grant application deadline will no longer be considered ECRs.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a typeface="Times New Roman" panose="02020603050405020304" pitchFamily="18" charset="0"/>
              </a:rPr>
              <a:t>CIHR will be assessing its supports and policies regarding ECRs as they progress over the coming years. We will continue to be mindful of the pandemic’s effects and reassess regularly. 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a typeface="Times New Roman" panose="02020603050405020304" pitchFamily="18" charset="0"/>
              </a:rPr>
              <a:t>If you have any questions as to what this policy change means for you, please reach out to CIHR’s Contact Centre (</a:t>
            </a:r>
            <a:r>
              <a:rPr lang="en-US" sz="1600" u="sng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support-soutien@cihr-irsc.gc.ca</a:t>
            </a:r>
            <a:r>
              <a:rPr lang="en-US" sz="1600" dirty="0">
                <a:ea typeface="Times New Roman" panose="02020603050405020304" pitchFamily="18" charset="0"/>
              </a:rPr>
              <a:t>).</a:t>
            </a:r>
            <a:endParaRPr lang="en-US" sz="1600" dirty="0">
              <a:ea typeface="Calibri" panose="020F050202020403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6DF8642-C825-CD55-BF0A-6A4DFC878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02529"/>
              </p:ext>
            </p:extLst>
          </p:nvPr>
        </p:nvGraphicFramePr>
        <p:xfrm>
          <a:off x="2095499" y="4342389"/>
          <a:ext cx="8001001" cy="20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293">
                  <a:extLst>
                    <a:ext uri="{9D8B030D-6E8A-4147-A177-3AD203B41FA5}">
                      <a16:colId xmlns:a16="http://schemas.microsoft.com/office/drawing/2014/main" val="3518656208"/>
                    </a:ext>
                  </a:extLst>
                </a:gridCol>
                <a:gridCol w="4918708">
                  <a:extLst>
                    <a:ext uri="{9D8B030D-6E8A-4147-A177-3AD203B41FA5}">
                      <a16:colId xmlns:a16="http://schemas.microsoft.com/office/drawing/2014/main" val="82507755"/>
                    </a:ext>
                  </a:extLst>
                </a:gridCol>
              </a:tblGrid>
              <a:tr h="406541">
                <a:tc>
                  <a:txBody>
                    <a:bodyPr/>
                    <a:lstStyle/>
                    <a:p>
                      <a:r>
                        <a:rPr lang="en-US" dirty="0"/>
                        <a:t>ECR Cohorts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93339"/>
                  </a:ext>
                </a:extLst>
              </a:tr>
              <a:tr h="532365">
                <a:tc>
                  <a:txBody>
                    <a:bodyPr/>
                    <a:lstStyle/>
                    <a:p>
                      <a:r>
                        <a:rPr lang="en-US" sz="1400" dirty="0"/>
                        <a:t>Progressed out of ECR status </a:t>
                      </a:r>
                      <a:r>
                        <a:rPr lang="en-US" sz="1400" b="1" i="1" dirty="0"/>
                        <a:t>before</a:t>
                      </a:r>
                      <a:r>
                        <a:rPr lang="en-US" sz="1400" dirty="0"/>
                        <a:t> Mar. 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 for extension –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60-month window applied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823413"/>
                  </a:ext>
                </a:extLst>
              </a:tr>
              <a:tr h="590478">
                <a:tc>
                  <a:txBody>
                    <a:bodyPr/>
                    <a:lstStyle/>
                    <a:p>
                      <a:r>
                        <a:rPr lang="en-US" sz="1400" dirty="0"/>
                        <a:t>Held ECR status </a:t>
                      </a:r>
                      <a:r>
                        <a:rPr lang="en-US" sz="1400" b="1" i="1" dirty="0"/>
                        <a:t>during</a:t>
                      </a:r>
                      <a:r>
                        <a:rPr lang="en-US" sz="1400" dirty="0"/>
                        <a:t> extension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Extended ECR status of 84-month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72578"/>
                  </a:ext>
                </a:extLst>
              </a:tr>
              <a:tr h="209480"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New</a:t>
                      </a:r>
                      <a:r>
                        <a:rPr lang="en-US" sz="1400" dirty="0"/>
                        <a:t> ECRs entering system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ECR status for 60 month-window; however, CIHR will continue to assess if extensions or adjustments are required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205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5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97157" y="3983791"/>
            <a:ext cx="6172200" cy="843308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/>
              <a:t>provided by / par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Adrian Mota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676400" y="2425824"/>
            <a:ext cx="1656185" cy="155796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dirty="0"/>
              <a:t>5</a:t>
            </a:r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97157" y="2660616"/>
            <a:ext cx="7086600" cy="104124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fr-FR" dirty="0" err="1">
                <a:solidFill>
                  <a:schemeClr val="accent1"/>
                </a:solidFill>
                <a:ea typeface="Times New Roman"/>
              </a:rPr>
              <a:t>Funding</a:t>
            </a:r>
            <a:r>
              <a:rPr lang="fr-FR" dirty="0">
                <a:solidFill>
                  <a:schemeClr val="accent1"/>
                </a:solidFill>
                <a:ea typeface="Times New Roman"/>
              </a:rPr>
              <a:t> </a:t>
            </a:r>
            <a:r>
              <a:rPr lang="fr-FR" dirty="0" err="1">
                <a:solidFill>
                  <a:schemeClr val="accent1"/>
                </a:solidFill>
                <a:ea typeface="Times New Roman"/>
              </a:rPr>
              <a:t>Opportunities</a:t>
            </a:r>
            <a:r>
              <a:rPr lang="fr-FR" dirty="0">
                <a:solidFill>
                  <a:schemeClr val="accent1"/>
                </a:solidFill>
                <a:ea typeface="Times New Roman"/>
              </a:rPr>
              <a:t> / Possibilités de financement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C895F-C2A6-426D-8EBB-4472C9F228B4}"/>
              </a:ext>
            </a:extLst>
          </p:cNvPr>
          <p:cNvSpPr txBox="1"/>
          <p:nvPr/>
        </p:nvSpPr>
        <p:spPr>
          <a:xfrm>
            <a:off x="10210800" y="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23251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85EDA5-2D43-4F3C-A922-6CD96252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51" y="0"/>
            <a:ext cx="9973149" cy="1143000"/>
          </a:xfrm>
        </p:spPr>
        <p:txBody>
          <a:bodyPr/>
          <a:lstStyle/>
          <a:p>
            <a:r>
              <a:rPr lang="fr-FR" sz="28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</a:rPr>
              <a:t>Current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</a:rPr>
              <a:t> Strategic and Awards </a:t>
            </a:r>
            <a:r>
              <a:rPr lang="fr-FR" sz="28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</a:rPr>
              <a:t>Funding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</a:rPr>
              <a:t> </a:t>
            </a:r>
            <a:r>
              <a:rPr lang="fr-FR" sz="28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</a:rPr>
              <a:t>Opportunities</a:t>
            </a:r>
            <a:b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</a:rPr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1A8624-1B9D-4C92-9923-77B42D956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74433"/>
              </p:ext>
            </p:extLst>
          </p:nvPr>
        </p:nvGraphicFramePr>
        <p:xfrm>
          <a:off x="1507484" y="571500"/>
          <a:ext cx="8708571" cy="6264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5108">
                  <a:extLst>
                    <a:ext uri="{9D8B030D-6E8A-4147-A177-3AD203B41FA5}">
                      <a16:colId xmlns:a16="http://schemas.microsoft.com/office/drawing/2014/main" val="2689716789"/>
                    </a:ext>
                  </a:extLst>
                </a:gridCol>
                <a:gridCol w="1532709">
                  <a:extLst>
                    <a:ext uri="{9D8B030D-6E8A-4147-A177-3AD203B41FA5}">
                      <a16:colId xmlns:a16="http://schemas.microsoft.com/office/drawing/2014/main" val="1584674036"/>
                    </a:ext>
                  </a:extLst>
                </a:gridCol>
                <a:gridCol w="1680754">
                  <a:extLst>
                    <a:ext uri="{9D8B030D-6E8A-4147-A177-3AD203B41FA5}">
                      <a16:colId xmlns:a16="http://schemas.microsoft.com/office/drawing/2014/main" val="1852206366"/>
                    </a:ext>
                  </a:extLst>
                </a:gridCol>
              </a:tblGrid>
              <a:tr h="43474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>
                    <a:solidFill>
                      <a:srgbClr val="009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Registration/LOI </a:t>
                      </a:r>
                    </a:p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>
                    <a:solidFill>
                      <a:srgbClr val="0094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Deadline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8" marR="8118" marT="8118" marB="0" anchor="ctr">
                    <a:solidFill>
                      <a:srgbClr val="009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68721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Catalyst Grant: Analysis of CLSA Data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8/16/2022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9/8/2022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827315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Catalyst Grant: Policy Research for Health System Transformation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5443861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Catalyst Grant: Standards for Children and Youth Mental Health Services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9/22/2022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455945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Doctoral Research Award: Canada Graduate Scholarships Doctoral Award: 2022-2023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11/22/2022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5917439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Doctoral Research Award: Doctoral Foreign Study Award (DFSA): 2022-2023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10/17/2022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9779320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Doctoral Research Award: Fall 2022 Priority Announcement (Specific Research Areas)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10/17/2022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819246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Doctoral Research Award: Vanier Canada Graduate Scholarships (2022-2023)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1370677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Fellowship: Banting Postdoctoral Fellowships Program (2022-2023)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9/21/2022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136757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Fellowship: CIHR Fellowship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10/5/2022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5213767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Fellowship: Fall 2022 Priority Announcement (Specific Research Areas)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10/5/2022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765124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Grant: Data Analysis Using Existing Databases and Cohorts (2022)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9/7/2022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608088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Grant: Diabetes, Psychosocial Health, Prevention and Self-Management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889116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Grant: Psilocybin-assisted Psychotherapy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9/6/2022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9568138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Other: Canada Graduate Scholarships - Michael Smith Foreign Study Supplements (2022-2023)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10/10/2022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5220430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Other: POR Awards – Transition to Leadership Stream – Phase 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3/5/2024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50232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Grant: Fall 2022 Priority Announcement (Specific Research Areas)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8/17/2022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9/14/2022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00262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Grant: Fall 2022 and Spring 2023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8/17/2022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9/14/2022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02205895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Grant: Diabetes Prevention and Treatment in Indigenous Communities: Resilience and Wellness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10/6/2022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7710079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Grant: Monkeypox Rapid Research Response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9/7/2022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773408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Grant: THINC Implementation Science Team Grants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11/29/2022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6713939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Grant: Patient-Oriented Research Training Grant - Health System Stream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9/8/2022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820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338932"/>
      </p:ext>
    </p:extLst>
  </p:cSld>
  <p:clrMapOvr>
    <a:masterClrMapping/>
  </p:clrMapOvr>
</p:sld>
</file>

<file path=ppt/theme/theme1.xml><?xml version="1.0" encoding="utf-8"?>
<a:theme xmlns:a="http://schemas.openxmlformats.org/drawingml/2006/main" name="cihr-corporate-title-wide-en-slides">
  <a:themeElements>
    <a:clrScheme name="CIHR - Corporate Colors - Black">
      <a:dk1>
        <a:srgbClr val="000000"/>
      </a:dk1>
      <a:lt1>
        <a:sysClr val="window" lastClr="FFFFFF"/>
      </a:lt1>
      <a:dk2>
        <a:srgbClr val="3F9C35"/>
      </a:dk2>
      <a:lt2>
        <a:srgbClr val="EEECE1"/>
      </a:lt2>
      <a:accent1>
        <a:srgbClr val="0094E0"/>
      </a:accent1>
      <a:accent2>
        <a:srgbClr val="FF7900"/>
      </a:accent2>
      <a:accent3>
        <a:srgbClr val="7AB800"/>
      </a:accent3>
      <a:accent4>
        <a:srgbClr val="0073CF"/>
      </a:accent4>
      <a:accent5>
        <a:srgbClr val="63CECA"/>
      </a:accent5>
      <a:accent6>
        <a:srgbClr val="C3009E"/>
      </a:accent6>
      <a:hlink>
        <a:srgbClr val="0073CF"/>
      </a:hlink>
      <a:folHlink>
        <a:srgbClr val="C30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hr-corporate-wide-en [Read-Only]" id="{0EF04C13-67ED-4A92-88E7-60CAAA0C8EB5}" vid="{FE707CA9-8DC0-4085-8C6E-0B5BCD6BB2D9}"/>
    </a:ext>
  </a:extLst>
</a:theme>
</file>

<file path=ppt/theme/theme10.xml><?xml version="1.0" encoding="utf-8"?>
<a:theme xmlns:a="http://schemas.openxmlformats.org/drawingml/2006/main" name="1_cihr-corporate-en-01">
  <a:themeElements>
    <a:clrScheme name="CIHR - Corporate Colors - Black">
      <a:dk1>
        <a:srgbClr val="000000"/>
      </a:dk1>
      <a:lt1>
        <a:sysClr val="window" lastClr="FFFFFF"/>
      </a:lt1>
      <a:dk2>
        <a:srgbClr val="3F9C35"/>
      </a:dk2>
      <a:lt2>
        <a:srgbClr val="EEECE1"/>
      </a:lt2>
      <a:accent1>
        <a:srgbClr val="0094E0"/>
      </a:accent1>
      <a:accent2>
        <a:srgbClr val="FF7900"/>
      </a:accent2>
      <a:accent3>
        <a:srgbClr val="7AB800"/>
      </a:accent3>
      <a:accent4>
        <a:srgbClr val="0073CF"/>
      </a:accent4>
      <a:accent5>
        <a:srgbClr val="63CECA"/>
      </a:accent5>
      <a:accent6>
        <a:srgbClr val="C3009E"/>
      </a:accent6>
      <a:hlink>
        <a:srgbClr val="0073CF"/>
      </a:hlink>
      <a:folHlink>
        <a:srgbClr val="C30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C4E50A2-B33E-2845-9417-9A62F4885276}" vid="{7E090654-72A7-B74D-8242-1414E7F0548B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hr-corporate-wide-en-01">
  <a:themeElements>
    <a:clrScheme name="CIHR - Corporate Colors - Black">
      <a:dk1>
        <a:srgbClr val="000000"/>
      </a:dk1>
      <a:lt1>
        <a:sysClr val="window" lastClr="FFFFFF"/>
      </a:lt1>
      <a:dk2>
        <a:srgbClr val="3F9C35"/>
      </a:dk2>
      <a:lt2>
        <a:srgbClr val="EEECE1"/>
      </a:lt2>
      <a:accent1>
        <a:srgbClr val="0094E0"/>
      </a:accent1>
      <a:accent2>
        <a:srgbClr val="FF7900"/>
      </a:accent2>
      <a:accent3>
        <a:srgbClr val="7AB800"/>
      </a:accent3>
      <a:accent4>
        <a:srgbClr val="0073CF"/>
      </a:accent4>
      <a:accent5>
        <a:srgbClr val="63CECA"/>
      </a:accent5>
      <a:accent6>
        <a:srgbClr val="C3009E"/>
      </a:accent6>
      <a:hlink>
        <a:srgbClr val="0073CF"/>
      </a:hlink>
      <a:folHlink>
        <a:srgbClr val="C30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hr-corporate-wide-en [Read-Only]" id="{0EF04C13-67ED-4A92-88E7-60CAAA0C8EB5}" vid="{8DE20DB7-58DD-4278-92E8-CA7788530F26}"/>
    </a:ext>
  </a:extLst>
</a:theme>
</file>

<file path=ppt/theme/theme3.xml><?xml version="1.0" encoding="utf-8"?>
<a:theme xmlns:a="http://schemas.openxmlformats.org/drawingml/2006/main" name="cihr-corporate-wide-en-02">
  <a:themeElements>
    <a:clrScheme name="CIHR - Corporate Colors - Black">
      <a:dk1>
        <a:srgbClr val="000000"/>
      </a:dk1>
      <a:lt1>
        <a:sysClr val="window" lastClr="FFFFFF"/>
      </a:lt1>
      <a:dk2>
        <a:srgbClr val="3F9C35"/>
      </a:dk2>
      <a:lt2>
        <a:srgbClr val="EEECE1"/>
      </a:lt2>
      <a:accent1>
        <a:srgbClr val="0094E0"/>
      </a:accent1>
      <a:accent2>
        <a:srgbClr val="FF7900"/>
      </a:accent2>
      <a:accent3>
        <a:srgbClr val="7AB800"/>
      </a:accent3>
      <a:accent4>
        <a:srgbClr val="0073CF"/>
      </a:accent4>
      <a:accent5>
        <a:srgbClr val="63CECA"/>
      </a:accent5>
      <a:accent6>
        <a:srgbClr val="C3009E"/>
      </a:accent6>
      <a:hlink>
        <a:srgbClr val="0073CF"/>
      </a:hlink>
      <a:folHlink>
        <a:srgbClr val="C30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hr-corporate-wide-en [Read-Only]" id="{0EF04C13-67ED-4A92-88E7-60CAAA0C8EB5}" vid="{C5237621-B716-4309-8248-B780EBE7A017}"/>
    </a:ext>
  </a:extLst>
</a:theme>
</file>

<file path=ppt/theme/theme4.xml><?xml version="1.0" encoding="utf-8"?>
<a:theme xmlns:a="http://schemas.openxmlformats.org/drawingml/2006/main" name="cihr-corporate-en-01">
  <a:themeElements>
    <a:clrScheme name="CIHR - Corporate Colors - Black">
      <a:dk1>
        <a:srgbClr val="000000"/>
      </a:dk1>
      <a:lt1>
        <a:sysClr val="window" lastClr="FFFFFF"/>
      </a:lt1>
      <a:dk2>
        <a:srgbClr val="3F9C35"/>
      </a:dk2>
      <a:lt2>
        <a:srgbClr val="EEECE1"/>
      </a:lt2>
      <a:accent1>
        <a:srgbClr val="0094E0"/>
      </a:accent1>
      <a:accent2>
        <a:srgbClr val="FF7900"/>
      </a:accent2>
      <a:accent3>
        <a:srgbClr val="7AB800"/>
      </a:accent3>
      <a:accent4>
        <a:srgbClr val="0073CF"/>
      </a:accent4>
      <a:accent5>
        <a:srgbClr val="63CECA"/>
      </a:accent5>
      <a:accent6>
        <a:srgbClr val="C3009E"/>
      </a:accent6>
      <a:hlink>
        <a:srgbClr val="0073CF"/>
      </a:hlink>
      <a:folHlink>
        <a:srgbClr val="C30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hr-corporate-wide-en [Read-Only]" id="{0EF04C13-67ED-4A92-88E7-60CAAA0C8EB5}" vid="{BE23B2C7-1679-4F5B-8E02-236D856A7A86}"/>
    </a:ext>
  </a:extLst>
</a:theme>
</file>

<file path=ppt/theme/theme5.xml><?xml version="1.0" encoding="utf-8"?>
<a:theme xmlns:a="http://schemas.openxmlformats.org/drawingml/2006/main" name="1_cihr-corporate-title-wide-en-slides">
  <a:themeElements>
    <a:clrScheme name="CIHR - Corporate Colors - Black">
      <a:dk1>
        <a:srgbClr val="000000"/>
      </a:dk1>
      <a:lt1>
        <a:sysClr val="window" lastClr="FFFFFF"/>
      </a:lt1>
      <a:dk2>
        <a:srgbClr val="3F9C35"/>
      </a:dk2>
      <a:lt2>
        <a:srgbClr val="EEECE1"/>
      </a:lt2>
      <a:accent1>
        <a:srgbClr val="0094E0"/>
      </a:accent1>
      <a:accent2>
        <a:srgbClr val="FF7900"/>
      </a:accent2>
      <a:accent3>
        <a:srgbClr val="7AB800"/>
      </a:accent3>
      <a:accent4>
        <a:srgbClr val="0073CF"/>
      </a:accent4>
      <a:accent5>
        <a:srgbClr val="63CECA"/>
      </a:accent5>
      <a:accent6>
        <a:srgbClr val="C3009E"/>
      </a:accent6>
      <a:hlink>
        <a:srgbClr val="0073CF"/>
      </a:hlink>
      <a:folHlink>
        <a:srgbClr val="C30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hr-corporate-wide-en.potx" id="{B4DA1B13-9E9A-4122-B900-4E2133E5B813}" vid="{51FB7F4E-AE42-48BB-8A13-7018ABE5B0C0}"/>
    </a:ext>
  </a:extLst>
</a:theme>
</file>

<file path=ppt/theme/theme6.xml><?xml version="1.0" encoding="utf-8"?>
<a:theme xmlns:a="http://schemas.openxmlformats.org/drawingml/2006/main" name="1_cihr-corporate-wide-en-01">
  <a:themeElements>
    <a:clrScheme name="CIHR - Corporate Colors - Black">
      <a:dk1>
        <a:srgbClr val="000000"/>
      </a:dk1>
      <a:lt1>
        <a:sysClr val="window" lastClr="FFFFFF"/>
      </a:lt1>
      <a:dk2>
        <a:srgbClr val="3F9C35"/>
      </a:dk2>
      <a:lt2>
        <a:srgbClr val="EEECE1"/>
      </a:lt2>
      <a:accent1>
        <a:srgbClr val="0094E0"/>
      </a:accent1>
      <a:accent2>
        <a:srgbClr val="FF7900"/>
      </a:accent2>
      <a:accent3>
        <a:srgbClr val="7AB800"/>
      </a:accent3>
      <a:accent4>
        <a:srgbClr val="0073CF"/>
      </a:accent4>
      <a:accent5>
        <a:srgbClr val="63CECA"/>
      </a:accent5>
      <a:accent6>
        <a:srgbClr val="C3009E"/>
      </a:accent6>
      <a:hlink>
        <a:srgbClr val="0073CF"/>
      </a:hlink>
      <a:folHlink>
        <a:srgbClr val="C30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hr-corporate-wide-en.potx" id="{B4DA1B13-9E9A-4122-B900-4E2133E5B813}" vid="{7E124521-7555-4005-8A30-2EA6B966B1EE}"/>
    </a:ext>
  </a:extLst>
</a:theme>
</file>

<file path=ppt/theme/theme7.xml><?xml version="1.0" encoding="utf-8"?>
<a:theme xmlns:a="http://schemas.openxmlformats.org/drawingml/2006/main" name="EN_Title Pages">
  <a:themeElements>
    <a:clrScheme name="NFRF_SSHRC">
      <a:dk1>
        <a:srgbClr val="2C3142"/>
      </a:dk1>
      <a:lt1>
        <a:sysClr val="window" lastClr="FFFFFF"/>
      </a:lt1>
      <a:dk2>
        <a:srgbClr val="616571"/>
      </a:dk2>
      <a:lt2>
        <a:srgbClr val="CACBD0"/>
      </a:lt2>
      <a:accent1>
        <a:srgbClr val="FF9900"/>
      </a:accent1>
      <a:accent2>
        <a:srgbClr val="209ABC"/>
      </a:accent2>
      <a:accent3>
        <a:srgbClr val="9598A0"/>
      </a:accent3>
      <a:accent4>
        <a:srgbClr val="C3E10B"/>
      </a:accent4>
      <a:accent5>
        <a:srgbClr val="8C9FC7"/>
      </a:accent5>
      <a:accent6>
        <a:srgbClr val="278400"/>
      </a:accent6>
      <a:hlink>
        <a:srgbClr val="209ABC"/>
      </a:hlink>
      <a:folHlink>
        <a:srgbClr val="A20684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RF_PPT_Template_Wide_Bilingual_in_Progress.potx" id="{CC0C6768-AD79-47C2-8614-2CC8C4B0F1AA}" vid="{7C747A88-E4FB-489B-AD67-E2BB40EE8742}"/>
    </a:ext>
  </a:extLst>
</a:theme>
</file>

<file path=ppt/theme/theme8.xml><?xml version="1.0" encoding="utf-8"?>
<a:theme xmlns:a="http://schemas.openxmlformats.org/drawingml/2006/main" name="Content">
  <a:themeElements>
    <a:clrScheme name="NFRF_SSHRC">
      <a:dk1>
        <a:srgbClr val="2C3142"/>
      </a:dk1>
      <a:lt1>
        <a:sysClr val="window" lastClr="FFFFFF"/>
      </a:lt1>
      <a:dk2>
        <a:srgbClr val="616571"/>
      </a:dk2>
      <a:lt2>
        <a:srgbClr val="CACBD0"/>
      </a:lt2>
      <a:accent1>
        <a:srgbClr val="FF9900"/>
      </a:accent1>
      <a:accent2>
        <a:srgbClr val="209ABC"/>
      </a:accent2>
      <a:accent3>
        <a:srgbClr val="9598A0"/>
      </a:accent3>
      <a:accent4>
        <a:srgbClr val="C3E10B"/>
      </a:accent4>
      <a:accent5>
        <a:srgbClr val="8C9FC7"/>
      </a:accent5>
      <a:accent6>
        <a:srgbClr val="278400"/>
      </a:accent6>
      <a:hlink>
        <a:srgbClr val="209ABC"/>
      </a:hlink>
      <a:folHlink>
        <a:srgbClr val="A20684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RF_PPT_Template_English_Wide.potx" id="{95F32DD7-1E69-4B63-9E53-0ED6E0D78A4B}" vid="{45443F49-E18A-4B67-9224-D5C9B6A2A808}"/>
    </a:ext>
  </a:extLst>
</a:theme>
</file>

<file path=ppt/theme/theme9.xml><?xml version="1.0" encoding="utf-8"?>
<a:theme xmlns:a="http://schemas.openxmlformats.org/drawingml/2006/main" name="EN_Content">
  <a:themeElements>
    <a:clrScheme name="NFRF_SSHRC">
      <a:dk1>
        <a:srgbClr val="2C3142"/>
      </a:dk1>
      <a:lt1>
        <a:sysClr val="window" lastClr="FFFFFF"/>
      </a:lt1>
      <a:dk2>
        <a:srgbClr val="616571"/>
      </a:dk2>
      <a:lt2>
        <a:srgbClr val="CACBD0"/>
      </a:lt2>
      <a:accent1>
        <a:srgbClr val="FF9900"/>
      </a:accent1>
      <a:accent2>
        <a:srgbClr val="209ABC"/>
      </a:accent2>
      <a:accent3>
        <a:srgbClr val="9598A0"/>
      </a:accent3>
      <a:accent4>
        <a:srgbClr val="C3E10B"/>
      </a:accent4>
      <a:accent5>
        <a:srgbClr val="8C9FC7"/>
      </a:accent5>
      <a:accent6>
        <a:srgbClr val="278400"/>
      </a:accent6>
      <a:hlink>
        <a:srgbClr val="209ABC"/>
      </a:hlink>
      <a:folHlink>
        <a:srgbClr val="A20684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RF_PPT_Template_Wide_Bilingual_in_Progress.potx" id="{CC0C6768-AD79-47C2-8614-2CC8C4B0F1AA}" vid="{1286A7BF-5534-42DA-89CC-BC892E2A54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Deck</Template>
  <TotalTime>22918</TotalTime>
  <Words>1158</Words>
  <Application>Microsoft Office PowerPoint</Application>
  <PresentationFormat>Widescreen</PresentationFormat>
  <Paragraphs>263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Garamond</vt:lpstr>
      <vt:lpstr>Helvetica</vt:lpstr>
      <vt:lpstr>Symbol</vt:lpstr>
      <vt:lpstr>Times New Roman</vt:lpstr>
      <vt:lpstr>cihr-corporate-title-wide-en-slides</vt:lpstr>
      <vt:lpstr>cihr-corporate-wide-en-01</vt:lpstr>
      <vt:lpstr>cihr-corporate-wide-en-02</vt:lpstr>
      <vt:lpstr>cihr-corporate-en-01</vt:lpstr>
      <vt:lpstr>1_cihr-corporate-title-wide-en-slides</vt:lpstr>
      <vt:lpstr>1_cihr-corporate-wide-en-01</vt:lpstr>
      <vt:lpstr>EN_Title Pages</vt:lpstr>
      <vt:lpstr>Content</vt:lpstr>
      <vt:lpstr>EN_Content</vt:lpstr>
      <vt:lpstr>1_cihr-corporate-en-01</vt:lpstr>
      <vt:lpstr>Office Theme</vt:lpstr>
      <vt:lpstr>PowerPoint Presentation</vt:lpstr>
      <vt:lpstr>Agenda / Ordre du jour</vt:lpstr>
      <vt:lpstr>PowerPoint Presentation</vt:lpstr>
      <vt:lpstr>PowerPoint Presentation</vt:lpstr>
      <vt:lpstr>Fall 2022 Project Grant competition -  important dates: </vt:lpstr>
      <vt:lpstr>PowerPoint Presentation</vt:lpstr>
      <vt:lpstr>Early Career Researcher – Status Calculation “Pausing the Clock”</vt:lpstr>
      <vt:lpstr>PowerPoint Presentation</vt:lpstr>
      <vt:lpstr>Current Strategic and Awards Funding Opportunities </vt:lpstr>
      <vt:lpstr>Funding Decisions Released in August</vt:lpstr>
      <vt:lpstr>Funding Decisions Released in August</vt:lpstr>
      <vt:lpstr>PowerPoint Presentation</vt:lpstr>
      <vt:lpstr>PowerPoint Presentation</vt:lpstr>
    </vt:vector>
  </TitlesOfParts>
  <Company>CIHR-IRSC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Dubois, Marina (CIHR/IRSC)</dc:creator>
  <cp:lastModifiedBy>Andrew Hacquoil</cp:lastModifiedBy>
  <cp:revision>690</cp:revision>
  <cp:lastPrinted>2019-05-02T13:57:54Z</cp:lastPrinted>
  <dcterms:created xsi:type="dcterms:W3CDTF">2020-09-25T13:39:11Z</dcterms:created>
  <dcterms:modified xsi:type="dcterms:W3CDTF">2022-09-27T18:36:00Z</dcterms:modified>
</cp:coreProperties>
</file>