
<file path=[Content_Types].xml><?xml version="1.0" encoding="utf-8"?>
<Types xmlns="http://schemas.openxmlformats.org/package/2006/content-types">
  <Override PartName="/ppt/slideMasters/slideMaster4.xml" ContentType="application/vnd.openxmlformats-officedocument.presentationml.slideMaster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4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3.xml" ContentType="application/vnd.openxmlformats-officedocument.presentationml.slideMaster+xml"/>
  <Override PartName="/ppt/slideLayouts/slideLayout23.xml" ContentType="application/vnd.openxmlformats-officedocument.presentationml.slideLayout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8.xml" ContentType="application/vnd.openxmlformats-officedocument.presentationml.slideLayout+xml"/>
  <Override PartName="/ppt/embeddings/oleObject1.bin" ContentType="application/vnd.openxmlformats-officedocument.oleObjec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theme/theme5.xml" ContentType="application/vnd.openxmlformats-officedocument.theme+xml"/>
  <Default Extension="vml" ContentType="application/vnd.openxmlformats-officedocument.vmlDrawing"/>
  <Override PartName="/ppt/commentAuthors.xml" ContentType="application/vnd.openxmlformats-officedocument.presentationml.commentAuthors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png" ContentType="image/png"/>
  <Override PartName="/ppt/slideLayouts/slideLayout1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ppt/slideLayouts/slideLayout13.xml" ContentType="application/vnd.openxmlformats-officedocument.presentationml.slideLayout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slideMasters/slideMaster2.xml" ContentType="application/vnd.openxmlformats-officedocument.presentationml.slideMaster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Default Extension="rels" ContentType="application/vnd.openxmlformats-package.relationships+xml"/>
  <Override PartName="/ppt/comments/comment1.xml" ContentType="application/vnd.openxmlformats-officedocument.presentationml.comments+xml"/>
  <Override PartName="/ppt/slideLayouts/slideLayout19.xml" ContentType="application/vnd.openxmlformats-officedocument.presentationml.slideLayout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2.xml" ContentType="application/vnd.openxmlformats-officedocument.presentationml.slide+xml"/>
  <Override PartName="/ppt/slides/slide1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67" r:id="rId1"/>
    <p:sldMasterId id="2147483705" r:id="rId2"/>
    <p:sldMasterId id="2147483693" r:id="rId3"/>
    <p:sldMasterId id="2147483745" r:id="rId4"/>
  </p:sldMasterIdLst>
  <p:handoutMasterIdLst>
    <p:handoutMasterId r:id="rId25"/>
  </p:handoutMasterIdLst>
  <p:sldIdLst>
    <p:sldId id="265" r:id="rId5"/>
    <p:sldId id="269" r:id="rId6"/>
    <p:sldId id="273" r:id="rId7"/>
    <p:sldId id="274" r:id="rId8"/>
    <p:sldId id="275" r:id="rId9"/>
    <p:sldId id="276" r:id="rId10"/>
    <p:sldId id="277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Brendan Hughe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103A6C"/>
    <a:srgbClr val="A50A1A"/>
    <a:srgbClr val="053166"/>
    <a:srgbClr val="FFCC66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1801" autoAdjust="0"/>
    <p:restoredTop sz="94677" autoAdjust="0"/>
  </p:normalViewPr>
  <p:slideViewPr>
    <p:cSldViewPr snapToGrid="0" snapToObjects="1">
      <p:cViewPr varScale="1">
        <p:scale>
          <a:sx n="91" d="100"/>
          <a:sy n="91" d="100"/>
        </p:scale>
        <p:origin x="-1008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1" Type="http://schemas.openxmlformats.org/officeDocument/2006/relationships/tableStyles" Target="tableStyles.xml"/><Relationship Id="rId7" Type="http://schemas.openxmlformats.org/officeDocument/2006/relationships/slide" Target="slides/slide3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0.xml"/><Relationship Id="rId2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0" Type="http://schemas.openxmlformats.org/officeDocument/2006/relationships/slide" Target="slides/slide6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9" Type="http://schemas.openxmlformats.org/officeDocument/2006/relationships/slide" Target="slides/slide5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7" Type="http://schemas.openxmlformats.org/officeDocument/2006/relationships/commentAuthors" Target="commentAuthors.xml"/><Relationship Id="rId14" Type="http://schemas.openxmlformats.org/officeDocument/2006/relationships/slide" Target="slides/slide10.xml"/><Relationship Id="rId23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28" Type="http://schemas.openxmlformats.org/officeDocument/2006/relationships/presProps" Target="presProps.xml"/><Relationship Id="rId26" Type="http://schemas.openxmlformats.org/officeDocument/2006/relationships/printerSettings" Target="printerSettings/printerSettings1.bin"/><Relationship Id="rId30" Type="http://schemas.openxmlformats.org/officeDocument/2006/relationships/theme" Target="theme/theme1.xml"/><Relationship Id="rId11" Type="http://schemas.openxmlformats.org/officeDocument/2006/relationships/slide" Target="slides/slide7.xml"/><Relationship Id="rId29" Type="http://schemas.openxmlformats.org/officeDocument/2006/relationships/viewProps" Target="viewProps.xml"/><Relationship Id="rId6" Type="http://schemas.openxmlformats.org/officeDocument/2006/relationships/slide" Target="slides/slide2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" Type="http://schemas.openxmlformats.org/officeDocument/2006/relationships/slideMaster" Target="slideMasters/slideMaster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 authorId="0" dt="2014-05-27T11:40:03.771" idx="1">
    <p:pos x="10" y="10"/>
    <p:text>I would put more of an emphasis on academics than life because while this balance act does look good on paper it isn't accomplishable unless you're taking a low course load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B2BA94-FA4C-9341-8DBD-19C1FCC0610A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618F9-A840-BC42-8645-915DBF1ED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96344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5C174A6-A706-BC4D-B53A-5BF0786F1EF0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34470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6163"/>
            <a:ext cx="82296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53637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383B-395C-1949-8787-A500EB814923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5885E-9A9C-0047-8770-C527195ACC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80847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5371"/>
            <a:ext cx="3008313" cy="116205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2602" y="705371"/>
            <a:ext cx="5111750" cy="4975574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30413"/>
            <a:ext cx="3008313" cy="3751856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30655"/>
            <a:ext cx="2133600" cy="365125"/>
          </a:xfrm>
        </p:spPr>
        <p:txBody>
          <a:bodyPr/>
          <a:lstStyle/>
          <a:p>
            <a:fld id="{864F383B-395C-1949-8787-A500EB814923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30655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30655"/>
            <a:ext cx="2133600" cy="365125"/>
          </a:xfrm>
        </p:spPr>
        <p:txBody>
          <a:bodyPr/>
          <a:lstStyle/>
          <a:p>
            <a:fld id="{CDE5885E-9A9C-0047-8770-C527195ACC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66881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383B-395C-1949-8787-A500EB814923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5885E-9A9C-0047-8770-C527195ACC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04358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6428"/>
            <a:ext cx="8229600" cy="1143000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383B-395C-1949-8787-A500EB814923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5885E-9A9C-0047-8770-C527195ACC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51847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3217-64F1-D84C-B74A-7F766F466745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476FB-B6C3-6E43-A5B3-DE2E8645B0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50058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3217-64F1-D84C-B74A-7F766F466745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476FB-B6C3-6E43-A5B3-DE2E8645B0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05025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3217-64F1-D84C-B74A-7F766F466745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476FB-B6C3-6E43-A5B3-DE2E8645B0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740920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3217-64F1-D84C-B74A-7F766F466745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476FB-B6C3-6E43-A5B3-DE2E8645B0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47180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3217-64F1-D84C-B74A-7F766F466745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476FB-B6C3-6E43-A5B3-DE2E8645B0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50058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5C174A6-A706-BC4D-B53A-5BF0786F1EF0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684525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3217-64F1-D84C-B74A-7F766F466745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476FB-B6C3-6E43-A5B3-DE2E8645B0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71861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3217-64F1-D84C-B74A-7F766F466745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476FB-B6C3-6E43-A5B3-DE2E8645B0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200369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3217-64F1-D84C-B74A-7F766F466745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476FB-B6C3-6E43-A5B3-DE2E8645B0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662541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3217-64F1-D84C-B74A-7F766F466745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476FB-B6C3-6E43-A5B3-DE2E8645B0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539586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3217-64F1-D84C-B74A-7F766F466745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476FB-B6C3-6E43-A5B3-DE2E8645B0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050257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3217-64F1-D84C-B74A-7F766F466745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476FB-B6C3-6E43-A5B3-DE2E8645B0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74092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3217-64F1-D84C-B74A-7F766F466745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476FB-B6C3-6E43-A5B3-DE2E8645B0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4718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5C174A6-A706-BC4D-B53A-5BF0786F1EF0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27418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53166"/>
                </a:solidFill>
                <a:latin typeface="Arial"/>
                <a:cs typeface="Arial"/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06293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7773" y="6506293"/>
            <a:ext cx="2133600" cy="365125"/>
          </a:xfrm>
        </p:spPr>
        <p:txBody>
          <a:bodyPr/>
          <a:lstStyle/>
          <a:p>
            <a:fld id="{CDE5885E-9A9C-0047-8770-C527195ACC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66383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34290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/>
          <a:lstStyle>
            <a:lvl1pPr>
              <a:defRPr>
                <a:solidFill>
                  <a:srgbClr val="A50A1A"/>
                </a:solidFill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2126"/>
            <a:ext cx="8229600" cy="3924037"/>
          </a:xfrm>
        </p:spPr>
        <p:txBody>
          <a:bodyPr/>
          <a:lstStyle>
            <a:lvl1pPr>
              <a:defRPr>
                <a:solidFill>
                  <a:srgbClr val="053166"/>
                </a:solidFill>
                <a:latin typeface="Arial"/>
                <a:cs typeface="Arial"/>
              </a:defRPr>
            </a:lvl1pPr>
            <a:lvl2pPr>
              <a:defRPr>
                <a:solidFill>
                  <a:srgbClr val="053166"/>
                </a:solidFill>
                <a:latin typeface="Arial"/>
                <a:cs typeface="Arial"/>
              </a:defRPr>
            </a:lvl2pPr>
            <a:lvl3pPr>
              <a:defRPr>
                <a:solidFill>
                  <a:srgbClr val="053166"/>
                </a:solidFill>
                <a:latin typeface="Arial"/>
                <a:cs typeface="Arial"/>
              </a:defRPr>
            </a:lvl3pPr>
            <a:lvl4pPr>
              <a:defRPr>
                <a:solidFill>
                  <a:srgbClr val="053166"/>
                </a:solidFill>
                <a:latin typeface="Arial"/>
                <a:cs typeface="Arial"/>
              </a:defRPr>
            </a:lvl4pPr>
            <a:lvl5pPr>
              <a:defRPr>
                <a:solidFill>
                  <a:srgbClr val="053166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30655"/>
            <a:ext cx="2133600" cy="365125"/>
          </a:xfrm>
        </p:spPr>
        <p:txBody>
          <a:bodyPr/>
          <a:lstStyle/>
          <a:p>
            <a:fld id="{864F383B-395C-1949-8787-A500EB814923}" type="datetimeFigureOut">
              <a:rPr lang="en-US" smtClean="0"/>
              <a:pPr/>
              <a:t>9/29/14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3741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30655"/>
            <a:ext cx="2133600" cy="365125"/>
          </a:xfrm>
        </p:spPr>
        <p:txBody>
          <a:bodyPr/>
          <a:lstStyle/>
          <a:p>
            <a:fld id="{CDE5885E-9A9C-0047-8770-C527195ACC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82452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0" cap="all">
                <a:solidFill>
                  <a:srgbClr val="053166"/>
                </a:solidFill>
                <a:latin typeface="Arial"/>
                <a:cs typeface="Arial"/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383B-395C-1949-8787-A500EB814923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5885E-9A9C-0047-8770-C527195ACC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9485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20468"/>
            <a:ext cx="8229600" cy="1143000"/>
          </a:xfrm>
        </p:spPr>
        <p:txBody>
          <a:bodyPr/>
          <a:lstStyle>
            <a:lvl1pPr>
              <a:defRPr b="0" i="0">
                <a:latin typeface="Arial"/>
                <a:cs typeface="Arial"/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179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179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0099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4897"/>
            <a:ext cx="82296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383B-395C-1949-8787-A500EB814923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5885E-9A9C-0047-8770-C527195ACC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5596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slideLayout" Target="../slideLayouts/slideLayout14.xml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6" Type="http://schemas.openxmlformats.org/officeDocument/2006/relationships/image" Target="../media/image1.jpeg"/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5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9.xml"/><Relationship Id="rId2" Type="http://schemas.openxmlformats.org/officeDocument/2006/relationships/slideLayout" Target="../slideLayouts/slideLayout20.xml"/><Relationship Id="rId9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F383B-395C-1949-8787-A500EB814923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5885E-9A9C-0047-8770-C527195ACC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2nd page new.jp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Date Placeholder 1"/>
          <p:cNvSpPr txBox="1">
            <a:spLocks/>
          </p:cNvSpPr>
          <p:nvPr userDrawn="1"/>
        </p:nvSpPr>
        <p:spPr>
          <a:xfrm>
            <a:off x="406942" y="6508750"/>
            <a:ext cx="5361994" cy="27325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latin typeface="Arial"/>
                <a:cs typeface="Arial"/>
              </a:rPr>
              <a:t>Time</a:t>
            </a:r>
            <a:r>
              <a:rPr lang="en-US" sz="1200" baseline="0" dirty="0" smtClean="0">
                <a:latin typeface="Arial"/>
                <a:cs typeface="Arial"/>
              </a:rPr>
              <a:t> Management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6046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8" r:id="rId2"/>
    <p:sldLayoutId id="2147483707" r:id="rId3"/>
    <p:sldLayoutId id="2147483768" r:id="rId4"/>
    <p:sldLayoutId id="2147483706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11190867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43217-64F1-D84C-B74A-7F766F466745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476FB-B6C3-6E43-A5B3-DE2E8645B0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8792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9" r:id="rId2"/>
    <p:sldLayoutId id="2147483700" r:id="rId3"/>
    <p:sldLayoutId id="2147483701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43217-64F1-D84C-B74A-7F766F466745}" type="datetimeFigureOut">
              <a:rPr lang="en-US" smtClean="0"/>
              <a:pPr/>
              <a:t>9/29/14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476FB-B6C3-6E43-A5B3-DE2E8645B0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8792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3" Type="http://schemas.openxmlformats.org/officeDocument/2006/relationships/oleObject" Target="../embeddings/oleObject1.bin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3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ssc.lakeheadu.ca" TargetMode="External"/><Relationship Id="rId3" Type="http://schemas.openxmlformats.org/officeDocument/2006/relationships/hyperlink" Target="mailto:ssc@lakeheadu.ca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 Point title2ne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01015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dirty="0">
                <a:latin typeface="Candara" pitchFamily="34" charset="0"/>
              </a:rPr>
              <a:t>Tool #2: Fixed Commitment Calendar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62251"/>
            <a:ext cx="8229600" cy="3924037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spcAft>
                <a:spcPts val="675"/>
              </a:spcAft>
              <a:buClr>
                <a:srgbClr val="FF6600"/>
              </a:buClr>
              <a:buNone/>
            </a:pPr>
            <a:endParaRPr lang="en-US" altLang="en-US" dirty="0" smtClean="0">
              <a:solidFill>
                <a:srgbClr val="103A6C"/>
              </a:solidFill>
              <a:latin typeface="Candara" pitchFamily="34" charset="0"/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2559" y="1989138"/>
            <a:ext cx="780347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103A6C"/>
                </a:solidFill>
              </a:rPr>
              <a:t>Classes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103A6C"/>
                </a:solidFill>
              </a:rPr>
              <a:t>Meals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103A6C"/>
                </a:solidFill>
              </a:rPr>
              <a:t>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103A6C"/>
                </a:solidFill>
              </a:rPr>
              <a:t>Sleep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103A6C"/>
                </a:solidFill>
              </a:rPr>
              <a:t>Work (unless hours vary)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103A6C"/>
                </a:solidFill>
              </a:rPr>
              <a:t>Extra-curricular activities: sports, clubs, volunteering 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5448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altLang="en-US" b="1" dirty="0">
                <a:latin typeface="Candara" pitchFamily="34" charset="0"/>
              </a:rPr>
              <a:t>How much time do you need to study?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97435"/>
            <a:ext cx="8229600" cy="3924037"/>
          </a:xfrm>
        </p:spPr>
        <p:txBody>
          <a:bodyPr>
            <a:normAutofit lnSpcReduction="10000"/>
          </a:bodyPr>
          <a:lstStyle/>
          <a:p>
            <a:r>
              <a:rPr lang="en-US" altLang="en-US" sz="2800" dirty="0">
                <a:latin typeface="Candara" pitchFamily="34" charset="0"/>
              </a:rPr>
              <a:t>2 hours of study for each hour in class.</a:t>
            </a:r>
          </a:p>
          <a:p>
            <a:r>
              <a:rPr lang="en-US" altLang="en-US" sz="2800" dirty="0">
                <a:latin typeface="Candara" pitchFamily="34" charset="0"/>
              </a:rPr>
              <a:t>More difficult classes may need 3 or more hours of study for each hour in class.</a:t>
            </a:r>
          </a:p>
          <a:p>
            <a:r>
              <a:rPr lang="en-US" altLang="en-US" sz="2800" dirty="0">
                <a:latin typeface="Candara" pitchFamily="34" charset="0"/>
              </a:rPr>
              <a:t>If you have 5 classes per term, you will spend at least 9 hours per week per class, equivalent to having more than a full time </a:t>
            </a:r>
            <a:r>
              <a:rPr lang="en-US" altLang="en-US" sz="2800" dirty="0" smtClean="0">
                <a:latin typeface="Candara" pitchFamily="34" charset="0"/>
              </a:rPr>
              <a:t>job</a:t>
            </a:r>
          </a:p>
          <a:p>
            <a:pPr marL="0" indent="0">
              <a:buNone/>
            </a:pPr>
            <a:endParaRPr lang="en-US" altLang="en-US" sz="2800" dirty="0">
              <a:latin typeface="Candara" pitchFamily="34" charset="0"/>
            </a:endParaRPr>
          </a:p>
          <a:p>
            <a:pPr marL="0" indent="0">
              <a:buNone/>
            </a:pPr>
            <a:r>
              <a:rPr lang="en-US" altLang="en-US" sz="2000" dirty="0">
                <a:solidFill>
                  <a:schemeClr val="tx1"/>
                </a:solidFill>
                <a:latin typeface="Cambria" pitchFamily="18" charset="0"/>
              </a:rPr>
              <a:t>A full schedule of 5 classes per term equals a minimum of 45 hours of study commitments per week.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94213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Grp="1" noChangeAspect="1"/>
          </p:cNvGraphicFramePr>
          <p:nvPr/>
        </p:nvGraphicFramePr>
        <p:xfrm>
          <a:off x="114300" y="0"/>
          <a:ext cx="9144000" cy="6858000"/>
        </p:xfrm>
        <a:graphic>
          <a:graphicData uri="http://schemas.openxmlformats.org/presentationml/2006/ole">
            <p:oleObj spid="_x0000_s1030" name="Drawing" r:id="rId3" imgW="10743854" imgH="805814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7853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b="1" dirty="0">
                <a:latin typeface="Candara" pitchFamily="34" charset="0"/>
              </a:rPr>
              <a:t>Tool #3: Weekly ‘To Do’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  <a:spcAft>
                <a:spcPts val="675"/>
              </a:spcAft>
              <a:buNone/>
            </a:pPr>
            <a:r>
              <a:rPr lang="en-US" altLang="en-US" dirty="0" smtClean="0">
                <a:solidFill>
                  <a:srgbClr val="103A6C"/>
                </a:solidFill>
                <a:latin typeface="Candara" pitchFamily="34" charset="0"/>
              </a:rPr>
              <a:t>On Sunday Night:</a:t>
            </a:r>
          </a:p>
          <a:p>
            <a:pPr>
              <a:spcBef>
                <a:spcPct val="0"/>
              </a:spcBef>
              <a:spcAft>
                <a:spcPts val="675"/>
              </a:spcAft>
            </a:pPr>
            <a:r>
              <a:rPr lang="en-US" altLang="en-US" dirty="0" smtClean="0">
                <a:solidFill>
                  <a:srgbClr val="103A6C"/>
                </a:solidFill>
                <a:latin typeface="Candara" pitchFamily="34" charset="0"/>
              </a:rPr>
              <a:t>List assignments due that week</a:t>
            </a:r>
          </a:p>
          <a:p>
            <a:pPr>
              <a:spcBef>
                <a:spcPct val="0"/>
              </a:spcBef>
              <a:spcAft>
                <a:spcPts val="675"/>
              </a:spcAft>
            </a:pPr>
            <a:r>
              <a:rPr lang="en-US" altLang="en-US" dirty="0" smtClean="0">
                <a:solidFill>
                  <a:srgbClr val="103A6C"/>
                </a:solidFill>
                <a:latin typeface="Candara" pitchFamily="34" charset="0"/>
              </a:rPr>
              <a:t>Every night check this list to see if you are on top of everything</a:t>
            </a:r>
          </a:p>
          <a:p>
            <a:pPr>
              <a:spcBef>
                <a:spcPct val="0"/>
              </a:spcBef>
              <a:spcAft>
                <a:spcPts val="675"/>
              </a:spcAft>
              <a:buNone/>
            </a:pPr>
            <a:endParaRPr lang="en-US" alt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61533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b="1" dirty="0">
                <a:latin typeface="Candara" pitchFamily="34" charset="0"/>
              </a:rPr>
              <a:t>Tool #4: Daily ‘To Do’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spcBef>
                <a:spcPct val="0"/>
              </a:spcBef>
              <a:spcAft>
                <a:spcPts val="675"/>
              </a:spcAft>
              <a:buClr>
                <a:srgbClr val="103A6C"/>
              </a:buClr>
              <a:buNone/>
            </a:pPr>
            <a:r>
              <a:rPr lang="en-US" altLang="en-US" dirty="0" smtClean="0">
                <a:latin typeface="Candara" pitchFamily="34" charset="0"/>
              </a:rPr>
              <a:t>Each morning:</a:t>
            </a:r>
            <a:endParaRPr lang="en-US" altLang="en-US" dirty="0">
              <a:solidFill>
                <a:srgbClr val="103A6C"/>
              </a:solidFill>
              <a:latin typeface="Candara" pitchFamily="34" charset="0"/>
            </a:endParaRPr>
          </a:p>
          <a:p>
            <a:pPr>
              <a:spcBef>
                <a:spcPct val="0"/>
              </a:spcBef>
              <a:spcAft>
                <a:spcPts val="675"/>
              </a:spcAft>
              <a:buClr>
                <a:srgbClr val="103A6C"/>
              </a:buClr>
            </a:pPr>
            <a:r>
              <a:rPr lang="en-US" altLang="en-US" dirty="0">
                <a:latin typeface="Candara" pitchFamily="34" charset="0"/>
              </a:rPr>
              <a:t>Prioritize tasks</a:t>
            </a:r>
          </a:p>
          <a:p>
            <a:pPr lvl="1">
              <a:spcBef>
                <a:spcPct val="0"/>
              </a:spcBef>
              <a:buClr>
                <a:srgbClr val="103A6C"/>
              </a:buClr>
              <a:buFont typeface="Wingdings" pitchFamily="2" charset="2"/>
              <a:buChar char="Ø"/>
            </a:pPr>
            <a:r>
              <a:rPr lang="en-US" altLang="en-US" b="1" dirty="0">
                <a:latin typeface="Candara" pitchFamily="34" charset="0"/>
              </a:rPr>
              <a:t>A</a:t>
            </a:r>
            <a:r>
              <a:rPr lang="en-US" altLang="en-US" dirty="0">
                <a:latin typeface="Candara" pitchFamily="34" charset="0"/>
              </a:rPr>
              <a:t> for </a:t>
            </a:r>
            <a:r>
              <a:rPr lang="en-US" altLang="en-US" b="1" dirty="0">
                <a:latin typeface="Candara" pitchFamily="34" charset="0"/>
              </a:rPr>
              <a:t>high </a:t>
            </a:r>
            <a:r>
              <a:rPr lang="en-US" altLang="en-US" dirty="0">
                <a:latin typeface="Candara" pitchFamily="34" charset="0"/>
              </a:rPr>
              <a:t>priority tasks</a:t>
            </a:r>
          </a:p>
          <a:p>
            <a:pPr lvl="1">
              <a:spcBef>
                <a:spcPct val="0"/>
              </a:spcBef>
              <a:buClr>
                <a:srgbClr val="103A6C"/>
              </a:buClr>
              <a:buFont typeface="Wingdings" pitchFamily="2" charset="2"/>
              <a:buChar char="Ø"/>
            </a:pPr>
            <a:r>
              <a:rPr lang="en-US" altLang="en-US" b="1" dirty="0">
                <a:latin typeface="Candara" pitchFamily="34" charset="0"/>
              </a:rPr>
              <a:t>B</a:t>
            </a:r>
            <a:r>
              <a:rPr lang="en-US" altLang="en-US" dirty="0">
                <a:latin typeface="Candara" pitchFamily="34" charset="0"/>
              </a:rPr>
              <a:t> for </a:t>
            </a:r>
            <a:r>
              <a:rPr lang="en-US" altLang="en-US" b="1" dirty="0">
                <a:latin typeface="Candara" pitchFamily="34" charset="0"/>
              </a:rPr>
              <a:t>medium</a:t>
            </a:r>
            <a:r>
              <a:rPr lang="en-US" altLang="en-US" dirty="0">
                <a:latin typeface="Candara" pitchFamily="34" charset="0"/>
              </a:rPr>
              <a:t> priority tasks</a:t>
            </a:r>
          </a:p>
          <a:p>
            <a:pPr lvl="1">
              <a:spcBef>
                <a:spcPct val="0"/>
              </a:spcBef>
              <a:buClr>
                <a:srgbClr val="103A6C"/>
              </a:buClr>
              <a:buFont typeface="Wingdings" pitchFamily="2" charset="2"/>
              <a:buChar char="Ø"/>
            </a:pPr>
            <a:r>
              <a:rPr lang="en-US" altLang="en-US" b="1" dirty="0">
                <a:latin typeface="Candara" pitchFamily="34" charset="0"/>
              </a:rPr>
              <a:t>C</a:t>
            </a:r>
            <a:r>
              <a:rPr lang="en-US" altLang="en-US" dirty="0">
                <a:latin typeface="Candara" pitchFamily="34" charset="0"/>
              </a:rPr>
              <a:t> for </a:t>
            </a:r>
            <a:r>
              <a:rPr lang="en-US" altLang="en-US" b="1" dirty="0">
                <a:latin typeface="Candara" pitchFamily="34" charset="0"/>
              </a:rPr>
              <a:t>low</a:t>
            </a:r>
            <a:r>
              <a:rPr lang="en-US" altLang="en-US" dirty="0">
                <a:latin typeface="Candara" pitchFamily="34" charset="0"/>
              </a:rPr>
              <a:t> priority tasks</a:t>
            </a:r>
          </a:p>
          <a:p>
            <a:pPr>
              <a:spcBef>
                <a:spcPct val="0"/>
              </a:spcBef>
              <a:spcAft>
                <a:spcPts val="675"/>
              </a:spcAft>
              <a:buClr>
                <a:srgbClr val="103A6C"/>
              </a:buClr>
            </a:pPr>
            <a:r>
              <a:rPr lang="en-US" altLang="en-US" dirty="0">
                <a:latin typeface="Candara" pitchFamily="34" charset="0"/>
              </a:rPr>
              <a:t> Add tasks left over from previous day</a:t>
            </a:r>
          </a:p>
          <a:p>
            <a:pPr>
              <a:spcBef>
                <a:spcPct val="0"/>
              </a:spcBef>
              <a:spcAft>
                <a:spcPts val="675"/>
              </a:spcAft>
              <a:buClr>
                <a:srgbClr val="103A6C"/>
              </a:buClr>
            </a:pPr>
            <a:r>
              <a:rPr lang="en-US" altLang="en-US" dirty="0">
                <a:latin typeface="Candara" pitchFamily="34" charset="0"/>
              </a:rPr>
              <a:t> Put </a:t>
            </a:r>
            <a:r>
              <a:rPr lang="en-US" altLang="en-US" b="1" dirty="0">
                <a:latin typeface="Candara" pitchFamily="34" charset="0"/>
              </a:rPr>
              <a:t>academic goals </a:t>
            </a:r>
            <a:r>
              <a:rPr lang="en-US" altLang="en-US" dirty="0">
                <a:latin typeface="Candara" pitchFamily="34" charset="0"/>
              </a:rPr>
              <a:t>at top of page</a:t>
            </a:r>
          </a:p>
          <a:p>
            <a:pPr>
              <a:spcBef>
                <a:spcPct val="0"/>
              </a:spcBef>
              <a:spcAft>
                <a:spcPts val="675"/>
              </a:spcAft>
              <a:buClr>
                <a:srgbClr val="103A6C"/>
              </a:buClr>
            </a:pPr>
            <a:r>
              <a:rPr lang="en-US" altLang="en-US" dirty="0">
                <a:latin typeface="Candara" pitchFamily="34" charset="0"/>
              </a:rPr>
              <a:t> Put </a:t>
            </a:r>
            <a:r>
              <a:rPr lang="en-US" altLang="en-US" b="1" dirty="0">
                <a:latin typeface="Candara" pitchFamily="34" charset="0"/>
              </a:rPr>
              <a:t>personal</a:t>
            </a:r>
            <a:r>
              <a:rPr lang="en-US" altLang="en-US" dirty="0">
                <a:latin typeface="Candara" pitchFamily="34" charset="0"/>
              </a:rPr>
              <a:t> </a:t>
            </a:r>
            <a:r>
              <a:rPr lang="en-US" altLang="en-US" b="1" dirty="0">
                <a:latin typeface="Candara" pitchFamily="34" charset="0"/>
              </a:rPr>
              <a:t>goals</a:t>
            </a:r>
            <a:r>
              <a:rPr lang="en-US" altLang="en-US" dirty="0">
                <a:latin typeface="Candara" pitchFamily="34" charset="0"/>
              </a:rPr>
              <a:t> at bottom</a:t>
            </a:r>
          </a:p>
          <a:p>
            <a:pPr>
              <a:spcBef>
                <a:spcPct val="0"/>
              </a:spcBef>
              <a:spcAft>
                <a:spcPts val="675"/>
              </a:spcAft>
              <a:buClr>
                <a:srgbClr val="103A6C"/>
              </a:buClr>
            </a:pPr>
            <a:r>
              <a:rPr lang="en-US" altLang="en-US" dirty="0">
                <a:latin typeface="Candara" pitchFamily="34" charset="0"/>
              </a:rPr>
              <a:t> Check off completed tasks</a:t>
            </a:r>
          </a:p>
          <a:p>
            <a:pPr>
              <a:buClr>
                <a:srgbClr val="103A6C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72660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altLang="en-US" b="1" dirty="0">
                <a:latin typeface="Candara" pitchFamily="34" charset="0"/>
              </a:rPr>
              <a:t>Sample Daily ‘To Do’ Lists</a:t>
            </a:r>
            <a:r>
              <a:rPr lang="en-CA" altLang="en-US" b="1" dirty="0">
                <a:solidFill>
                  <a:srgbClr val="004B98"/>
                </a:solidFill>
                <a:latin typeface="Candara" pitchFamily="34" charset="0"/>
              </a:rPr>
              <a:t/>
            </a:r>
            <a:br>
              <a:rPr lang="en-CA" altLang="en-US" b="1" dirty="0">
                <a:solidFill>
                  <a:srgbClr val="004B98"/>
                </a:solidFill>
                <a:latin typeface="Candara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3652"/>
            <a:ext cx="8229600" cy="392403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CA" altLang="en-US" sz="2800" b="1" dirty="0">
                <a:latin typeface="Candara" pitchFamily="34" charset="0"/>
              </a:rPr>
              <a:t>Academic</a:t>
            </a:r>
            <a:r>
              <a:rPr lang="en-CA" altLang="en-US" sz="2800" dirty="0">
                <a:latin typeface="Candara" pitchFamily="34" charset="0"/>
              </a:rPr>
              <a:t>:</a:t>
            </a:r>
          </a:p>
          <a:p>
            <a:pPr lvl="1">
              <a:buFont typeface="Wingdings" pitchFamily="2" charset="2"/>
              <a:buChar char=""/>
            </a:pPr>
            <a:r>
              <a:rPr lang="en-CA" altLang="en-US" sz="2400" b="1" dirty="0">
                <a:latin typeface="Candara" pitchFamily="34" charset="0"/>
              </a:rPr>
              <a:t>History:</a:t>
            </a:r>
            <a:r>
              <a:rPr lang="en-CA" altLang="en-US" sz="2400" dirty="0">
                <a:latin typeface="Candara" pitchFamily="34" charset="0"/>
              </a:rPr>
              <a:t> Read text pp. 177-187 </a:t>
            </a:r>
          </a:p>
          <a:p>
            <a:pPr lvl="1">
              <a:buFont typeface="Wingdings" pitchFamily="2" charset="2"/>
              <a:buChar char=""/>
            </a:pPr>
            <a:r>
              <a:rPr lang="en-CA" altLang="en-US" sz="2400" b="1" dirty="0">
                <a:latin typeface="Candara" pitchFamily="34" charset="0"/>
              </a:rPr>
              <a:t>Sociology: </a:t>
            </a:r>
            <a:r>
              <a:rPr lang="en-CA" altLang="en-US" sz="2400" dirty="0">
                <a:latin typeface="Candara" pitchFamily="34" charset="0"/>
              </a:rPr>
              <a:t>Select essay topic</a:t>
            </a:r>
            <a:endParaRPr lang="en-CA" altLang="en-US" sz="2400" b="1" dirty="0">
              <a:latin typeface="Candara" pitchFamily="34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en-CA" altLang="en-US" sz="2400" b="1" dirty="0">
                <a:latin typeface="Candara" pitchFamily="34" charset="0"/>
              </a:rPr>
              <a:t>Biology: </a:t>
            </a:r>
            <a:r>
              <a:rPr lang="en-CA" altLang="en-US" sz="2400" dirty="0">
                <a:latin typeface="Candara" pitchFamily="34" charset="0"/>
              </a:rPr>
              <a:t>Prepare study cards for Chapter 2</a:t>
            </a:r>
          </a:p>
          <a:p>
            <a:pPr lvl="1">
              <a:buFont typeface="Wingdings" pitchFamily="2" charset="2"/>
              <a:buChar char="q"/>
            </a:pPr>
            <a:r>
              <a:rPr lang="en-CA" altLang="en-US" sz="2400" b="1" dirty="0">
                <a:latin typeface="Candara" pitchFamily="34" charset="0"/>
              </a:rPr>
              <a:t>Psychology:</a:t>
            </a:r>
            <a:r>
              <a:rPr lang="en-CA" altLang="en-US" sz="2400" dirty="0">
                <a:latin typeface="Candara" pitchFamily="34" charset="0"/>
              </a:rPr>
              <a:t> Read text pp. 34-44</a:t>
            </a:r>
          </a:p>
          <a:p>
            <a:pPr lvl="1">
              <a:buFont typeface="Wingdings" pitchFamily="2" charset="2"/>
              <a:buChar char="q"/>
            </a:pPr>
            <a:r>
              <a:rPr lang="en-CA" altLang="en-US" sz="2400" b="1" dirty="0">
                <a:latin typeface="Candara" pitchFamily="34" charset="0"/>
              </a:rPr>
              <a:t>Statistics:</a:t>
            </a:r>
            <a:r>
              <a:rPr lang="en-CA" altLang="en-US" sz="2400" dirty="0">
                <a:latin typeface="Candara" pitchFamily="34" charset="0"/>
              </a:rPr>
              <a:t> Book tutoring session</a:t>
            </a:r>
          </a:p>
          <a:p>
            <a:pPr>
              <a:buNone/>
            </a:pPr>
            <a:r>
              <a:rPr lang="en-CA" altLang="en-US" sz="2800" b="1" dirty="0">
                <a:latin typeface="Candara" pitchFamily="34" charset="0"/>
              </a:rPr>
              <a:t>Personal</a:t>
            </a:r>
            <a:r>
              <a:rPr lang="en-CA" altLang="en-US" sz="2800" dirty="0">
                <a:latin typeface="Candara" pitchFamily="34" charset="0"/>
              </a:rPr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n-CA" altLang="en-US" sz="2400" dirty="0">
                <a:latin typeface="Candara" pitchFamily="34" charset="0"/>
              </a:rPr>
              <a:t>Go to Office of Student Awards &amp; Financial Aid </a:t>
            </a:r>
          </a:p>
          <a:p>
            <a:pPr lvl="1">
              <a:buFont typeface="Wingdings" pitchFamily="2" charset="2"/>
              <a:buChar char="q"/>
            </a:pPr>
            <a:r>
              <a:rPr lang="en-CA" altLang="en-US" sz="2400" dirty="0">
                <a:latin typeface="Candara" pitchFamily="34" charset="0"/>
              </a:rPr>
              <a:t>Do Laundry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41953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b="1" dirty="0">
                <a:latin typeface="Candara" pitchFamily="34" charset="0"/>
              </a:rPr>
              <a:t>Time Management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CA" altLang="en-US" b="1" dirty="0">
                <a:latin typeface="Candara" pitchFamily="34" charset="0"/>
              </a:rPr>
              <a:t>80/20 Rule</a:t>
            </a:r>
            <a:endParaRPr lang="en-CA" altLang="en-US" dirty="0">
              <a:cs typeface="Arial" charset="0"/>
            </a:endParaRPr>
          </a:p>
          <a:p>
            <a:r>
              <a:rPr lang="en-CA" altLang="en-US" sz="2400" dirty="0">
                <a:latin typeface="Candara" pitchFamily="34" charset="0"/>
              </a:rPr>
              <a:t>We spend </a:t>
            </a:r>
            <a:r>
              <a:rPr lang="en-CA" altLang="en-US" sz="2400" b="1" dirty="0">
                <a:latin typeface="Candara" pitchFamily="34" charset="0"/>
              </a:rPr>
              <a:t>80%</a:t>
            </a:r>
            <a:r>
              <a:rPr lang="en-CA" altLang="en-US" sz="2400" dirty="0">
                <a:latin typeface="Candara" pitchFamily="34" charset="0"/>
              </a:rPr>
              <a:t> of our time on the </a:t>
            </a:r>
            <a:r>
              <a:rPr lang="en-CA" altLang="en-US" sz="2400" b="1" dirty="0">
                <a:latin typeface="Candara" pitchFamily="34" charset="0"/>
              </a:rPr>
              <a:t>trivial</a:t>
            </a:r>
            <a:r>
              <a:rPr lang="en-CA" altLang="en-US" sz="2400" dirty="0">
                <a:latin typeface="Candara" pitchFamily="34" charset="0"/>
              </a:rPr>
              <a:t> things.</a:t>
            </a:r>
          </a:p>
          <a:p>
            <a:r>
              <a:rPr lang="en-CA" altLang="en-US" sz="2400" dirty="0">
                <a:latin typeface="Candara" pitchFamily="34" charset="0"/>
              </a:rPr>
              <a:t>We spend </a:t>
            </a:r>
            <a:r>
              <a:rPr lang="en-CA" altLang="en-US" sz="2400" b="1" dirty="0">
                <a:latin typeface="Candara" pitchFamily="34" charset="0"/>
              </a:rPr>
              <a:t>20%</a:t>
            </a:r>
            <a:r>
              <a:rPr lang="en-CA" altLang="en-US" sz="2400" dirty="0">
                <a:latin typeface="Candara" pitchFamily="34" charset="0"/>
              </a:rPr>
              <a:t> of our time on the </a:t>
            </a:r>
            <a:r>
              <a:rPr lang="en-CA" altLang="en-US" sz="2400" b="1" dirty="0">
                <a:latin typeface="Candara" pitchFamily="34" charset="0"/>
              </a:rPr>
              <a:t>vital</a:t>
            </a:r>
            <a:r>
              <a:rPr lang="en-CA" altLang="en-US" sz="2400" dirty="0">
                <a:latin typeface="Candara" pitchFamily="34" charset="0"/>
              </a:rPr>
              <a:t> things.</a:t>
            </a:r>
          </a:p>
          <a:p>
            <a:pPr>
              <a:buNone/>
            </a:pPr>
            <a:endParaRPr lang="en-CA" altLang="en-US" sz="2400" dirty="0">
              <a:latin typeface="Candara" pitchFamily="34" charset="0"/>
            </a:endParaRPr>
          </a:p>
          <a:p>
            <a:r>
              <a:rPr lang="en-CA" altLang="en-US" sz="2400" dirty="0">
                <a:latin typeface="Candara" pitchFamily="34" charset="0"/>
              </a:rPr>
              <a:t>Concentrate on the activities of value.</a:t>
            </a:r>
          </a:p>
          <a:p>
            <a:pPr lvl="1"/>
            <a:r>
              <a:rPr lang="en-CA" altLang="en-US" sz="2400" dirty="0">
                <a:solidFill>
                  <a:srgbClr val="103A6C"/>
                </a:solidFill>
                <a:latin typeface="Candara" pitchFamily="34" charset="0"/>
              </a:rPr>
              <a:t>Ask yourself: </a:t>
            </a:r>
            <a:r>
              <a:rPr lang="en-CA" altLang="en-US" sz="2400" i="1" dirty="0">
                <a:solidFill>
                  <a:srgbClr val="103A6C"/>
                </a:solidFill>
                <a:latin typeface="Candara" pitchFamily="34" charset="0"/>
              </a:rPr>
              <a:t> Is this the best use of my time right now?</a:t>
            </a:r>
          </a:p>
          <a:p>
            <a:pPr lvl="1"/>
            <a:r>
              <a:rPr lang="en-CA" altLang="en-US" sz="2400" dirty="0">
                <a:solidFill>
                  <a:srgbClr val="103A6C"/>
                </a:solidFill>
                <a:latin typeface="Candara" pitchFamily="34" charset="0"/>
              </a:rPr>
              <a:t>If it’s not 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73948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b="1" dirty="0">
                <a:latin typeface="Candara" pitchFamily="34" charset="0"/>
              </a:rPr>
              <a:t>The Power of 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altLang="en-US" sz="2400" dirty="0">
                <a:latin typeface="Candara" pitchFamily="34" charset="0"/>
              </a:rPr>
              <a:t>Overwhelmed?  Anxious?</a:t>
            </a:r>
          </a:p>
          <a:p>
            <a:pPr lvl="1"/>
            <a:r>
              <a:rPr lang="en-CA" altLang="en-US" sz="2000" dirty="0">
                <a:latin typeface="Candara" pitchFamily="34" charset="0"/>
              </a:rPr>
              <a:t>Make a plan, break the task into steps, write them down and cross them off as you do them.</a:t>
            </a:r>
          </a:p>
          <a:p>
            <a:pPr lvl="1"/>
            <a:r>
              <a:rPr lang="en-CA" altLang="en-US" sz="2000" dirty="0">
                <a:latin typeface="Candara" pitchFamily="34" charset="0"/>
              </a:rPr>
              <a:t>Use academic supports such as the Writing Centre, see the GA for the class or the prof. Ask questions!</a:t>
            </a:r>
          </a:p>
          <a:p>
            <a:r>
              <a:rPr lang="en-CA" altLang="en-US" sz="2400" dirty="0">
                <a:latin typeface="Candara" pitchFamily="34" charset="0"/>
              </a:rPr>
              <a:t>Take control of your study environment.</a:t>
            </a:r>
          </a:p>
          <a:p>
            <a:pPr lvl="1"/>
            <a:r>
              <a:rPr lang="en-CA" altLang="en-US" sz="2000" dirty="0">
                <a:latin typeface="Candara" pitchFamily="34" charset="0"/>
              </a:rPr>
              <a:t>Find a spot that you associate with schoolwork</a:t>
            </a:r>
          </a:p>
          <a:p>
            <a:pPr lvl="1"/>
            <a:r>
              <a:rPr lang="en-CA" altLang="en-US" sz="2000" dirty="0">
                <a:latin typeface="Candara" pitchFamily="34" charset="0"/>
              </a:rPr>
              <a:t>Remove/tidy 10 things from your workspace</a:t>
            </a:r>
            <a:endParaRPr lang="en-CA" altLang="en-US" dirty="0">
              <a:latin typeface="Candara" pitchFamily="34" charset="0"/>
            </a:endParaRPr>
          </a:p>
          <a:p>
            <a:r>
              <a:rPr lang="en-CA" altLang="en-US" sz="2400" dirty="0">
                <a:latin typeface="Candara" pitchFamily="34" charset="0"/>
              </a:rPr>
              <a:t>The ‘Swiss Cheese’ Approach</a:t>
            </a:r>
          </a:p>
          <a:p>
            <a:pPr lvl="1"/>
            <a:r>
              <a:rPr lang="en-CA" altLang="en-US" sz="2000" dirty="0">
                <a:latin typeface="Candara" pitchFamily="34" charset="0"/>
              </a:rPr>
              <a:t>10 Minute Ticker – use short periods of time to work away at the assignment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17625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dirty="0">
                <a:latin typeface="Candara" pitchFamily="34" charset="0"/>
              </a:rPr>
              <a:t>Time Management Take Home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26414"/>
            <a:ext cx="8229600" cy="3924037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Arial" charset="0"/>
              <a:buAutoNum type="arabicPeriod"/>
            </a:pPr>
            <a:r>
              <a:rPr lang="en-US" altLang="en-US" dirty="0">
                <a:latin typeface="Candara" pitchFamily="34" charset="0"/>
              </a:rPr>
              <a:t>Be realistic about how much time you have.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en-US" altLang="en-US" dirty="0">
                <a:latin typeface="Candara" pitchFamily="34" charset="0"/>
              </a:rPr>
              <a:t>Start assignments and papers as soon as you can.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en-US" altLang="en-US" dirty="0">
                <a:latin typeface="Candara" pitchFamily="34" charset="0"/>
              </a:rPr>
              <a:t>Break large tasks into small, manageable chunks.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en-US" altLang="en-US" dirty="0">
                <a:latin typeface="Candara" pitchFamily="34" charset="0"/>
              </a:rPr>
              <a:t>Schedule time to complete each study task, and build in breaks.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en-US" altLang="en-US" dirty="0">
                <a:latin typeface="Candara" pitchFamily="34" charset="0"/>
              </a:rPr>
              <a:t>Tackle difficult courses first. 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en-US" altLang="en-US" dirty="0">
                <a:latin typeface="Candara" pitchFamily="34" charset="0"/>
              </a:rPr>
              <a:t>Learn to say </a:t>
            </a:r>
            <a:r>
              <a:rPr lang="en-US" altLang="en-US" b="1" dirty="0">
                <a:latin typeface="Candara" pitchFamily="34" charset="0"/>
              </a:rPr>
              <a:t>no</a:t>
            </a:r>
            <a:r>
              <a:rPr lang="en-US" altLang="en-US" dirty="0">
                <a:latin typeface="Candara" pitchFamily="34" charset="0"/>
              </a:rPr>
              <a:t>. Use a </a:t>
            </a:r>
            <a:r>
              <a:rPr lang="ja-JP" altLang="en-US" dirty="0">
                <a:latin typeface="Candara" pitchFamily="34" charset="0"/>
              </a:rPr>
              <a:t>“</a:t>
            </a:r>
            <a:r>
              <a:rPr lang="en-US" altLang="ja-JP" dirty="0">
                <a:latin typeface="Candara" pitchFamily="34" charset="0"/>
              </a:rPr>
              <a:t>Do not Disturb</a:t>
            </a:r>
            <a:r>
              <a:rPr lang="ja-JP" altLang="en-US" dirty="0">
                <a:latin typeface="Candara" pitchFamily="34" charset="0"/>
              </a:rPr>
              <a:t>”</a:t>
            </a:r>
            <a:r>
              <a:rPr lang="en-US" altLang="ja-JP" dirty="0">
                <a:latin typeface="Candara" pitchFamily="34" charset="0"/>
              </a:rPr>
              <a:t> sign.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en-US" altLang="en-US" dirty="0">
                <a:latin typeface="Candara" pitchFamily="34" charset="0"/>
              </a:rPr>
              <a:t>Use the </a:t>
            </a:r>
            <a:r>
              <a:rPr lang="ja-JP" altLang="en-US" dirty="0">
                <a:latin typeface="Candara" pitchFamily="34" charset="0"/>
              </a:rPr>
              <a:t>‘</a:t>
            </a:r>
            <a:r>
              <a:rPr lang="en-US" altLang="ja-JP" dirty="0">
                <a:latin typeface="Candara" pitchFamily="34" charset="0"/>
              </a:rPr>
              <a:t>Swiss Cheese</a:t>
            </a:r>
            <a:r>
              <a:rPr lang="ja-JP" altLang="en-US" dirty="0">
                <a:latin typeface="Candara" pitchFamily="34" charset="0"/>
              </a:rPr>
              <a:t>’</a:t>
            </a:r>
            <a:r>
              <a:rPr lang="en-US" altLang="ja-JP" dirty="0">
                <a:latin typeface="Candara" pitchFamily="34" charset="0"/>
              </a:rPr>
              <a:t> approach.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en-US" altLang="en-US" dirty="0">
                <a:latin typeface="Candara" pitchFamily="34" charset="0"/>
              </a:rPr>
              <a:t>Concentrate! Give 100% of your attention to the task.</a:t>
            </a:r>
            <a:endParaRPr lang="en-CA" altLang="en-US" dirty="0">
              <a:latin typeface="Candara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55847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b="1" dirty="0">
                <a:latin typeface="Candara" pitchFamily="34" charset="0"/>
              </a:rPr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CA" altLang="en-US" sz="2000" dirty="0">
                <a:latin typeface="Candara" pitchFamily="34" charset="0"/>
              </a:rPr>
              <a:t>Academic Success Press Study Guides and Strategies. (1996) </a:t>
            </a:r>
            <a:r>
              <a:rPr lang="en-CA" altLang="en-US" sz="1800" dirty="0">
                <a:latin typeface="Candara" pitchFamily="34" charset="0"/>
              </a:rPr>
              <a:t>http://www.studygs.net/</a:t>
            </a:r>
            <a:endParaRPr lang="en-CA" altLang="en-US" sz="2000" dirty="0">
              <a:latin typeface="Candara" pitchFamily="34" charset="0"/>
            </a:endParaRPr>
          </a:p>
          <a:p>
            <a:pPr>
              <a:buNone/>
            </a:pPr>
            <a:r>
              <a:rPr lang="en-CA" altLang="en-US" sz="2000" dirty="0">
                <a:latin typeface="Candara" pitchFamily="34" charset="0"/>
              </a:rPr>
              <a:t>Ban </a:t>
            </a:r>
            <a:r>
              <a:rPr lang="en-CA" altLang="en-US" sz="2000" dirty="0" err="1">
                <a:latin typeface="Candara" pitchFamily="34" charset="0"/>
              </a:rPr>
              <a:t>Blerkon</a:t>
            </a:r>
            <a:r>
              <a:rPr lang="en-CA" altLang="en-US" sz="2000" dirty="0">
                <a:latin typeface="Candara" pitchFamily="34" charset="0"/>
              </a:rPr>
              <a:t>, D.  (2003)  College Study Skills</a:t>
            </a:r>
          </a:p>
          <a:p>
            <a:pPr>
              <a:buNone/>
            </a:pPr>
            <a:r>
              <a:rPr lang="en-CA" altLang="en-US" sz="2000" dirty="0">
                <a:latin typeface="Candara" pitchFamily="34" charset="0"/>
              </a:rPr>
              <a:t>Fleet, J. et al (1999)  Learning for Success</a:t>
            </a:r>
          </a:p>
          <a:p>
            <a:pPr>
              <a:buNone/>
            </a:pPr>
            <a:r>
              <a:rPr lang="en-CA" altLang="en-US" sz="2000" dirty="0">
                <a:latin typeface="Candara" pitchFamily="34" charset="0"/>
              </a:rPr>
              <a:t>Fry, R. (2000) How to Study</a:t>
            </a:r>
          </a:p>
          <a:p>
            <a:pPr>
              <a:buNone/>
            </a:pPr>
            <a:r>
              <a:rPr lang="en-CA" altLang="en-US" sz="2000" dirty="0">
                <a:latin typeface="Candara" pitchFamily="34" charset="0"/>
              </a:rPr>
              <a:t>Longman, D.  Atkinson, R. (2002)  College Learning and Study Skills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75063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en-US" sz="5400" b="1" i="1" dirty="0">
                <a:solidFill>
                  <a:srgbClr val="103A6C"/>
                </a:solidFill>
              </a:rPr>
              <a:t>Time Management</a:t>
            </a:r>
            <a:r>
              <a:rPr lang="en-US" sz="1600" dirty="0" smtClean="0">
                <a:solidFill>
                  <a:srgbClr val="053166"/>
                </a:solidFill>
                <a:latin typeface="Arial"/>
                <a:cs typeface="Arial"/>
              </a:rPr>
              <a:t/>
            </a:r>
            <a:br>
              <a:rPr lang="en-US" sz="1600" dirty="0" smtClean="0">
                <a:solidFill>
                  <a:srgbClr val="053166"/>
                </a:solidFill>
                <a:latin typeface="Arial"/>
                <a:cs typeface="Arial"/>
              </a:rPr>
            </a:br>
            <a:endParaRPr lang="en-US" sz="1600" dirty="0">
              <a:solidFill>
                <a:srgbClr val="053166"/>
              </a:solidFill>
              <a:latin typeface="Arial"/>
              <a:cs typeface="Arial"/>
            </a:endParaRPr>
          </a:p>
        </p:txBody>
      </p:sp>
      <p:pic>
        <p:nvPicPr>
          <p:cNvPr id="3" name="Picture 2" descr="Lakehead_ID_CMY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786710" y="362570"/>
            <a:ext cx="2898679" cy="618152"/>
          </a:xfrm>
          <a:prstGeom prst="rect">
            <a:avLst/>
          </a:prstGeom>
        </p:spPr>
      </p:pic>
      <p:pic>
        <p:nvPicPr>
          <p:cNvPr id="5" name="Picture 4" descr="Power Point title2new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64347"/>
          <a:stretch/>
        </p:blipFill>
        <p:spPr>
          <a:xfrm>
            <a:off x="0" y="4412942"/>
            <a:ext cx="9144000" cy="244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47451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Thank you for your participation!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2600" dirty="0">
                <a:hlinkClick r:id="rId2"/>
              </a:rPr>
              <a:t>http://ssc.lakeheadu.ca</a:t>
            </a:r>
            <a:r>
              <a:rPr lang="en-US" altLang="en-US" sz="2600" dirty="0"/>
              <a:t> </a:t>
            </a:r>
          </a:p>
          <a:p>
            <a:pPr marL="0" indent="0" algn="ctr">
              <a:buFont typeface="Wingdings" pitchFamily="2" charset="2"/>
              <a:buNone/>
            </a:pPr>
            <a:r>
              <a:rPr lang="en-US" altLang="en-US" sz="2600" dirty="0">
                <a:hlinkClick r:id="rId3"/>
              </a:rPr>
              <a:t>ssc@lakeheadu.ca</a:t>
            </a:r>
            <a:r>
              <a:rPr lang="en-US" altLang="en-US" sz="2600" dirty="0"/>
              <a:t> </a:t>
            </a:r>
          </a:p>
          <a:p>
            <a:pPr marL="0" indent="0" algn="ctr">
              <a:buFont typeface="Wingdings" pitchFamily="2" charset="2"/>
              <a:buNone/>
            </a:pPr>
            <a:r>
              <a:rPr lang="en-US" altLang="en-US" sz="2600" dirty="0"/>
              <a:t>807-343-8018</a:t>
            </a:r>
          </a:p>
          <a:p>
            <a:pPr marL="0" indent="0" algn="ctr">
              <a:buFont typeface="Wingdings" pitchFamily="2" charset="2"/>
              <a:buNone/>
            </a:pPr>
            <a:r>
              <a:rPr lang="en-US" altLang="en-US" sz="2600" dirty="0"/>
              <a:t>SC 0008</a:t>
            </a:r>
          </a:p>
          <a:p>
            <a:pPr marL="0" indent="0"/>
            <a:r>
              <a:rPr lang="en-US" altLang="en-US" sz="2600" dirty="0"/>
              <a:t>Seminar content and handouts are available on our website under: </a:t>
            </a:r>
            <a:r>
              <a:rPr lang="en-US" altLang="en-US" sz="2600" i="1" dirty="0"/>
              <a:t>Skills for Success Seminars </a:t>
            </a:r>
          </a:p>
          <a:p>
            <a:pPr marL="0" indent="0"/>
            <a:r>
              <a:rPr lang="en-US" altLang="en-US" sz="2600" dirty="0"/>
              <a:t>Keep an eye out for posters advertising our upcoming events and seminars!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03144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b="1" dirty="0">
                <a:latin typeface="Candara" pitchFamily="34" charset="0"/>
              </a:rPr>
              <a:t>Seminar Overview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70000"/>
              </a:lnSpc>
            </a:pPr>
            <a:endParaRPr lang="en-CA" altLang="en-US" sz="900" dirty="0">
              <a:latin typeface="Candara" pitchFamily="34" charset="0"/>
            </a:endParaRPr>
          </a:p>
          <a:p>
            <a:pPr>
              <a:lnSpc>
                <a:spcPct val="70000"/>
              </a:lnSpc>
            </a:pPr>
            <a:r>
              <a:rPr lang="en-CA" altLang="en-US" sz="2200" dirty="0">
                <a:latin typeface="Candara" pitchFamily="34" charset="0"/>
              </a:rPr>
              <a:t>Most of us spend 80% of our time on trivial things, and use 20% of our time to accomplish everything important. How can we learn to be better organized? </a:t>
            </a:r>
          </a:p>
          <a:p>
            <a:pPr>
              <a:lnSpc>
                <a:spcPct val="70000"/>
              </a:lnSpc>
              <a:buNone/>
            </a:pPr>
            <a:endParaRPr lang="en-CA" altLang="en-US" sz="2200" dirty="0">
              <a:latin typeface="Candara" pitchFamily="34" charset="0"/>
            </a:endParaRPr>
          </a:p>
          <a:p>
            <a:pPr>
              <a:lnSpc>
                <a:spcPct val="70000"/>
              </a:lnSpc>
            </a:pPr>
            <a:r>
              <a:rPr lang="en-CA" altLang="en-US" sz="2200" dirty="0">
                <a:latin typeface="Candara" pitchFamily="34" charset="0"/>
              </a:rPr>
              <a:t>In this seminar, we’ll discuss the importance of balancing the various aspects of your life as you make the transition to University studies. </a:t>
            </a:r>
          </a:p>
          <a:p>
            <a:pPr>
              <a:lnSpc>
                <a:spcPct val="70000"/>
              </a:lnSpc>
              <a:buNone/>
            </a:pPr>
            <a:endParaRPr lang="en-CA" altLang="en-US" sz="2200" dirty="0">
              <a:latin typeface="Candara" pitchFamily="34" charset="0"/>
            </a:endParaRPr>
          </a:p>
          <a:p>
            <a:pPr>
              <a:lnSpc>
                <a:spcPct val="70000"/>
              </a:lnSpc>
            </a:pPr>
            <a:r>
              <a:rPr lang="en-CA" altLang="en-US" sz="2200" dirty="0">
                <a:latin typeface="Candara" pitchFamily="34" charset="0"/>
              </a:rPr>
              <a:t>Specifically, the seminar will cover</a:t>
            </a:r>
          </a:p>
          <a:p>
            <a:pPr lvl="1">
              <a:lnSpc>
                <a:spcPct val="70000"/>
              </a:lnSpc>
            </a:pPr>
            <a:r>
              <a:rPr lang="en-CA" altLang="en-US" sz="2200" dirty="0">
                <a:latin typeface="Candara" pitchFamily="34" charset="0"/>
              </a:rPr>
              <a:t>Goal Setting:  long-term, mid-range, short-term</a:t>
            </a:r>
          </a:p>
          <a:p>
            <a:pPr lvl="1">
              <a:lnSpc>
                <a:spcPct val="70000"/>
              </a:lnSpc>
            </a:pPr>
            <a:r>
              <a:rPr lang="en-CA" altLang="en-US" sz="2200" dirty="0">
                <a:latin typeface="Candara" pitchFamily="34" charset="0"/>
              </a:rPr>
              <a:t>Finding the Balance</a:t>
            </a:r>
          </a:p>
          <a:p>
            <a:pPr lvl="1">
              <a:lnSpc>
                <a:spcPct val="70000"/>
              </a:lnSpc>
            </a:pPr>
            <a:r>
              <a:rPr lang="en-CA" altLang="en-US" sz="2200" dirty="0">
                <a:latin typeface="Candara" pitchFamily="34" charset="0"/>
              </a:rPr>
              <a:t>Time Management Tools </a:t>
            </a:r>
          </a:p>
          <a:p>
            <a:pPr lvl="1">
              <a:lnSpc>
                <a:spcPct val="70000"/>
              </a:lnSpc>
            </a:pPr>
            <a:r>
              <a:rPr lang="en-CA" altLang="en-US" sz="2200" dirty="0">
                <a:latin typeface="Candara" pitchFamily="34" charset="0"/>
              </a:rPr>
              <a:t>Time Management Tips</a:t>
            </a:r>
          </a:p>
          <a:p>
            <a:pPr lvl="1">
              <a:lnSpc>
                <a:spcPct val="70000"/>
              </a:lnSpc>
            </a:pPr>
            <a:r>
              <a:rPr lang="en-CA" altLang="en-US" sz="2200" dirty="0">
                <a:latin typeface="Candara" pitchFamily="34" charset="0"/>
              </a:rPr>
              <a:t>Take Home Points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29778" y="66675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51647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altLang="en-US" b="1" dirty="0">
                <a:latin typeface="Candara" pitchFamily="34" charset="0"/>
              </a:rPr>
              <a:t>Long-Term Goals: Plan with a 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CA" altLang="en-US" sz="2800" dirty="0">
                <a:latin typeface="Candara" pitchFamily="34" charset="0"/>
              </a:rPr>
              <a:t>Are you happy with the way you manage your time currently?</a:t>
            </a:r>
          </a:p>
          <a:p>
            <a:pPr>
              <a:lnSpc>
                <a:spcPct val="90000"/>
              </a:lnSpc>
            </a:pPr>
            <a:r>
              <a:rPr lang="en-CA" altLang="en-US" sz="2800" dirty="0">
                <a:latin typeface="Candara" pitchFamily="34" charset="0"/>
              </a:rPr>
              <a:t>Changing the way you do things means you recognize you could improve yourself.</a:t>
            </a:r>
          </a:p>
          <a:p>
            <a:pPr>
              <a:lnSpc>
                <a:spcPct val="90000"/>
              </a:lnSpc>
            </a:pPr>
            <a:r>
              <a:rPr lang="en-CA" altLang="en-US" sz="2800" dirty="0">
                <a:latin typeface="Candara" pitchFamily="34" charset="0"/>
              </a:rPr>
              <a:t>First, you want to establish your goals:</a:t>
            </a:r>
          </a:p>
          <a:p>
            <a:pPr lvl="1">
              <a:lnSpc>
                <a:spcPct val="90000"/>
              </a:lnSpc>
            </a:pPr>
            <a:r>
              <a:rPr lang="en-CA" altLang="en-US" sz="2400" dirty="0">
                <a:latin typeface="Candara" pitchFamily="34" charset="0"/>
              </a:rPr>
              <a:t>What do you want out of </a:t>
            </a:r>
            <a:r>
              <a:rPr lang="en-CA" altLang="en-US" sz="2400" b="1" dirty="0">
                <a:latin typeface="Candara" pitchFamily="34" charset="0"/>
              </a:rPr>
              <a:t>life</a:t>
            </a:r>
            <a:r>
              <a:rPr lang="en-CA" altLang="en-US" sz="2400" dirty="0">
                <a:latin typeface="Candara" pitchFamily="34" charset="0"/>
              </a:rPr>
              <a:t>?</a:t>
            </a:r>
          </a:p>
          <a:p>
            <a:pPr lvl="1">
              <a:lnSpc>
                <a:spcPct val="90000"/>
              </a:lnSpc>
            </a:pPr>
            <a:r>
              <a:rPr lang="en-CA" altLang="en-US" sz="2400" dirty="0">
                <a:latin typeface="Candara" pitchFamily="34" charset="0"/>
              </a:rPr>
              <a:t>What do you want out of </a:t>
            </a:r>
            <a:r>
              <a:rPr lang="en-CA" altLang="en-US" sz="2400" b="1" dirty="0">
                <a:latin typeface="Candara" pitchFamily="34" charset="0"/>
              </a:rPr>
              <a:t>your studies</a:t>
            </a:r>
            <a:r>
              <a:rPr lang="en-CA" altLang="en-US" sz="2400" dirty="0">
                <a:latin typeface="Candara" pitchFamily="34" charset="0"/>
              </a:rPr>
              <a:t>?</a:t>
            </a:r>
          </a:p>
          <a:p>
            <a:endParaRPr lang="en-CA" altLang="en-US" dirty="0" smtClean="0">
              <a:latin typeface="Cambria" pitchFamily="18" charset="0"/>
            </a:endParaRPr>
          </a:p>
          <a:p>
            <a:pPr marL="0" indent="0" algn="ctr">
              <a:buNone/>
            </a:pPr>
            <a:r>
              <a:rPr lang="en-CA" altLang="en-US" sz="2200" dirty="0" smtClean="0">
                <a:solidFill>
                  <a:srgbClr val="A50A1A"/>
                </a:solidFill>
                <a:latin typeface="Cambria" pitchFamily="18" charset="0"/>
              </a:rPr>
              <a:t>It </a:t>
            </a:r>
            <a:r>
              <a:rPr lang="en-CA" altLang="en-US" sz="2200" dirty="0">
                <a:solidFill>
                  <a:srgbClr val="A50A1A"/>
                </a:solidFill>
                <a:latin typeface="Cambria" pitchFamily="18" charset="0"/>
              </a:rPr>
              <a:t>may take 4 to 20 years to achieve your Long Term Goals.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07323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altLang="en-US" sz="3200" b="1" dirty="0">
                <a:latin typeface="Candara" pitchFamily="34" charset="0"/>
              </a:rPr>
              <a:t>Mid-Range Goals: Looking Ahead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1064857"/>
          </a:xfrm>
        </p:spPr>
        <p:txBody>
          <a:bodyPr/>
          <a:lstStyle/>
          <a:p>
            <a:r>
              <a:rPr lang="en-CA" altLang="en-US" sz="2800" dirty="0">
                <a:latin typeface="Candara" pitchFamily="34" charset="0"/>
              </a:rPr>
              <a:t>What do you want to achieve this year?</a:t>
            </a:r>
          </a:p>
          <a:p>
            <a:r>
              <a:rPr lang="en-CA" altLang="en-US" sz="2800" dirty="0">
                <a:latin typeface="Candara" pitchFamily="34" charset="0"/>
              </a:rPr>
              <a:t>Are your goals attainable/realistic?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336274" y="3244334"/>
            <a:ext cx="64714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CA" altLang="en-US" sz="3200" b="1" dirty="0">
                <a:solidFill>
                  <a:srgbClr val="A50A1A"/>
                </a:solidFill>
                <a:latin typeface="Candara" pitchFamily="34" charset="0"/>
              </a:rPr>
              <a:t>Short-Term Goals: Breaking it Down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83727"/>
            <a:ext cx="7794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103A6C"/>
                </a:solidFill>
                <a:latin typeface="Candara" panose="020E0502030303020204" pitchFamily="34" charset="0"/>
              </a:rPr>
              <a:t>What must happen/ be done for you to achieve these mid-range and long term goals? </a:t>
            </a:r>
            <a:endParaRPr lang="en-US" sz="2800" dirty="0">
              <a:solidFill>
                <a:srgbClr val="103A6C"/>
              </a:solidFill>
              <a:latin typeface="Candara" panose="020E0502030303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8396" y="54939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dirty="0">
                <a:latin typeface="Cambria" pitchFamily="18" charset="0"/>
              </a:rPr>
              <a:t>Taking care of today</a:t>
            </a:r>
            <a:r>
              <a:rPr lang="ja-JP" altLang="en-US" dirty="0">
                <a:latin typeface="Cambria" pitchFamily="18" charset="0"/>
              </a:rPr>
              <a:t>’</a:t>
            </a:r>
            <a:r>
              <a:rPr lang="en-US" altLang="ja-JP" dirty="0">
                <a:latin typeface="Cambria" pitchFamily="18" charset="0"/>
              </a:rPr>
              <a:t>s details ensures you are preventing tomorrow</a:t>
            </a:r>
            <a:r>
              <a:rPr lang="ja-JP" altLang="en-US" dirty="0">
                <a:latin typeface="Cambria" pitchFamily="18" charset="0"/>
              </a:rPr>
              <a:t>’</a:t>
            </a:r>
            <a:r>
              <a:rPr lang="en-US" altLang="ja-JP" dirty="0">
                <a:latin typeface="Cambria" pitchFamily="18" charset="0"/>
              </a:rPr>
              <a:t>s problems.</a:t>
            </a:r>
            <a:endParaRPr lang="en-US" altLang="en-US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02863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b="1" dirty="0">
                <a:latin typeface="Candara" pitchFamily="34" charset="0"/>
              </a:rPr>
              <a:t>Finding the Balance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altLang="en-US" sz="2800" dirty="0">
                <a:latin typeface="Candara" pitchFamily="34" charset="0"/>
              </a:rPr>
              <a:t>One week = 168 hours</a:t>
            </a:r>
          </a:p>
          <a:p>
            <a:pPr lvl="3"/>
            <a:r>
              <a:rPr lang="en-US" altLang="en-US" sz="2800" dirty="0">
                <a:latin typeface="Candara" pitchFamily="34" charset="0"/>
              </a:rPr>
              <a:t>56 hours a week: sleeping</a:t>
            </a:r>
          </a:p>
          <a:p>
            <a:pPr lvl="3"/>
            <a:r>
              <a:rPr lang="en-US" altLang="en-US" sz="2800" dirty="0">
                <a:latin typeface="Candara" pitchFamily="34" charset="0"/>
              </a:rPr>
              <a:t>56 hours for academics</a:t>
            </a:r>
          </a:p>
          <a:p>
            <a:pPr lvl="3"/>
            <a:r>
              <a:rPr lang="en-US" altLang="en-US" sz="2800" dirty="0">
                <a:latin typeface="Candara" pitchFamily="34" charset="0"/>
              </a:rPr>
              <a:t>56 hours for </a:t>
            </a:r>
            <a:r>
              <a:rPr lang="ja-JP" altLang="en-US" sz="2800" dirty="0">
                <a:latin typeface="Candara" pitchFamily="34" charset="0"/>
              </a:rPr>
              <a:t>‘</a:t>
            </a:r>
            <a:r>
              <a:rPr lang="en-US" altLang="ja-JP" sz="2800" dirty="0">
                <a:latin typeface="Candara" pitchFamily="34" charset="0"/>
              </a:rPr>
              <a:t>life</a:t>
            </a:r>
            <a:r>
              <a:rPr lang="ja-JP" altLang="en-US" sz="2800" dirty="0">
                <a:latin typeface="Candara" pitchFamily="34" charset="0"/>
              </a:rPr>
              <a:t>’</a:t>
            </a:r>
            <a:endParaRPr lang="en-US" altLang="ja-JP" sz="2800" dirty="0">
              <a:latin typeface="Candara" pitchFamily="34" charset="0"/>
            </a:endParaRPr>
          </a:p>
          <a:p>
            <a:pPr lvl="3">
              <a:buNone/>
            </a:pPr>
            <a:endParaRPr lang="en-US" altLang="en-US" sz="2800" dirty="0">
              <a:latin typeface="Candara" pitchFamily="34" charset="0"/>
            </a:endParaRPr>
          </a:p>
          <a:p>
            <a:pPr lvl="3" algn="ctr">
              <a:buNone/>
            </a:pPr>
            <a:r>
              <a:rPr lang="en-US" altLang="en-US" sz="2800" dirty="0">
                <a:latin typeface="Candara" pitchFamily="34" charset="0"/>
              </a:rPr>
              <a:t>The big enemy to finding </a:t>
            </a:r>
            <a:r>
              <a:rPr lang="en-US" altLang="en-US" sz="2800" dirty="0" err="1">
                <a:latin typeface="Candara" pitchFamily="34" charset="0"/>
              </a:rPr>
              <a:t>balance?PROCRASTINATION</a:t>
            </a:r>
            <a:endParaRPr lang="en-US" altLang="en-US" sz="2800" dirty="0">
              <a:latin typeface="Candara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5687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b="1" dirty="0">
                <a:latin typeface="Candara" pitchFamily="34" charset="0"/>
              </a:rPr>
              <a:t>Reasons Students Procrastinate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CA" altLang="en-US" dirty="0">
                <a:latin typeface="Candara" pitchFamily="34" charset="0"/>
              </a:rPr>
              <a:t>Waiting for the “right mood” or “right time”</a:t>
            </a:r>
          </a:p>
          <a:p>
            <a:r>
              <a:rPr lang="en-CA" altLang="en-US" dirty="0">
                <a:latin typeface="Candara" pitchFamily="34" charset="0"/>
              </a:rPr>
              <a:t>Believing that best work is done under pressure</a:t>
            </a:r>
          </a:p>
          <a:p>
            <a:r>
              <a:rPr lang="en-CA" altLang="en-US" dirty="0">
                <a:latin typeface="Candara" pitchFamily="34" charset="0"/>
              </a:rPr>
              <a:t>Misjudging how long a task will take</a:t>
            </a:r>
          </a:p>
          <a:p>
            <a:r>
              <a:rPr lang="en-CA" altLang="en-US" dirty="0">
                <a:latin typeface="Candara" pitchFamily="34" charset="0"/>
              </a:rPr>
              <a:t>Feeling overwhelmed</a:t>
            </a:r>
          </a:p>
          <a:p>
            <a:r>
              <a:rPr lang="en-CA" altLang="en-US" dirty="0">
                <a:latin typeface="Candara" pitchFamily="34" charset="0"/>
              </a:rPr>
              <a:t>Misinterpreting/misunderstanding assignment</a:t>
            </a:r>
          </a:p>
          <a:p>
            <a:r>
              <a:rPr lang="en-CA" altLang="en-US" dirty="0">
                <a:latin typeface="Candara" pitchFamily="34" charset="0"/>
              </a:rPr>
              <a:t>Feeling shy about asking for help</a:t>
            </a:r>
          </a:p>
          <a:p>
            <a:r>
              <a:rPr lang="en-CA" altLang="en-US" dirty="0">
                <a:latin typeface="Candara" pitchFamily="34" charset="0"/>
              </a:rPr>
              <a:t>Any other ideas?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0863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b="1" dirty="0">
                <a:latin typeface="Candara" pitchFamily="34" charset="0"/>
              </a:rPr>
              <a:t>Time Management Tools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051847" y="1793829"/>
            <a:ext cx="3448677" cy="3448677"/>
            <a:chOff x="2463129" y="255776"/>
            <a:chExt cx="3448677" cy="344867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" name="Pie 4"/>
            <p:cNvSpPr/>
            <p:nvPr/>
          </p:nvSpPr>
          <p:spPr>
            <a:xfrm>
              <a:off x="2463129" y="255776"/>
              <a:ext cx="3448677" cy="3448677"/>
            </a:xfrm>
            <a:prstGeom prst="pie">
              <a:avLst>
                <a:gd name="adj1" fmla="val 16200000"/>
                <a:gd name="adj2" fmla="val 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5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Pie 4"/>
            <p:cNvSpPr/>
            <p:nvPr/>
          </p:nvSpPr>
          <p:spPr>
            <a:xfrm>
              <a:off x="4226882" y="893782"/>
              <a:ext cx="1272726" cy="102639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7556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CA" sz="1700" kern="1200" dirty="0" smtClean="0">
                  <a:solidFill>
                    <a:srgbClr val="103A6C"/>
                  </a:solidFill>
                </a:rPr>
                <a:t>Term Schedule</a:t>
              </a:r>
              <a:endParaRPr lang="en-CA" sz="1700" kern="1200" dirty="0">
                <a:solidFill>
                  <a:srgbClr val="103A6C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825489" y="1989138"/>
            <a:ext cx="3448677" cy="3448677"/>
            <a:chOff x="2317792" y="401113"/>
            <a:chExt cx="3448677" cy="344867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8" name="Pie 7"/>
            <p:cNvSpPr/>
            <p:nvPr/>
          </p:nvSpPr>
          <p:spPr>
            <a:xfrm>
              <a:off x="2317792" y="401113"/>
              <a:ext cx="3448677" cy="3448677"/>
            </a:xfrm>
            <a:prstGeom prst="pie">
              <a:avLst>
                <a:gd name="adj1" fmla="val 0"/>
                <a:gd name="adj2" fmla="val 540000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50000"/>
                <a:hueOff val="279744"/>
                <a:satOff val="-43573"/>
                <a:lumOff val="28302"/>
                <a:alphaOff val="0"/>
              </a:schemeClr>
            </a:fillRef>
            <a:effectRef idx="2">
              <a:schemeClr val="accent6">
                <a:shade val="50000"/>
                <a:hueOff val="279744"/>
                <a:satOff val="-43573"/>
                <a:lumOff val="2830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Pie 4"/>
            <p:cNvSpPr/>
            <p:nvPr/>
          </p:nvSpPr>
          <p:spPr>
            <a:xfrm>
              <a:off x="4103714" y="2187036"/>
              <a:ext cx="1272726" cy="102639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7556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CA" sz="1700" kern="1200" dirty="0" smtClean="0">
                  <a:solidFill>
                    <a:srgbClr val="103A6C"/>
                  </a:solidFill>
                </a:rPr>
                <a:t>Fixed Commitment Schedule</a:t>
              </a:r>
              <a:endParaRPr lang="en-CA" sz="1700" kern="1200" dirty="0">
                <a:solidFill>
                  <a:srgbClr val="103A6C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825491" y="1971923"/>
            <a:ext cx="3448677" cy="3448677"/>
            <a:chOff x="2256208" y="383898"/>
            <a:chExt cx="3448677" cy="344867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1" name="Pie 10"/>
            <p:cNvSpPr/>
            <p:nvPr/>
          </p:nvSpPr>
          <p:spPr>
            <a:xfrm>
              <a:off x="2256208" y="383898"/>
              <a:ext cx="3448677" cy="3448677"/>
            </a:xfrm>
            <a:prstGeom prst="pie">
              <a:avLst>
                <a:gd name="adj1" fmla="val 10800000"/>
                <a:gd name="adj2" fmla="val 1620000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50000"/>
                <a:hueOff val="279744"/>
                <a:satOff val="-43573"/>
                <a:lumOff val="28302"/>
                <a:alphaOff val="0"/>
              </a:schemeClr>
            </a:fillRef>
            <a:effectRef idx="2">
              <a:schemeClr val="accent6">
                <a:shade val="50000"/>
                <a:hueOff val="279744"/>
                <a:satOff val="-43573"/>
                <a:lumOff val="2830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Pie 4"/>
            <p:cNvSpPr/>
            <p:nvPr/>
          </p:nvSpPr>
          <p:spPr>
            <a:xfrm>
              <a:off x="2707821" y="1037477"/>
              <a:ext cx="1272726" cy="102639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7556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CA" sz="1700" kern="1200" dirty="0" smtClean="0">
                  <a:solidFill>
                    <a:srgbClr val="103A6C"/>
                  </a:solidFill>
                </a:rPr>
                <a:t>Daily ‘To Do’ List</a:t>
              </a:r>
              <a:endParaRPr lang="en-CA" sz="1700" kern="1200" dirty="0">
                <a:solidFill>
                  <a:srgbClr val="103A6C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825490" y="1989138"/>
            <a:ext cx="3448677" cy="3448677"/>
            <a:chOff x="2317792" y="401113"/>
            <a:chExt cx="3448677" cy="344867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7" name="Pie 16"/>
            <p:cNvSpPr/>
            <p:nvPr/>
          </p:nvSpPr>
          <p:spPr>
            <a:xfrm>
              <a:off x="2317792" y="401113"/>
              <a:ext cx="3448677" cy="3448677"/>
            </a:xfrm>
            <a:prstGeom prst="pie">
              <a:avLst>
                <a:gd name="adj1" fmla="val 5400000"/>
                <a:gd name="adj2" fmla="val 1080000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50000"/>
                <a:hueOff val="559488"/>
                <a:satOff val="-87146"/>
                <a:lumOff val="56605"/>
                <a:alphaOff val="0"/>
              </a:schemeClr>
            </a:fillRef>
            <a:effectRef idx="2">
              <a:schemeClr val="accent6">
                <a:shade val="50000"/>
                <a:hueOff val="559488"/>
                <a:satOff val="-87146"/>
                <a:lumOff val="5660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Pie 4"/>
            <p:cNvSpPr/>
            <p:nvPr/>
          </p:nvSpPr>
          <p:spPr>
            <a:xfrm>
              <a:off x="2707821" y="2187036"/>
              <a:ext cx="1272726" cy="102639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7556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CA" sz="1700" kern="1200" dirty="0" smtClean="0">
                  <a:solidFill>
                    <a:srgbClr val="103A6C"/>
                  </a:solidFill>
                </a:rPr>
                <a:t>Weekly ‘To Do’ List</a:t>
              </a:r>
              <a:endParaRPr lang="en-CA" sz="1700" kern="1200" dirty="0">
                <a:solidFill>
                  <a:srgbClr val="103A6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24051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b="1" dirty="0">
                <a:latin typeface="Candara" pitchFamily="34" charset="0"/>
              </a:rPr>
              <a:t>Tool #1: Term 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altLang="en-US" sz="2800" dirty="0">
                <a:latin typeface="Candara" pitchFamily="34" charset="0"/>
              </a:rPr>
              <a:t>Use course syllabus, and a different coloured marker for each course, to put this information on the calendar:</a:t>
            </a:r>
          </a:p>
          <a:p>
            <a:pPr lvl="1"/>
            <a:r>
              <a:rPr lang="en-CA" altLang="en-US" dirty="0">
                <a:latin typeface="Candara" pitchFamily="34" charset="0"/>
              </a:rPr>
              <a:t>All assignments</a:t>
            </a:r>
          </a:p>
          <a:p>
            <a:pPr lvl="1"/>
            <a:r>
              <a:rPr lang="en-CA" altLang="en-US" dirty="0">
                <a:latin typeface="Candara" pitchFamily="34" charset="0"/>
              </a:rPr>
              <a:t>All tests</a:t>
            </a:r>
          </a:p>
          <a:p>
            <a:pPr lvl="1"/>
            <a:r>
              <a:rPr lang="en-CA" altLang="en-US" dirty="0">
                <a:latin typeface="Candara" pitchFamily="34" charset="0"/>
              </a:rPr>
              <a:t>All exams</a:t>
            </a:r>
          </a:p>
          <a:p>
            <a:pPr lvl="2"/>
            <a:r>
              <a:rPr lang="en-CA" altLang="en-US" sz="2800" dirty="0">
                <a:latin typeface="Candara" pitchFamily="34" charset="0"/>
              </a:rPr>
              <a:t>use CAPITALS for exams or </a:t>
            </a:r>
            <a:r>
              <a:rPr lang="en-CA" altLang="en-US" sz="2800" dirty="0">
                <a:solidFill>
                  <a:srgbClr val="A50A1A"/>
                </a:solidFill>
                <a:latin typeface="Candara" pitchFamily="34" charset="0"/>
              </a:rPr>
              <a:t>colour differently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1530291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1602</TotalTime>
  <Words>995</Words>
  <Application>Microsoft Macintosh PowerPoint</Application>
  <PresentationFormat>On-screen Show (4:3)</PresentationFormat>
  <Paragraphs>129</Paragraphs>
  <Slides>20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Custom Design</vt:lpstr>
      <vt:lpstr>3_Custom Design</vt:lpstr>
      <vt:lpstr>2_Custom Design</vt:lpstr>
      <vt:lpstr>6_Custom Design</vt:lpstr>
      <vt:lpstr>Drawing</vt:lpstr>
      <vt:lpstr>Slide 1</vt:lpstr>
      <vt:lpstr>Time Management </vt:lpstr>
      <vt:lpstr>Seminar Overview</vt:lpstr>
      <vt:lpstr>Long-Term Goals: Plan with a Purpose</vt:lpstr>
      <vt:lpstr>Mid-Range Goals: Looking Ahead</vt:lpstr>
      <vt:lpstr>Finding the Balance</vt:lpstr>
      <vt:lpstr>Reasons Students Procrastinate</vt:lpstr>
      <vt:lpstr>Time Management Tools</vt:lpstr>
      <vt:lpstr>Tool #1: Term Schedule</vt:lpstr>
      <vt:lpstr>Tool #2: Fixed Commitment Calendar</vt:lpstr>
      <vt:lpstr>How much time do you need to study?</vt:lpstr>
      <vt:lpstr>Slide 12</vt:lpstr>
      <vt:lpstr>Tool #3: Weekly ‘To Do’ Lists</vt:lpstr>
      <vt:lpstr>Tool #4: Daily ‘To Do’ Lists</vt:lpstr>
      <vt:lpstr>Sample Daily ‘To Do’ Lists </vt:lpstr>
      <vt:lpstr>Time Management Tips</vt:lpstr>
      <vt:lpstr>The Power of 10</vt:lpstr>
      <vt:lpstr>Time Management Take Home Points</vt:lpstr>
      <vt:lpstr>References</vt:lpstr>
      <vt:lpstr>Thank you for your participation!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Gail</dc:creator>
  <cp:lastModifiedBy>Anthea Kyle</cp:lastModifiedBy>
  <cp:revision>51</cp:revision>
  <cp:lastPrinted>2013-10-22T19:03:52Z</cp:lastPrinted>
  <dcterms:created xsi:type="dcterms:W3CDTF">2014-09-29T20:24:50Z</dcterms:created>
  <dcterms:modified xsi:type="dcterms:W3CDTF">2014-09-29T20:28:10Z</dcterms:modified>
</cp:coreProperties>
</file>