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73" d="100"/>
          <a:sy n="73" d="100"/>
        </p:scale>
        <p:origin x="-58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2800" b="1" i="0" u="none" strike="noStrike" kern="1200" cap="none" baseline="0">
              <a:solidFill>
                <a:schemeClr val="lt1">
                  <a:lumMod val="8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Students Registered with Student Accessibility Services</c:v>
                </c:pt>
              </c:strCache>
            </c:strRef>
          </c:tx>
          <c:spPr>
            <a:ln w="127000" cap="rnd">
              <a:solidFill>
                <a:schemeClr val="bg1"/>
              </a:solidFill>
              <a:tailEnd type="triangle" w="med" len="sm"/>
            </a:ln>
            <a:effectLst>
              <a:glow rad="101600">
                <a:srgbClr val="FFFF00">
                  <a:alpha val="40000"/>
                </a:srgbClr>
              </a:glow>
              <a:softEdge rad="0"/>
            </a:effectLst>
          </c:spPr>
          <c:marker>
            <c:symbol val="none"/>
          </c:marker>
          <c:cat>
            <c:strRef>
              <c:f>Sheet1!$A$2:$A$5</c:f>
              <c:strCache>
                <c:ptCount val="4"/>
                <c:pt idx="0">
                  <c:v>2013/2014</c:v>
                </c:pt>
                <c:pt idx="1">
                  <c:v>2014/2015</c:v>
                </c:pt>
                <c:pt idx="2">
                  <c:v>2015/2016</c:v>
                </c:pt>
                <c:pt idx="3">
                  <c:v>2016/2017</c:v>
                </c:pt>
              </c:strCache>
            </c:strRef>
          </c:cat>
          <c:val>
            <c:numRef>
              <c:f>Sheet1!$B$2:$B$5</c:f>
              <c:numCache>
                <c:formatCode>General</c:formatCode>
                <c:ptCount val="4"/>
                <c:pt idx="0">
                  <c:v>551.0</c:v>
                </c:pt>
                <c:pt idx="1">
                  <c:v>618.0</c:v>
                </c:pt>
                <c:pt idx="2">
                  <c:v>667.0</c:v>
                </c:pt>
                <c:pt idx="3">
                  <c:v>696.0</c:v>
                </c:pt>
              </c:numCache>
            </c:numRef>
          </c:val>
          <c:smooth val="0"/>
          <c:extLst xmlns:c16r2="http://schemas.microsoft.com/office/drawing/2015/06/chart">
            <c:ext xmlns:c16="http://schemas.microsoft.com/office/drawing/2014/chart" uri="{C3380CC4-5D6E-409C-BE32-E72D297353CC}">
              <c16:uniqueId val="{00000000-C9DA-4F55-88FF-D8410C598177}"/>
            </c:ext>
          </c:extLst>
        </c:ser>
        <c:dLbls>
          <c:showLegendKey val="0"/>
          <c:showVal val="0"/>
          <c:showCatName val="0"/>
          <c:showSerName val="0"/>
          <c:showPercent val="0"/>
          <c:showBubbleSize val="0"/>
        </c:dLbls>
        <c:marker val="1"/>
        <c:smooth val="0"/>
        <c:axId val="-2126627240"/>
        <c:axId val="2147383704"/>
      </c:lineChart>
      <c:catAx>
        <c:axId val="-2126627240"/>
        <c:scaling>
          <c:orientation val="minMax"/>
        </c:scaling>
        <c:delete val="0"/>
        <c:axPos val="b"/>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lt1">
                    <a:lumMod val="75000"/>
                  </a:schemeClr>
                </a:solidFill>
                <a:latin typeface="+mn-lt"/>
                <a:ea typeface="+mn-ea"/>
                <a:cs typeface="+mn-cs"/>
              </a:defRPr>
            </a:pPr>
            <a:endParaRPr lang="en-US"/>
          </a:p>
        </c:txPr>
        <c:crossAx val="2147383704"/>
        <c:crosses val="autoZero"/>
        <c:auto val="1"/>
        <c:lblAlgn val="ctr"/>
        <c:lblOffset val="100"/>
        <c:noMultiLvlLbl val="0"/>
      </c:catAx>
      <c:valAx>
        <c:axId val="2147383704"/>
        <c:scaling>
          <c:orientation val="minMax"/>
          <c:max val="700.0"/>
          <c:min val="550.0"/>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lt1">
                    <a:lumMod val="75000"/>
                  </a:schemeClr>
                </a:solidFill>
                <a:latin typeface="+mn-lt"/>
                <a:ea typeface="+mn-ea"/>
                <a:cs typeface="+mn-cs"/>
              </a:defRPr>
            </a:pPr>
            <a:endParaRPr lang="en-US"/>
          </a:p>
        </c:txPr>
        <c:crossAx val="-2126627240"/>
        <c:crosses val="autoZero"/>
        <c:crossBetween val="between"/>
        <c:majorUnit val="25.0"/>
      </c:valAx>
      <c:spPr>
        <a:noFill/>
        <a:ln>
          <a:solidFill>
            <a:schemeClr val="bg1"/>
          </a:solidFill>
        </a:ln>
        <a:effectLst/>
      </c:spPr>
    </c:plotArea>
    <c:plotVisOnly val="1"/>
    <c:dispBlanksAs val="gap"/>
    <c:showDLblsOverMax val="0"/>
  </c:chart>
  <c:spPr>
    <a:solidFill>
      <a:schemeClr val="accent4">
        <a:lumMod val="50000"/>
      </a:schemeClr>
    </a:solidFill>
    <a:ln w="9525" cap="flat" cmpd="sng" algn="ctr">
      <a:solidFill>
        <a:schemeClr val="bg1"/>
      </a:solidFill>
      <a:round/>
    </a:ln>
    <a:effectLst/>
  </c:spPr>
  <c:txPr>
    <a:bodyPr/>
    <a:lstStyle/>
    <a:p>
      <a:pPr>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128440-26EA-4435-A909-18AB9E819D35}" type="doc">
      <dgm:prSet loTypeId="urn:microsoft.com/office/officeart/2008/layout/LinedList" loCatId="Inbox" qsTypeId="urn:microsoft.com/office/officeart/2005/8/quickstyle/simple4" qsCatId="simple" csTypeId="urn:microsoft.com/office/officeart/2005/8/colors/accent5_1" csCatId="accent5" phldr="1"/>
      <dgm:spPr/>
      <dgm:t>
        <a:bodyPr/>
        <a:lstStyle/>
        <a:p>
          <a:endParaRPr lang="en-US"/>
        </a:p>
      </dgm:t>
    </dgm:pt>
    <dgm:pt modelId="{0C2CCF14-2CA5-46B7-84F7-8AC32D3B5C10}">
      <dgm:prSet custT="1"/>
      <dgm:spPr/>
      <dgm:t>
        <a:bodyPr/>
        <a:lstStyle/>
        <a:p>
          <a:r>
            <a:rPr lang="en-CA" sz="1800" cap="small" baseline="0" dirty="0"/>
            <a:t>Student Accessibility Services (“SAS”) will send a confidential accommodation form notifying you if one of your students requires certain accommodations.</a:t>
          </a:r>
          <a:endParaRPr lang="en-US" sz="1800" cap="small" baseline="0" dirty="0"/>
        </a:p>
      </dgm:t>
    </dgm:pt>
    <dgm:pt modelId="{30F165E9-0E9C-4088-883D-63B7719DD677}" type="parTrans" cxnId="{51C0BF35-C0E3-4D38-A845-A44B40200D9F}">
      <dgm:prSet/>
      <dgm:spPr/>
      <dgm:t>
        <a:bodyPr/>
        <a:lstStyle/>
        <a:p>
          <a:endParaRPr lang="en-US"/>
        </a:p>
      </dgm:t>
    </dgm:pt>
    <dgm:pt modelId="{C2EA1163-C6F8-4463-94EC-EBF40322F2B2}" type="sibTrans" cxnId="{51C0BF35-C0E3-4D38-A845-A44B40200D9F}">
      <dgm:prSet/>
      <dgm:spPr/>
      <dgm:t>
        <a:bodyPr/>
        <a:lstStyle/>
        <a:p>
          <a:endParaRPr lang="en-US"/>
        </a:p>
      </dgm:t>
    </dgm:pt>
    <dgm:pt modelId="{A490825E-1870-4776-A1F1-C1BD2C61DFB4}">
      <dgm:prSet custT="1"/>
      <dgm:spPr/>
      <dgm:t>
        <a:bodyPr/>
        <a:lstStyle/>
        <a:p>
          <a:r>
            <a:rPr lang="en-CA" sz="1800" cap="small" baseline="0" dirty="0"/>
            <a:t>Students are never required to disclose private medical information to instructors.</a:t>
          </a:r>
          <a:endParaRPr lang="en-US" sz="1800" cap="small" baseline="0" dirty="0"/>
        </a:p>
      </dgm:t>
    </dgm:pt>
    <dgm:pt modelId="{7ADCDBA2-9AFF-4A95-9FE3-48D7DAB32132}" type="parTrans" cxnId="{BB98C3B2-7673-4936-921D-350F88BA2718}">
      <dgm:prSet/>
      <dgm:spPr/>
      <dgm:t>
        <a:bodyPr/>
        <a:lstStyle/>
        <a:p>
          <a:endParaRPr lang="en-US"/>
        </a:p>
      </dgm:t>
    </dgm:pt>
    <dgm:pt modelId="{C8F5B2EB-14A2-4F11-B9BE-224E22FC5A6B}" type="sibTrans" cxnId="{BB98C3B2-7673-4936-921D-350F88BA2718}">
      <dgm:prSet/>
      <dgm:spPr/>
      <dgm:t>
        <a:bodyPr/>
        <a:lstStyle/>
        <a:p>
          <a:endParaRPr lang="en-US"/>
        </a:p>
      </dgm:t>
    </dgm:pt>
    <dgm:pt modelId="{0D786401-77FD-4FB2-B927-073039C35E61}">
      <dgm:prSet custT="1"/>
      <dgm:spPr/>
      <dgm:t>
        <a:bodyPr/>
        <a:lstStyle/>
        <a:p>
          <a:r>
            <a:rPr lang="en-CA" sz="1800" cap="small" baseline="0" dirty="0"/>
            <a:t>If you are approached by a student</a:t>
          </a:r>
          <a:r>
            <a:rPr lang="en-CA" sz="1800" cap="small" baseline="0" dirty="0">
              <a:effectLst/>
            </a:rPr>
            <a:t>,</a:t>
          </a:r>
          <a:r>
            <a:rPr lang="en-CA" sz="1800" cap="small" baseline="0" dirty="0"/>
            <a:t> the best practice would be to help them get in touch with SAS. That way the student can speak directly with one of the Accessibility Advisors and begin putting together an accommodation plan. </a:t>
          </a:r>
          <a:endParaRPr lang="en-US" sz="1800" cap="small" baseline="0" dirty="0"/>
        </a:p>
      </dgm:t>
    </dgm:pt>
    <dgm:pt modelId="{8988BD71-D055-4DE9-80F0-6CD531FF9FFC}" type="parTrans" cxnId="{094A8D41-50CD-429D-BEC7-D1018B47F9D6}">
      <dgm:prSet/>
      <dgm:spPr/>
      <dgm:t>
        <a:bodyPr/>
        <a:lstStyle/>
        <a:p>
          <a:endParaRPr lang="en-US"/>
        </a:p>
      </dgm:t>
    </dgm:pt>
    <dgm:pt modelId="{51F70B14-287B-4457-80AA-E3F1AC174383}" type="sibTrans" cxnId="{094A8D41-50CD-429D-BEC7-D1018B47F9D6}">
      <dgm:prSet/>
      <dgm:spPr/>
      <dgm:t>
        <a:bodyPr/>
        <a:lstStyle/>
        <a:p>
          <a:endParaRPr lang="en-US"/>
        </a:p>
      </dgm:t>
    </dgm:pt>
    <dgm:pt modelId="{AEBE1B14-6C4A-4E98-B56E-287AA2B61F13}">
      <dgm:prSet custT="1"/>
      <dgm:spPr/>
      <dgm:t>
        <a:bodyPr/>
        <a:lstStyle/>
        <a:p>
          <a:r>
            <a:rPr lang="en-CA" sz="1800" cap="small" baseline="0" dirty="0"/>
            <a:t>Any personal information that is shared with you should be held in strict confidence.</a:t>
          </a:r>
          <a:endParaRPr lang="en-US" sz="1800" cap="small" baseline="0" dirty="0"/>
        </a:p>
      </dgm:t>
    </dgm:pt>
    <dgm:pt modelId="{A72A8ACE-51CB-450A-8472-FF70B69AF56C}" type="parTrans" cxnId="{278110C1-5E25-405F-B26D-C9D2C72AD252}">
      <dgm:prSet/>
      <dgm:spPr/>
      <dgm:t>
        <a:bodyPr/>
        <a:lstStyle/>
        <a:p>
          <a:endParaRPr lang="en-US"/>
        </a:p>
      </dgm:t>
    </dgm:pt>
    <dgm:pt modelId="{99D710E4-3B93-4D10-BFBD-50243115B4D7}" type="sibTrans" cxnId="{278110C1-5E25-405F-B26D-C9D2C72AD252}">
      <dgm:prSet/>
      <dgm:spPr/>
      <dgm:t>
        <a:bodyPr/>
        <a:lstStyle/>
        <a:p>
          <a:endParaRPr lang="en-US"/>
        </a:p>
      </dgm:t>
    </dgm:pt>
    <dgm:pt modelId="{8A1F131F-ED58-4874-BD39-5381040EF7FF}" type="pres">
      <dgm:prSet presAssocID="{BB128440-26EA-4435-A909-18AB9E819D35}" presName="vert0" presStyleCnt="0">
        <dgm:presLayoutVars>
          <dgm:dir/>
          <dgm:animOne val="branch"/>
          <dgm:animLvl val="lvl"/>
        </dgm:presLayoutVars>
      </dgm:prSet>
      <dgm:spPr/>
      <dgm:t>
        <a:bodyPr/>
        <a:lstStyle/>
        <a:p>
          <a:endParaRPr lang="en-US"/>
        </a:p>
      </dgm:t>
    </dgm:pt>
    <dgm:pt modelId="{3C297B23-4FFC-4429-83C8-24432FE61F42}" type="pres">
      <dgm:prSet presAssocID="{0C2CCF14-2CA5-46B7-84F7-8AC32D3B5C10}" presName="thickLine" presStyleLbl="alignNode1" presStyleIdx="0" presStyleCnt="4"/>
      <dgm:spPr/>
    </dgm:pt>
    <dgm:pt modelId="{3BF4DAAB-7FF0-43ED-A385-B6ACD254549F}" type="pres">
      <dgm:prSet presAssocID="{0C2CCF14-2CA5-46B7-84F7-8AC32D3B5C10}" presName="horz1" presStyleCnt="0"/>
      <dgm:spPr/>
    </dgm:pt>
    <dgm:pt modelId="{E938AB22-F90E-4DDF-B72C-73486F2E9ED6}" type="pres">
      <dgm:prSet presAssocID="{0C2CCF14-2CA5-46B7-84F7-8AC32D3B5C10}" presName="tx1" presStyleLbl="revTx" presStyleIdx="0" presStyleCnt="4"/>
      <dgm:spPr/>
      <dgm:t>
        <a:bodyPr/>
        <a:lstStyle/>
        <a:p>
          <a:endParaRPr lang="en-US"/>
        </a:p>
      </dgm:t>
    </dgm:pt>
    <dgm:pt modelId="{F8C9313A-2B22-4A99-A9EF-CB7E50BBAB86}" type="pres">
      <dgm:prSet presAssocID="{0C2CCF14-2CA5-46B7-84F7-8AC32D3B5C10}" presName="vert1" presStyleCnt="0"/>
      <dgm:spPr/>
    </dgm:pt>
    <dgm:pt modelId="{BB14F145-9BE5-4B10-A7D5-E1B489AE2CB4}" type="pres">
      <dgm:prSet presAssocID="{A490825E-1870-4776-A1F1-C1BD2C61DFB4}" presName="thickLine" presStyleLbl="alignNode1" presStyleIdx="1" presStyleCnt="4"/>
      <dgm:spPr/>
    </dgm:pt>
    <dgm:pt modelId="{B65802A4-97D8-41E6-A6E8-BABBCC4FD7A2}" type="pres">
      <dgm:prSet presAssocID="{A490825E-1870-4776-A1F1-C1BD2C61DFB4}" presName="horz1" presStyleCnt="0"/>
      <dgm:spPr/>
    </dgm:pt>
    <dgm:pt modelId="{E6886C15-553E-4F5E-8611-7C2C3E03B3EF}" type="pres">
      <dgm:prSet presAssocID="{A490825E-1870-4776-A1F1-C1BD2C61DFB4}" presName="tx1" presStyleLbl="revTx" presStyleIdx="1" presStyleCnt="4"/>
      <dgm:spPr/>
      <dgm:t>
        <a:bodyPr/>
        <a:lstStyle/>
        <a:p>
          <a:endParaRPr lang="en-US"/>
        </a:p>
      </dgm:t>
    </dgm:pt>
    <dgm:pt modelId="{D9A32281-B4FF-44E7-8F32-82E1858BA10E}" type="pres">
      <dgm:prSet presAssocID="{A490825E-1870-4776-A1F1-C1BD2C61DFB4}" presName="vert1" presStyleCnt="0"/>
      <dgm:spPr/>
    </dgm:pt>
    <dgm:pt modelId="{1E7030BC-1FAF-4ACD-A2D2-C698A21E8451}" type="pres">
      <dgm:prSet presAssocID="{0D786401-77FD-4FB2-B927-073039C35E61}" presName="thickLine" presStyleLbl="alignNode1" presStyleIdx="2" presStyleCnt="4" custLinFactNeighborY="-20487"/>
      <dgm:spPr/>
    </dgm:pt>
    <dgm:pt modelId="{6B0AAEEE-8474-46FA-816E-A214CE4CE10B}" type="pres">
      <dgm:prSet presAssocID="{0D786401-77FD-4FB2-B927-073039C35E61}" presName="horz1" presStyleCnt="0"/>
      <dgm:spPr/>
    </dgm:pt>
    <dgm:pt modelId="{8F940A80-1921-420C-A298-6D72B3673D7C}" type="pres">
      <dgm:prSet presAssocID="{0D786401-77FD-4FB2-B927-073039C35E61}" presName="tx1" presStyleLbl="revTx" presStyleIdx="2" presStyleCnt="4" custLinFactNeighborY="-16900"/>
      <dgm:spPr/>
      <dgm:t>
        <a:bodyPr/>
        <a:lstStyle/>
        <a:p>
          <a:endParaRPr lang="en-US"/>
        </a:p>
      </dgm:t>
    </dgm:pt>
    <dgm:pt modelId="{A65E72C5-E776-4A6E-8DA9-7213510F58AD}" type="pres">
      <dgm:prSet presAssocID="{0D786401-77FD-4FB2-B927-073039C35E61}" presName="vert1" presStyleCnt="0"/>
      <dgm:spPr/>
    </dgm:pt>
    <dgm:pt modelId="{E0AA5A7F-9069-494C-9A3B-DBA376521457}" type="pres">
      <dgm:prSet presAssocID="{AEBE1B14-6C4A-4E98-B56E-287AA2B61F13}" presName="thickLine" presStyleLbl="alignNode1" presStyleIdx="3" presStyleCnt="4"/>
      <dgm:spPr/>
    </dgm:pt>
    <dgm:pt modelId="{9A8C569E-405C-4690-82BE-F1F8A81B628D}" type="pres">
      <dgm:prSet presAssocID="{AEBE1B14-6C4A-4E98-B56E-287AA2B61F13}" presName="horz1" presStyleCnt="0"/>
      <dgm:spPr/>
    </dgm:pt>
    <dgm:pt modelId="{B0E80D1F-5AD9-4649-8EE2-9D825DDCD4BC}" type="pres">
      <dgm:prSet presAssocID="{AEBE1B14-6C4A-4E98-B56E-287AA2B61F13}" presName="tx1" presStyleLbl="revTx" presStyleIdx="3" presStyleCnt="4"/>
      <dgm:spPr/>
      <dgm:t>
        <a:bodyPr/>
        <a:lstStyle/>
        <a:p>
          <a:endParaRPr lang="en-US"/>
        </a:p>
      </dgm:t>
    </dgm:pt>
    <dgm:pt modelId="{AED0C3AE-F163-4174-807A-E339F83E8049}" type="pres">
      <dgm:prSet presAssocID="{AEBE1B14-6C4A-4E98-B56E-287AA2B61F13}" presName="vert1" presStyleCnt="0"/>
      <dgm:spPr/>
    </dgm:pt>
  </dgm:ptLst>
  <dgm:cxnLst>
    <dgm:cxn modelId="{2157E0C5-840F-BE42-8705-C006F398F124}" type="presOf" srcId="{BB128440-26EA-4435-A909-18AB9E819D35}" destId="{8A1F131F-ED58-4874-BD39-5381040EF7FF}" srcOrd="0" destOrd="0" presId="urn:microsoft.com/office/officeart/2008/layout/LinedList"/>
    <dgm:cxn modelId="{51C0BF35-C0E3-4D38-A845-A44B40200D9F}" srcId="{BB128440-26EA-4435-A909-18AB9E819D35}" destId="{0C2CCF14-2CA5-46B7-84F7-8AC32D3B5C10}" srcOrd="0" destOrd="0" parTransId="{30F165E9-0E9C-4088-883D-63B7719DD677}" sibTransId="{C2EA1163-C6F8-4463-94EC-EBF40322F2B2}"/>
    <dgm:cxn modelId="{094A8D41-50CD-429D-BEC7-D1018B47F9D6}" srcId="{BB128440-26EA-4435-A909-18AB9E819D35}" destId="{0D786401-77FD-4FB2-B927-073039C35E61}" srcOrd="2" destOrd="0" parTransId="{8988BD71-D055-4DE9-80F0-6CD531FF9FFC}" sibTransId="{51F70B14-287B-4457-80AA-E3F1AC174383}"/>
    <dgm:cxn modelId="{BB98C3B2-7673-4936-921D-350F88BA2718}" srcId="{BB128440-26EA-4435-A909-18AB9E819D35}" destId="{A490825E-1870-4776-A1F1-C1BD2C61DFB4}" srcOrd="1" destOrd="0" parTransId="{7ADCDBA2-9AFF-4A95-9FE3-48D7DAB32132}" sibTransId="{C8F5B2EB-14A2-4F11-B9BE-224E22FC5A6B}"/>
    <dgm:cxn modelId="{278110C1-5E25-405F-B26D-C9D2C72AD252}" srcId="{BB128440-26EA-4435-A909-18AB9E819D35}" destId="{AEBE1B14-6C4A-4E98-B56E-287AA2B61F13}" srcOrd="3" destOrd="0" parTransId="{A72A8ACE-51CB-450A-8472-FF70B69AF56C}" sibTransId="{99D710E4-3B93-4D10-BFBD-50243115B4D7}"/>
    <dgm:cxn modelId="{53AB28FF-10E7-C746-AF01-4EEB9E91D743}" type="presOf" srcId="{0D786401-77FD-4FB2-B927-073039C35E61}" destId="{8F940A80-1921-420C-A298-6D72B3673D7C}" srcOrd="0" destOrd="0" presId="urn:microsoft.com/office/officeart/2008/layout/LinedList"/>
    <dgm:cxn modelId="{9D9706AE-E36C-9748-9F8C-407ABD09CA5D}" type="presOf" srcId="{AEBE1B14-6C4A-4E98-B56E-287AA2B61F13}" destId="{B0E80D1F-5AD9-4649-8EE2-9D825DDCD4BC}" srcOrd="0" destOrd="0" presId="urn:microsoft.com/office/officeart/2008/layout/LinedList"/>
    <dgm:cxn modelId="{1D22F438-AFC7-694F-A9C0-32DFB264FFB4}" type="presOf" srcId="{A490825E-1870-4776-A1F1-C1BD2C61DFB4}" destId="{E6886C15-553E-4F5E-8611-7C2C3E03B3EF}" srcOrd="0" destOrd="0" presId="urn:microsoft.com/office/officeart/2008/layout/LinedList"/>
    <dgm:cxn modelId="{BD7D07A3-61CC-C74E-9CDD-63B8A481A3C2}" type="presOf" srcId="{0C2CCF14-2CA5-46B7-84F7-8AC32D3B5C10}" destId="{E938AB22-F90E-4DDF-B72C-73486F2E9ED6}" srcOrd="0" destOrd="0" presId="urn:microsoft.com/office/officeart/2008/layout/LinedList"/>
    <dgm:cxn modelId="{8F9FB7D6-C0B9-994C-91A1-2EBD0908A7A6}" type="presParOf" srcId="{8A1F131F-ED58-4874-BD39-5381040EF7FF}" destId="{3C297B23-4FFC-4429-83C8-24432FE61F42}" srcOrd="0" destOrd="0" presId="urn:microsoft.com/office/officeart/2008/layout/LinedList"/>
    <dgm:cxn modelId="{8878A964-B6E3-C243-9A77-18CFB408127B}" type="presParOf" srcId="{8A1F131F-ED58-4874-BD39-5381040EF7FF}" destId="{3BF4DAAB-7FF0-43ED-A385-B6ACD254549F}" srcOrd="1" destOrd="0" presId="urn:microsoft.com/office/officeart/2008/layout/LinedList"/>
    <dgm:cxn modelId="{1840A6D6-8521-3F4B-854E-DA1BF817D262}" type="presParOf" srcId="{3BF4DAAB-7FF0-43ED-A385-B6ACD254549F}" destId="{E938AB22-F90E-4DDF-B72C-73486F2E9ED6}" srcOrd="0" destOrd="0" presId="urn:microsoft.com/office/officeart/2008/layout/LinedList"/>
    <dgm:cxn modelId="{E2D91922-A2EF-1145-84FE-14A1291B2A78}" type="presParOf" srcId="{3BF4DAAB-7FF0-43ED-A385-B6ACD254549F}" destId="{F8C9313A-2B22-4A99-A9EF-CB7E50BBAB86}" srcOrd="1" destOrd="0" presId="urn:microsoft.com/office/officeart/2008/layout/LinedList"/>
    <dgm:cxn modelId="{C8430910-A339-1C42-AB10-1305E27478B9}" type="presParOf" srcId="{8A1F131F-ED58-4874-BD39-5381040EF7FF}" destId="{BB14F145-9BE5-4B10-A7D5-E1B489AE2CB4}" srcOrd="2" destOrd="0" presId="urn:microsoft.com/office/officeart/2008/layout/LinedList"/>
    <dgm:cxn modelId="{E6067C9E-0F5E-554E-A3C9-65301FEDA406}" type="presParOf" srcId="{8A1F131F-ED58-4874-BD39-5381040EF7FF}" destId="{B65802A4-97D8-41E6-A6E8-BABBCC4FD7A2}" srcOrd="3" destOrd="0" presId="urn:microsoft.com/office/officeart/2008/layout/LinedList"/>
    <dgm:cxn modelId="{3D71E867-E98B-DE49-9C68-1B37C45574AB}" type="presParOf" srcId="{B65802A4-97D8-41E6-A6E8-BABBCC4FD7A2}" destId="{E6886C15-553E-4F5E-8611-7C2C3E03B3EF}" srcOrd="0" destOrd="0" presId="urn:microsoft.com/office/officeart/2008/layout/LinedList"/>
    <dgm:cxn modelId="{1ED85BA7-919A-6A46-B6CA-057E56ACAD14}" type="presParOf" srcId="{B65802A4-97D8-41E6-A6E8-BABBCC4FD7A2}" destId="{D9A32281-B4FF-44E7-8F32-82E1858BA10E}" srcOrd="1" destOrd="0" presId="urn:microsoft.com/office/officeart/2008/layout/LinedList"/>
    <dgm:cxn modelId="{20D8E80C-BB7D-BA43-986E-1AE940D43400}" type="presParOf" srcId="{8A1F131F-ED58-4874-BD39-5381040EF7FF}" destId="{1E7030BC-1FAF-4ACD-A2D2-C698A21E8451}" srcOrd="4" destOrd="0" presId="urn:microsoft.com/office/officeart/2008/layout/LinedList"/>
    <dgm:cxn modelId="{E1A23F09-3945-F64F-BCDE-EA40B284A66B}" type="presParOf" srcId="{8A1F131F-ED58-4874-BD39-5381040EF7FF}" destId="{6B0AAEEE-8474-46FA-816E-A214CE4CE10B}" srcOrd="5" destOrd="0" presId="urn:microsoft.com/office/officeart/2008/layout/LinedList"/>
    <dgm:cxn modelId="{F9C631CA-026C-3044-BA32-53CD6434E407}" type="presParOf" srcId="{6B0AAEEE-8474-46FA-816E-A214CE4CE10B}" destId="{8F940A80-1921-420C-A298-6D72B3673D7C}" srcOrd="0" destOrd="0" presId="urn:microsoft.com/office/officeart/2008/layout/LinedList"/>
    <dgm:cxn modelId="{E52DEF33-1FE3-0244-8571-E8F85325378E}" type="presParOf" srcId="{6B0AAEEE-8474-46FA-816E-A214CE4CE10B}" destId="{A65E72C5-E776-4A6E-8DA9-7213510F58AD}" srcOrd="1" destOrd="0" presId="urn:microsoft.com/office/officeart/2008/layout/LinedList"/>
    <dgm:cxn modelId="{B0D02333-24F0-FB45-B570-B228D80974BC}" type="presParOf" srcId="{8A1F131F-ED58-4874-BD39-5381040EF7FF}" destId="{E0AA5A7F-9069-494C-9A3B-DBA376521457}" srcOrd="6" destOrd="0" presId="urn:microsoft.com/office/officeart/2008/layout/LinedList"/>
    <dgm:cxn modelId="{08C0C331-1308-6B47-B26B-47AF2F8AAC16}" type="presParOf" srcId="{8A1F131F-ED58-4874-BD39-5381040EF7FF}" destId="{9A8C569E-405C-4690-82BE-F1F8A81B628D}" srcOrd="7" destOrd="0" presId="urn:microsoft.com/office/officeart/2008/layout/LinedList"/>
    <dgm:cxn modelId="{FBAB657B-C316-924B-9E53-D0FA39BF4C5E}" type="presParOf" srcId="{9A8C569E-405C-4690-82BE-F1F8A81B628D}" destId="{B0E80D1F-5AD9-4649-8EE2-9D825DDCD4BC}" srcOrd="0" destOrd="0" presId="urn:microsoft.com/office/officeart/2008/layout/LinedList"/>
    <dgm:cxn modelId="{48F8211A-AE88-E943-A79B-E01EA19F9C6F}" type="presParOf" srcId="{9A8C569E-405C-4690-82BE-F1F8A81B628D}" destId="{AED0C3AE-F163-4174-807A-E339F83E804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350099-4B1C-481A-B084-ECF6746AC0F5}" type="doc">
      <dgm:prSet loTypeId="urn:microsoft.com/office/officeart/2008/layout/LinedList" loCatId="Inbox" qsTypeId="urn:microsoft.com/office/officeart/2005/8/quickstyle/simple4" qsCatId="simple" csTypeId="urn:microsoft.com/office/officeart/2005/8/colors/accent5_1" csCatId="accent5" phldr="1"/>
      <dgm:spPr/>
      <dgm:t>
        <a:bodyPr/>
        <a:lstStyle/>
        <a:p>
          <a:endParaRPr lang="en-US"/>
        </a:p>
      </dgm:t>
    </dgm:pt>
    <dgm:pt modelId="{7E0180EB-B083-408C-8292-659AB00711CD}">
      <dgm:prSet custT="1"/>
      <dgm:spPr/>
      <dgm:t>
        <a:bodyPr/>
        <a:lstStyle/>
        <a:p>
          <a:r>
            <a:rPr lang="en-CA" sz="2100" cap="small" baseline="0" dirty="0"/>
            <a:t>The standards which have been established in Lakehead’s </a:t>
          </a:r>
          <a:r>
            <a:rPr lang="en-CA" sz="2100" i="1" cap="small" baseline="0" dirty="0"/>
            <a:t>Accommodations and access for students with disabilities/medical conditions policy, </a:t>
          </a:r>
          <a:r>
            <a:rPr lang="en-CA" sz="2100" cap="small" baseline="0" dirty="0"/>
            <a:t>are in accordance with the </a:t>
          </a:r>
          <a:r>
            <a:rPr lang="en-CA" sz="2100" i="1" cap="small" baseline="0" dirty="0"/>
            <a:t>Charter, </a:t>
          </a:r>
          <a:r>
            <a:rPr lang="en-CA" sz="2100" i="0" cap="small" baseline="0" dirty="0"/>
            <a:t>the</a:t>
          </a:r>
          <a:r>
            <a:rPr lang="en-CA" sz="2100" cap="small" baseline="0" dirty="0"/>
            <a:t> </a:t>
          </a:r>
          <a:r>
            <a:rPr lang="en-CA" sz="2100" i="1" cap="small" baseline="0" dirty="0"/>
            <a:t>Ontario Human Rights Code (“OHRC”)</a:t>
          </a:r>
          <a:r>
            <a:rPr lang="en-CA" sz="2100" cap="small" baseline="0" dirty="0"/>
            <a:t>, the </a:t>
          </a:r>
          <a:r>
            <a:rPr lang="en-CA" sz="2100" i="1" cap="small" baseline="0" dirty="0"/>
            <a:t>Ontarians with Disabilities Act </a:t>
          </a:r>
          <a:r>
            <a:rPr lang="en-CA" sz="2100" cap="small" baseline="0" dirty="0"/>
            <a:t>and the A</a:t>
          </a:r>
          <a:r>
            <a:rPr lang="en-CA" sz="2100" i="1" cap="small" baseline="0" dirty="0"/>
            <a:t>ccessibility for Ontarians with Disabilities Act</a:t>
          </a:r>
          <a:r>
            <a:rPr lang="en-CA" sz="2100" cap="small" baseline="0" dirty="0"/>
            <a:t>.</a:t>
          </a:r>
          <a:endParaRPr lang="en-US" sz="2100" cap="small" baseline="0" dirty="0"/>
        </a:p>
      </dgm:t>
    </dgm:pt>
    <dgm:pt modelId="{C7DDE4D3-7D79-4F7C-B071-BDAC9D2BC7CC}" type="parTrans" cxnId="{1E48FA2C-3D7A-4E7E-8096-E83FBA59CBF0}">
      <dgm:prSet/>
      <dgm:spPr/>
      <dgm:t>
        <a:bodyPr/>
        <a:lstStyle/>
        <a:p>
          <a:endParaRPr lang="en-US"/>
        </a:p>
      </dgm:t>
    </dgm:pt>
    <dgm:pt modelId="{CBEDD58A-1F7A-4638-8F39-40B64EABCC2C}" type="sibTrans" cxnId="{1E48FA2C-3D7A-4E7E-8096-E83FBA59CBF0}">
      <dgm:prSet/>
      <dgm:spPr/>
      <dgm:t>
        <a:bodyPr/>
        <a:lstStyle/>
        <a:p>
          <a:endParaRPr lang="en-US"/>
        </a:p>
      </dgm:t>
    </dgm:pt>
    <dgm:pt modelId="{EAABF951-416C-40E6-9E28-2E845168053A}">
      <dgm:prSet custT="1"/>
      <dgm:spPr/>
      <dgm:t>
        <a:bodyPr/>
        <a:lstStyle/>
        <a:p>
          <a:r>
            <a:rPr lang="en-CA" sz="2800" cap="small" baseline="0" dirty="0"/>
            <a:t>No student should face discrimination because of a disability. </a:t>
          </a:r>
          <a:r>
            <a:rPr lang="en-CA" sz="2800" b="1" cap="small" baseline="0" dirty="0">
              <a:solidFill>
                <a:schemeClr val="accent4">
                  <a:lumMod val="50000"/>
                </a:schemeClr>
              </a:solidFill>
            </a:rPr>
            <a:t>We must at all times respect the dignity and autonomy of students with disabilities.</a:t>
          </a:r>
          <a:endParaRPr lang="en-US" sz="2800" b="1" cap="small" baseline="0" dirty="0">
            <a:solidFill>
              <a:schemeClr val="accent4">
                <a:lumMod val="50000"/>
              </a:schemeClr>
            </a:solidFill>
          </a:endParaRPr>
        </a:p>
      </dgm:t>
    </dgm:pt>
    <dgm:pt modelId="{167071D4-1936-4B46-965A-27AE700A41BA}" type="parTrans" cxnId="{F531D3B3-C480-4BA9-A38E-83157A062113}">
      <dgm:prSet/>
      <dgm:spPr/>
      <dgm:t>
        <a:bodyPr/>
        <a:lstStyle/>
        <a:p>
          <a:endParaRPr lang="en-US"/>
        </a:p>
      </dgm:t>
    </dgm:pt>
    <dgm:pt modelId="{43F9276A-6901-4024-8860-0D0072E22C52}" type="sibTrans" cxnId="{F531D3B3-C480-4BA9-A38E-83157A062113}">
      <dgm:prSet/>
      <dgm:spPr/>
      <dgm:t>
        <a:bodyPr/>
        <a:lstStyle/>
        <a:p>
          <a:endParaRPr lang="en-US"/>
        </a:p>
      </dgm:t>
    </dgm:pt>
    <dgm:pt modelId="{5EE6FA26-328F-4BE2-ACE8-51BB87E6D398}" type="pres">
      <dgm:prSet presAssocID="{F2350099-4B1C-481A-B084-ECF6746AC0F5}" presName="vert0" presStyleCnt="0">
        <dgm:presLayoutVars>
          <dgm:dir/>
          <dgm:animOne val="branch"/>
          <dgm:animLvl val="lvl"/>
        </dgm:presLayoutVars>
      </dgm:prSet>
      <dgm:spPr/>
      <dgm:t>
        <a:bodyPr/>
        <a:lstStyle/>
        <a:p>
          <a:endParaRPr lang="en-US"/>
        </a:p>
      </dgm:t>
    </dgm:pt>
    <dgm:pt modelId="{750FA2D1-3717-401D-B1BC-DD9BFCF7FA72}" type="pres">
      <dgm:prSet presAssocID="{7E0180EB-B083-408C-8292-659AB00711CD}" presName="thickLine" presStyleLbl="alignNode1" presStyleIdx="0" presStyleCnt="2"/>
      <dgm:spPr/>
    </dgm:pt>
    <dgm:pt modelId="{746A4F29-C471-47B0-A76E-566CFB68BCAB}" type="pres">
      <dgm:prSet presAssocID="{7E0180EB-B083-408C-8292-659AB00711CD}" presName="horz1" presStyleCnt="0"/>
      <dgm:spPr/>
    </dgm:pt>
    <dgm:pt modelId="{46030960-98C6-4B45-9889-4FAB7D10612A}" type="pres">
      <dgm:prSet presAssocID="{7E0180EB-B083-408C-8292-659AB00711CD}" presName="tx1" presStyleLbl="revTx" presStyleIdx="0" presStyleCnt="2"/>
      <dgm:spPr/>
      <dgm:t>
        <a:bodyPr/>
        <a:lstStyle/>
        <a:p>
          <a:endParaRPr lang="en-US"/>
        </a:p>
      </dgm:t>
    </dgm:pt>
    <dgm:pt modelId="{3531416F-C709-4B49-BB76-DB482200DD2A}" type="pres">
      <dgm:prSet presAssocID="{7E0180EB-B083-408C-8292-659AB00711CD}" presName="vert1" presStyleCnt="0"/>
      <dgm:spPr/>
    </dgm:pt>
    <dgm:pt modelId="{56B88D34-9E53-4C21-BC76-49E480C178E0}" type="pres">
      <dgm:prSet presAssocID="{EAABF951-416C-40E6-9E28-2E845168053A}" presName="thickLine" presStyleLbl="alignNode1" presStyleIdx="1" presStyleCnt="2"/>
      <dgm:spPr/>
    </dgm:pt>
    <dgm:pt modelId="{C389507A-81CF-4805-AA6E-6145C3000850}" type="pres">
      <dgm:prSet presAssocID="{EAABF951-416C-40E6-9E28-2E845168053A}" presName="horz1" presStyleCnt="0"/>
      <dgm:spPr/>
    </dgm:pt>
    <dgm:pt modelId="{F1D7F8F3-0B14-4CF8-9045-432428B4D3C1}" type="pres">
      <dgm:prSet presAssocID="{EAABF951-416C-40E6-9E28-2E845168053A}" presName="tx1" presStyleLbl="revTx" presStyleIdx="1" presStyleCnt="2" custScaleY="81853"/>
      <dgm:spPr/>
      <dgm:t>
        <a:bodyPr/>
        <a:lstStyle/>
        <a:p>
          <a:endParaRPr lang="en-US"/>
        </a:p>
      </dgm:t>
    </dgm:pt>
    <dgm:pt modelId="{2EF8A26B-4F6A-445D-9791-51893B799DFA}" type="pres">
      <dgm:prSet presAssocID="{EAABF951-416C-40E6-9E28-2E845168053A}" presName="vert1" presStyleCnt="0"/>
      <dgm:spPr/>
    </dgm:pt>
  </dgm:ptLst>
  <dgm:cxnLst>
    <dgm:cxn modelId="{F531D3B3-C480-4BA9-A38E-83157A062113}" srcId="{F2350099-4B1C-481A-B084-ECF6746AC0F5}" destId="{EAABF951-416C-40E6-9E28-2E845168053A}" srcOrd="1" destOrd="0" parTransId="{167071D4-1936-4B46-965A-27AE700A41BA}" sibTransId="{43F9276A-6901-4024-8860-0D0072E22C52}"/>
    <dgm:cxn modelId="{E96B4B03-0DCD-B047-8977-DF3F37C34539}" type="presOf" srcId="{EAABF951-416C-40E6-9E28-2E845168053A}" destId="{F1D7F8F3-0B14-4CF8-9045-432428B4D3C1}" srcOrd="0" destOrd="0" presId="urn:microsoft.com/office/officeart/2008/layout/LinedList"/>
    <dgm:cxn modelId="{CAD1E1D7-D1B6-EA46-9F91-EE63CDFBC1A1}" type="presOf" srcId="{F2350099-4B1C-481A-B084-ECF6746AC0F5}" destId="{5EE6FA26-328F-4BE2-ACE8-51BB87E6D398}" srcOrd="0" destOrd="0" presId="urn:microsoft.com/office/officeart/2008/layout/LinedList"/>
    <dgm:cxn modelId="{1E48FA2C-3D7A-4E7E-8096-E83FBA59CBF0}" srcId="{F2350099-4B1C-481A-B084-ECF6746AC0F5}" destId="{7E0180EB-B083-408C-8292-659AB00711CD}" srcOrd="0" destOrd="0" parTransId="{C7DDE4D3-7D79-4F7C-B071-BDAC9D2BC7CC}" sibTransId="{CBEDD58A-1F7A-4638-8F39-40B64EABCC2C}"/>
    <dgm:cxn modelId="{002EC806-3D0C-A441-869B-412E2FADC87D}" type="presOf" srcId="{7E0180EB-B083-408C-8292-659AB00711CD}" destId="{46030960-98C6-4B45-9889-4FAB7D10612A}" srcOrd="0" destOrd="0" presId="urn:microsoft.com/office/officeart/2008/layout/LinedList"/>
    <dgm:cxn modelId="{4BF8E232-E464-1D4C-936A-9DF730491620}" type="presParOf" srcId="{5EE6FA26-328F-4BE2-ACE8-51BB87E6D398}" destId="{750FA2D1-3717-401D-B1BC-DD9BFCF7FA72}" srcOrd="0" destOrd="0" presId="urn:microsoft.com/office/officeart/2008/layout/LinedList"/>
    <dgm:cxn modelId="{86B6EC73-F73E-2149-9F1D-8D8B23E5BF83}" type="presParOf" srcId="{5EE6FA26-328F-4BE2-ACE8-51BB87E6D398}" destId="{746A4F29-C471-47B0-A76E-566CFB68BCAB}" srcOrd="1" destOrd="0" presId="urn:microsoft.com/office/officeart/2008/layout/LinedList"/>
    <dgm:cxn modelId="{EB6C407F-4762-A943-9BB5-528364BB3316}" type="presParOf" srcId="{746A4F29-C471-47B0-A76E-566CFB68BCAB}" destId="{46030960-98C6-4B45-9889-4FAB7D10612A}" srcOrd="0" destOrd="0" presId="urn:microsoft.com/office/officeart/2008/layout/LinedList"/>
    <dgm:cxn modelId="{2403AC11-BEE9-4A41-860C-5A91BC57E35B}" type="presParOf" srcId="{746A4F29-C471-47B0-A76E-566CFB68BCAB}" destId="{3531416F-C709-4B49-BB76-DB482200DD2A}" srcOrd="1" destOrd="0" presId="urn:microsoft.com/office/officeart/2008/layout/LinedList"/>
    <dgm:cxn modelId="{6154D7CB-F768-D046-A856-2D344AF29949}" type="presParOf" srcId="{5EE6FA26-328F-4BE2-ACE8-51BB87E6D398}" destId="{56B88D34-9E53-4C21-BC76-49E480C178E0}" srcOrd="2" destOrd="0" presId="urn:microsoft.com/office/officeart/2008/layout/LinedList"/>
    <dgm:cxn modelId="{D29D6A1A-A56D-F74A-8C0E-38C0FF49E6AA}" type="presParOf" srcId="{5EE6FA26-328F-4BE2-ACE8-51BB87E6D398}" destId="{C389507A-81CF-4805-AA6E-6145C3000850}" srcOrd="3" destOrd="0" presId="urn:microsoft.com/office/officeart/2008/layout/LinedList"/>
    <dgm:cxn modelId="{9C9A3A80-FD7D-D147-ADF0-72532870B1D9}" type="presParOf" srcId="{C389507A-81CF-4805-AA6E-6145C3000850}" destId="{F1D7F8F3-0B14-4CF8-9045-432428B4D3C1}" srcOrd="0" destOrd="0" presId="urn:microsoft.com/office/officeart/2008/layout/LinedList"/>
    <dgm:cxn modelId="{2DDC32D7-E782-8F47-93D2-603D05F620FD}" type="presParOf" srcId="{C389507A-81CF-4805-AA6E-6145C3000850}" destId="{2EF8A26B-4F6A-445D-9791-51893B799DFA}"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97B23-4FFC-4429-83C8-24432FE61F42}">
      <dsp:nvSpPr>
        <dsp:cNvPr id="0" name=""/>
        <dsp:cNvSpPr/>
      </dsp:nvSpPr>
      <dsp:spPr>
        <a:xfrm>
          <a:off x="0" y="0"/>
          <a:ext cx="10363200" cy="0"/>
        </a:xfrm>
        <a:prstGeom prst="line">
          <a:avLst/>
        </a:prstGeom>
        <a:gradFill rotWithShape="0">
          <a:gsLst>
            <a:gs pos="0">
              <a:schemeClr val="lt1">
                <a:hueOff val="0"/>
                <a:satOff val="0"/>
                <a:lumOff val="0"/>
                <a:alphaOff val="0"/>
                <a:tint val="94000"/>
                <a:satMod val="100000"/>
                <a:lumMod val="108000"/>
              </a:schemeClr>
            </a:gs>
            <a:gs pos="50000">
              <a:schemeClr val="lt1">
                <a:hueOff val="0"/>
                <a:satOff val="0"/>
                <a:lumOff val="0"/>
                <a:alphaOff val="0"/>
                <a:tint val="98000"/>
                <a:shade val="100000"/>
                <a:satMod val="100000"/>
                <a:lumMod val="100000"/>
              </a:schemeClr>
            </a:gs>
            <a:gs pos="100000">
              <a:schemeClr val="lt1">
                <a:hueOff val="0"/>
                <a:satOff val="0"/>
                <a:lumOff val="0"/>
                <a:alphaOff val="0"/>
                <a:shade val="72000"/>
                <a:satMod val="120000"/>
                <a:lumMod val="100000"/>
              </a:schemeClr>
            </a:gs>
          </a:gsLst>
          <a:lin ang="5400000" scaled="0"/>
        </a:gradFill>
        <a:ln w="9525" cap="flat" cmpd="sng" algn="ctr">
          <a:solidFill>
            <a:schemeClr val="accent5">
              <a:shade val="80000"/>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E938AB22-F90E-4DDF-B72C-73486F2E9ED6}">
      <dsp:nvSpPr>
        <dsp:cNvPr id="0" name=""/>
        <dsp:cNvSpPr/>
      </dsp:nvSpPr>
      <dsp:spPr>
        <a:xfrm>
          <a:off x="0" y="0"/>
          <a:ext cx="10363200" cy="101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cap="small" baseline="0" dirty="0"/>
            <a:t>Student Accessibility Services (“SAS”) will send a confidential accommodation form notifying you if one of your students requires certain accommodations.</a:t>
          </a:r>
          <a:endParaRPr lang="en-US" sz="1800" kern="1200" cap="small" baseline="0" dirty="0"/>
        </a:p>
      </dsp:txBody>
      <dsp:txXfrm>
        <a:off x="0" y="0"/>
        <a:ext cx="10363200" cy="1011766"/>
      </dsp:txXfrm>
    </dsp:sp>
    <dsp:sp modelId="{BB14F145-9BE5-4B10-A7D5-E1B489AE2CB4}">
      <dsp:nvSpPr>
        <dsp:cNvPr id="0" name=""/>
        <dsp:cNvSpPr/>
      </dsp:nvSpPr>
      <dsp:spPr>
        <a:xfrm>
          <a:off x="0" y="1011766"/>
          <a:ext cx="10363200" cy="0"/>
        </a:xfrm>
        <a:prstGeom prst="line">
          <a:avLst/>
        </a:prstGeom>
        <a:gradFill rotWithShape="0">
          <a:gsLst>
            <a:gs pos="0">
              <a:schemeClr val="lt1">
                <a:hueOff val="0"/>
                <a:satOff val="0"/>
                <a:lumOff val="0"/>
                <a:alphaOff val="0"/>
                <a:tint val="94000"/>
                <a:satMod val="100000"/>
                <a:lumMod val="108000"/>
              </a:schemeClr>
            </a:gs>
            <a:gs pos="50000">
              <a:schemeClr val="lt1">
                <a:hueOff val="0"/>
                <a:satOff val="0"/>
                <a:lumOff val="0"/>
                <a:alphaOff val="0"/>
                <a:tint val="98000"/>
                <a:shade val="100000"/>
                <a:satMod val="100000"/>
                <a:lumMod val="100000"/>
              </a:schemeClr>
            </a:gs>
            <a:gs pos="100000">
              <a:schemeClr val="lt1">
                <a:hueOff val="0"/>
                <a:satOff val="0"/>
                <a:lumOff val="0"/>
                <a:alphaOff val="0"/>
                <a:shade val="72000"/>
                <a:satMod val="120000"/>
                <a:lumMod val="100000"/>
              </a:schemeClr>
            </a:gs>
          </a:gsLst>
          <a:lin ang="5400000" scaled="0"/>
        </a:gradFill>
        <a:ln w="9525" cap="flat" cmpd="sng" algn="ctr">
          <a:solidFill>
            <a:schemeClr val="accent5">
              <a:shade val="80000"/>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E6886C15-553E-4F5E-8611-7C2C3E03B3EF}">
      <dsp:nvSpPr>
        <dsp:cNvPr id="0" name=""/>
        <dsp:cNvSpPr/>
      </dsp:nvSpPr>
      <dsp:spPr>
        <a:xfrm>
          <a:off x="0" y="1011766"/>
          <a:ext cx="10363200" cy="101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cap="small" baseline="0" dirty="0"/>
            <a:t>Students are never required to disclose private medical information to instructors.</a:t>
          </a:r>
          <a:endParaRPr lang="en-US" sz="1800" kern="1200" cap="small" baseline="0" dirty="0"/>
        </a:p>
      </dsp:txBody>
      <dsp:txXfrm>
        <a:off x="0" y="1011766"/>
        <a:ext cx="10363200" cy="1011766"/>
      </dsp:txXfrm>
    </dsp:sp>
    <dsp:sp modelId="{1E7030BC-1FAF-4ACD-A2D2-C698A21E8451}">
      <dsp:nvSpPr>
        <dsp:cNvPr id="0" name=""/>
        <dsp:cNvSpPr/>
      </dsp:nvSpPr>
      <dsp:spPr>
        <a:xfrm>
          <a:off x="0" y="1816252"/>
          <a:ext cx="10363200" cy="0"/>
        </a:xfrm>
        <a:prstGeom prst="line">
          <a:avLst/>
        </a:prstGeom>
        <a:gradFill rotWithShape="0">
          <a:gsLst>
            <a:gs pos="0">
              <a:schemeClr val="lt1">
                <a:hueOff val="0"/>
                <a:satOff val="0"/>
                <a:lumOff val="0"/>
                <a:alphaOff val="0"/>
                <a:tint val="94000"/>
                <a:satMod val="100000"/>
                <a:lumMod val="108000"/>
              </a:schemeClr>
            </a:gs>
            <a:gs pos="50000">
              <a:schemeClr val="lt1">
                <a:hueOff val="0"/>
                <a:satOff val="0"/>
                <a:lumOff val="0"/>
                <a:alphaOff val="0"/>
                <a:tint val="98000"/>
                <a:shade val="100000"/>
                <a:satMod val="100000"/>
                <a:lumMod val="100000"/>
              </a:schemeClr>
            </a:gs>
            <a:gs pos="100000">
              <a:schemeClr val="lt1">
                <a:hueOff val="0"/>
                <a:satOff val="0"/>
                <a:lumOff val="0"/>
                <a:alphaOff val="0"/>
                <a:shade val="72000"/>
                <a:satMod val="120000"/>
                <a:lumMod val="100000"/>
              </a:schemeClr>
            </a:gs>
          </a:gsLst>
          <a:lin ang="5400000" scaled="0"/>
        </a:gradFill>
        <a:ln w="9525" cap="flat" cmpd="sng" algn="ctr">
          <a:solidFill>
            <a:schemeClr val="accent5">
              <a:shade val="80000"/>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8F940A80-1921-420C-A298-6D72B3673D7C}">
      <dsp:nvSpPr>
        <dsp:cNvPr id="0" name=""/>
        <dsp:cNvSpPr/>
      </dsp:nvSpPr>
      <dsp:spPr>
        <a:xfrm>
          <a:off x="0" y="1852544"/>
          <a:ext cx="10363200" cy="101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cap="small" baseline="0" dirty="0"/>
            <a:t>If you are approached by a student</a:t>
          </a:r>
          <a:r>
            <a:rPr lang="en-CA" sz="1800" kern="1200" cap="small" baseline="0" dirty="0">
              <a:effectLst/>
            </a:rPr>
            <a:t>,</a:t>
          </a:r>
          <a:r>
            <a:rPr lang="en-CA" sz="1800" kern="1200" cap="small" baseline="0" dirty="0"/>
            <a:t> the best practice would be to help them get in touch with SAS. That way the student can speak directly with one of the Accessibility Advisors and begin putting together an accommodation plan. </a:t>
          </a:r>
          <a:endParaRPr lang="en-US" sz="1800" kern="1200" cap="small" baseline="0" dirty="0"/>
        </a:p>
      </dsp:txBody>
      <dsp:txXfrm>
        <a:off x="0" y="1852544"/>
        <a:ext cx="10363200" cy="1011766"/>
      </dsp:txXfrm>
    </dsp:sp>
    <dsp:sp modelId="{E0AA5A7F-9069-494C-9A3B-DBA376521457}">
      <dsp:nvSpPr>
        <dsp:cNvPr id="0" name=""/>
        <dsp:cNvSpPr/>
      </dsp:nvSpPr>
      <dsp:spPr>
        <a:xfrm>
          <a:off x="0" y="3035300"/>
          <a:ext cx="10363200" cy="0"/>
        </a:xfrm>
        <a:prstGeom prst="line">
          <a:avLst/>
        </a:prstGeom>
        <a:gradFill rotWithShape="0">
          <a:gsLst>
            <a:gs pos="0">
              <a:schemeClr val="lt1">
                <a:hueOff val="0"/>
                <a:satOff val="0"/>
                <a:lumOff val="0"/>
                <a:alphaOff val="0"/>
                <a:tint val="94000"/>
                <a:satMod val="100000"/>
                <a:lumMod val="108000"/>
              </a:schemeClr>
            </a:gs>
            <a:gs pos="50000">
              <a:schemeClr val="lt1">
                <a:hueOff val="0"/>
                <a:satOff val="0"/>
                <a:lumOff val="0"/>
                <a:alphaOff val="0"/>
                <a:tint val="98000"/>
                <a:shade val="100000"/>
                <a:satMod val="100000"/>
                <a:lumMod val="100000"/>
              </a:schemeClr>
            </a:gs>
            <a:gs pos="100000">
              <a:schemeClr val="lt1">
                <a:hueOff val="0"/>
                <a:satOff val="0"/>
                <a:lumOff val="0"/>
                <a:alphaOff val="0"/>
                <a:shade val="72000"/>
                <a:satMod val="120000"/>
                <a:lumMod val="100000"/>
              </a:schemeClr>
            </a:gs>
          </a:gsLst>
          <a:lin ang="5400000" scaled="0"/>
        </a:gradFill>
        <a:ln w="9525" cap="flat" cmpd="sng" algn="ctr">
          <a:solidFill>
            <a:schemeClr val="accent5">
              <a:shade val="80000"/>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B0E80D1F-5AD9-4649-8EE2-9D825DDCD4BC}">
      <dsp:nvSpPr>
        <dsp:cNvPr id="0" name=""/>
        <dsp:cNvSpPr/>
      </dsp:nvSpPr>
      <dsp:spPr>
        <a:xfrm>
          <a:off x="0" y="3035300"/>
          <a:ext cx="10363200" cy="1011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cap="small" baseline="0" dirty="0"/>
            <a:t>Any personal information that is shared with you should be held in strict confidence.</a:t>
          </a:r>
          <a:endParaRPr lang="en-US" sz="1800" kern="1200" cap="small" baseline="0" dirty="0"/>
        </a:p>
      </dsp:txBody>
      <dsp:txXfrm>
        <a:off x="0" y="3035300"/>
        <a:ext cx="10363200" cy="1011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FA2D1-3717-401D-B1BC-DD9BFCF7FA72}">
      <dsp:nvSpPr>
        <dsp:cNvPr id="0" name=""/>
        <dsp:cNvSpPr/>
      </dsp:nvSpPr>
      <dsp:spPr>
        <a:xfrm>
          <a:off x="0" y="483"/>
          <a:ext cx="6915665" cy="0"/>
        </a:xfrm>
        <a:prstGeom prst="line">
          <a:avLst/>
        </a:prstGeom>
        <a:gradFill rotWithShape="0">
          <a:gsLst>
            <a:gs pos="0">
              <a:schemeClr val="lt1">
                <a:hueOff val="0"/>
                <a:satOff val="0"/>
                <a:lumOff val="0"/>
                <a:alphaOff val="0"/>
                <a:tint val="94000"/>
                <a:satMod val="100000"/>
                <a:lumMod val="108000"/>
              </a:schemeClr>
            </a:gs>
            <a:gs pos="50000">
              <a:schemeClr val="lt1">
                <a:hueOff val="0"/>
                <a:satOff val="0"/>
                <a:lumOff val="0"/>
                <a:alphaOff val="0"/>
                <a:tint val="98000"/>
                <a:shade val="100000"/>
                <a:satMod val="100000"/>
                <a:lumMod val="100000"/>
              </a:schemeClr>
            </a:gs>
            <a:gs pos="100000">
              <a:schemeClr val="lt1">
                <a:hueOff val="0"/>
                <a:satOff val="0"/>
                <a:lumOff val="0"/>
                <a:alphaOff val="0"/>
                <a:shade val="72000"/>
                <a:satMod val="120000"/>
                <a:lumMod val="100000"/>
              </a:schemeClr>
            </a:gs>
          </a:gsLst>
          <a:lin ang="5400000" scaled="0"/>
        </a:gradFill>
        <a:ln w="9525" cap="flat" cmpd="sng" algn="ctr">
          <a:solidFill>
            <a:schemeClr val="accent5">
              <a:shade val="80000"/>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46030960-98C6-4B45-9889-4FAB7D10612A}">
      <dsp:nvSpPr>
        <dsp:cNvPr id="0" name=""/>
        <dsp:cNvSpPr/>
      </dsp:nvSpPr>
      <dsp:spPr>
        <a:xfrm>
          <a:off x="0" y="483"/>
          <a:ext cx="6915665" cy="3247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CA" sz="2100" kern="1200" cap="small" baseline="0" dirty="0"/>
            <a:t>The standards which have been established in Lakehead’s </a:t>
          </a:r>
          <a:r>
            <a:rPr lang="en-CA" sz="2100" i="1" kern="1200" cap="small" baseline="0" dirty="0"/>
            <a:t>Accommodations and access for students with disabilities/medical conditions policy, </a:t>
          </a:r>
          <a:r>
            <a:rPr lang="en-CA" sz="2100" kern="1200" cap="small" baseline="0" dirty="0"/>
            <a:t>are in accordance with the </a:t>
          </a:r>
          <a:r>
            <a:rPr lang="en-CA" sz="2100" i="1" kern="1200" cap="small" baseline="0" dirty="0"/>
            <a:t>Charter, </a:t>
          </a:r>
          <a:r>
            <a:rPr lang="en-CA" sz="2100" i="0" kern="1200" cap="small" baseline="0" dirty="0"/>
            <a:t>the</a:t>
          </a:r>
          <a:r>
            <a:rPr lang="en-CA" sz="2100" kern="1200" cap="small" baseline="0" dirty="0"/>
            <a:t> </a:t>
          </a:r>
          <a:r>
            <a:rPr lang="en-CA" sz="2100" i="1" kern="1200" cap="small" baseline="0" dirty="0"/>
            <a:t>Ontario Human Rights Code (“OHRC”)</a:t>
          </a:r>
          <a:r>
            <a:rPr lang="en-CA" sz="2100" kern="1200" cap="small" baseline="0" dirty="0"/>
            <a:t>, the </a:t>
          </a:r>
          <a:r>
            <a:rPr lang="en-CA" sz="2100" i="1" kern="1200" cap="small" baseline="0" dirty="0"/>
            <a:t>Ontarians with Disabilities Act </a:t>
          </a:r>
          <a:r>
            <a:rPr lang="en-CA" sz="2100" kern="1200" cap="small" baseline="0" dirty="0"/>
            <a:t>and the A</a:t>
          </a:r>
          <a:r>
            <a:rPr lang="en-CA" sz="2100" i="1" kern="1200" cap="small" baseline="0" dirty="0"/>
            <a:t>ccessibility for Ontarians with Disabilities Act</a:t>
          </a:r>
          <a:r>
            <a:rPr lang="en-CA" sz="2100" kern="1200" cap="small" baseline="0" dirty="0"/>
            <a:t>.</a:t>
          </a:r>
          <a:endParaRPr lang="en-US" sz="2100" kern="1200" cap="small" baseline="0" dirty="0"/>
        </a:p>
      </dsp:txBody>
      <dsp:txXfrm>
        <a:off x="0" y="483"/>
        <a:ext cx="6915665" cy="3247437"/>
      </dsp:txXfrm>
    </dsp:sp>
    <dsp:sp modelId="{56B88D34-9E53-4C21-BC76-49E480C178E0}">
      <dsp:nvSpPr>
        <dsp:cNvPr id="0" name=""/>
        <dsp:cNvSpPr/>
      </dsp:nvSpPr>
      <dsp:spPr>
        <a:xfrm>
          <a:off x="0" y="3247921"/>
          <a:ext cx="6915665" cy="0"/>
        </a:xfrm>
        <a:prstGeom prst="line">
          <a:avLst/>
        </a:prstGeom>
        <a:gradFill rotWithShape="0">
          <a:gsLst>
            <a:gs pos="0">
              <a:schemeClr val="lt1">
                <a:hueOff val="0"/>
                <a:satOff val="0"/>
                <a:lumOff val="0"/>
                <a:alphaOff val="0"/>
                <a:tint val="94000"/>
                <a:satMod val="100000"/>
                <a:lumMod val="108000"/>
              </a:schemeClr>
            </a:gs>
            <a:gs pos="50000">
              <a:schemeClr val="lt1">
                <a:hueOff val="0"/>
                <a:satOff val="0"/>
                <a:lumOff val="0"/>
                <a:alphaOff val="0"/>
                <a:tint val="98000"/>
                <a:shade val="100000"/>
                <a:satMod val="100000"/>
                <a:lumMod val="100000"/>
              </a:schemeClr>
            </a:gs>
            <a:gs pos="100000">
              <a:schemeClr val="lt1">
                <a:hueOff val="0"/>
                <a:satOff val="0"/>
                <a:lumOff val="0"/>
                <a:alphaOff val="0"/>
                <a:shade val="72000"/>
                <a:satMod val="120000"/>
                <a:lumMod val="100000"/>
              </a:schemeClr>
            </a:gs>
          </a:gsLst>
          <a:lin ang="5400000" scaled="0"/>
        </a:gradFill>
        <a:ln w="9525" cap="flat" cmpd="sng" algn="ctr">
          <a:solidFill>
            <a:schemeClr val="accent5">
              <a:shade val="80000"/>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F1D7F8F3-0B14-4CF8-9045-432428B4D3C1}">
      <dsp:nvSpPr>
        <dsp:cNvPr id="0" name=""/>
        <dsp:cNvSpPr/>
      </dsp:nvSpPr>
      <dsp:spPr>
        <a:xfrm>
          <a:off x="0" y="3247921"/>
          <a:ext cx="6915665" cy="2658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CA" sz="2800" kern="1200" cap="small" baseline="0" dirty="0"/>
            <a:t>No student should face discrimination because of a disability. </a:t>
          </a:r>
          <a:r>
            <a:rPr lang="en-CA" sz="2800" b="1" kern="1200" cap="small" baseline="0" dirty="0">
              <a:solidFill>
                <a:schemeClr val="accent4">
                  <a:lumMod val="50000"/>
                </a:schemeClr>
              </a:solidFill>
            </a:rPr>
            <a:t>We must at all times respect the dignity and autonomy of students with disabilities.</a:t>
          </a:r>
          <a:endParaRPr lang="en-US" sz="2800" b="1" kern="1200" cap="small" baseline="0" dirty="0">
            <a:solidFill>
              <a:schemeClr val="accent4">
                <a:lumMod val="50000"/>
              </a:schemeClr>
            </a:solidFill>
          </a:endParaRPr>
        </a:p>
      </dsp:txBody>
      <dsp:txXfrm>
        <a:off x="0" y="3247921"/>
        <a:ext cx="6915665" cy="265812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18-03-04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18-03-04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18-03-04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18-03-04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18-03-04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18-03-04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18-03-04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18-03-04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18-03-04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18-03-04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18-03-04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18-03-04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18-03-04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18-03-04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18-03-04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18-03-04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18-03-04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18-03-04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6.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g"/><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6.xml.rels><?xml version="1.0" encoding="UTF-8" standalone="yes"?>
<Relationships xmlns="http://schemas.openxmlformats.org/package/2006/relationships"><Relationship Id="rId3" Type="http://schemas.openxmlformats.org/officeDocument/2006/relationships/hyperlink" Target="http://laws-lois.justice.gc.ca/eng/Const/page-15.html" TargetMode="External"/><Relationship Id="rId4" Type="http://schemas.openxmlformats.org/officeDocument/2006/relationships/hyperlink" Target="http://www.accessiblecampus.ca/tools-resources/educators-tool-kit/" TargetMode="External"/><Relationship Id="rId5" Type="http://schemas.openxmlformats.org/officeDocument/2006/relationships/hyperlink" Target="http://www.accessiblecampus.ca/understanding-accessibility/mental-health-accessibility/" TargetMode="External"/><Relationship Id="rId6" Type="http://schemas.openxmlformats.org/officeDocument/2006/relationships/hyperlink" Target="https://www.lakeheadu.ca/faculty-and-staff/policies/student-related/accommodations-for-students-with-disabilities" TargetMode="External"/><Relationship Id="rId7" Type="http://schemas.openxmlformats.org/officeDocument/2006/relationships/hyperlink" Target="http://www.ohrc.on.ca/en/ontario-human-rights-code" TargetMode="External"/><Relationship Id="rId8" Type="http://schemas.openxmlformats.org/officeDocument/2006/relationships/hyperlink" Target="http://www.ohrc.on.ca/en/policy-preventing-discrimination-based-mental-health-disabilities-and-addictions" TargetMode="External"/><Relationship Id="rId9" Type="http://schemas.openxmlformats.org/officeDocument/2006/relationships/hyperlink" Target="https://www.lakeheadu.ca/current-students/student-services/accessibility" TargetMode="External"/><Relationship Id="rId1" Type="http://schemas.openxmlformats.org/officeDocument/2006/relationships/slideLayout" Target="../slideLayouts/slideLayout2.xml"/><Relationship Id="rId2" Type="http://schemas.openxmlformats.org/officeDocument/2006/relationships/hyperlink" Target="https://www.ontario.ca/laws/statute/05a1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E9C446-B4DF-4FC5-B556-66EC412F5B82}"/>
              </a:ext>
            </a:extLst>
          </p:cNvPr>
          <p:cNvSpPr>
            <a:spLocks noGrp="1"/>
          </p:cNvSpPr>
          <p:nvPr>
            <p:ph type="ctrTitle"/>
          </p:nvPr>
        </p:nvSpPr>
        <p:spPr/>
        <p:txBody>
          <a:bodyPr/>
          <a:lstStyle/>
          <a:p>
            <a:r>
              <a:rPr lang="en-CA" dirty="0"/>
              <a:t>Understanding Accommodations</a:t>
            </a:r>
          </a:p>
        </p:txBody>
      </p:sp>
      <p:sp>
        <p:nvSpPr>
          <p:cNvPr id="3" name="Subtitle 2">
            <a:extLst>
              <a:ext uri="{FF2B5EF4-FFF2-40B4-BE49-F238E27FC236}">
                <a16:creationId xmlns="" xmlns:a16="http://schemas.microsoft.com/office/drawing/2014/main" id="{40C823F7-085F-46DB-AA59-C7C2C552356E}"/>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2519775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46CF2712-3E51-494D-BD0F-30EE9CCF7640}"/>
              </a:ext>
            </a:extLst>
          </p:cNvPr>
          <p:cNvSpPr>
            <a:spLocks noGrp="1"/>
          </p:cNvSpPr>
          <p:nvPr>
            <p:ph sz="quarter" idx="14"/>
          </p:nvPr>
        </p:nvSpPr>
        <p:spPr/>
        <p:txBody>
          <a:bodyPr>
            <a:normAutofit lnSpcReduction="10000"/>
          </a:bodyPr>
          <a:lstStyle/>
          <a:p>
            <a:r>
              <a:rPr lang="en-CA" dirty="0"/>
              <a:t>There is </a:t>
            </a:r>
            <a:r>
              <a:rPr lang="en-CA" b="1" dirty="0"/>
              <a:t>no standard of “reasonable” accommodation</a:t>
            </a:r>
            <a:r>
              <a:rPr lang="en-CA" dirty="0"/>
              <a:t>, the standard is to the point of undue hardship. </a:t>
            </a:r>
          </a:p>
          <a:p>
            <a:r>
              <a:rPr lang="en-CA" dirty="0"/>
              <a:t>Has </a:t>
            </a:r>
            <a:r>
              <a:rPr lang="en-CA" b="1" dirty="0"/>
              <a:t>nothing to do with </a:t>
            </a:r>
            <a:r>
              <a:rPr lang="en-CA" dirty="0"/>
              <a:t>academic freedom or censorship</a:t>
            </a:r>
          </a:p>
          <a:p>
            <a:r>
              <a:rPr lang="en-CA" dirty="0"/>
              <a:t>It’s not a debate</a:t>
            </a:r>
          </a:p>
        </p:txBody>
      </p:sp>
      <p:sp>
        <p:nvSpPr>
          <p:cNvPr id="5" name="Text Placeholder 4">
            <a:extLst>
              <a:ext uri="{FF2B5EF4-FFF2-40B4-BE49-F238E27FC236}">
                <a16:creationId xmlns="" xmlns:a16="http://schemas.microsoft.com/office/drawing/2014/main" id="{6C81FF44-EE1F-4C64-9F41-1FA142D463A0}"/>
              </a:ext>
            </a:extLst>
          </p:cNvPr>
          <p:cNvSpPr>
            <a:spLocks noGrp="1"/>
          </p:cNvSpPr>
          <p:nvPr>
            <p:ph type="body" sz="quarter" idx="3"/>
          </p:nvPr>
        </p:nvSpPr>
        <p:spPr/>
        <p:txBody>
          <a:bodyPr/>
          <a:lstStyle/>
          <a:p>
            <a:r>
              <a:rPr lang="en-CA" dirty="0">
                <a:solidFill>
                  <a:schemeClr val="accent4">
                    <a:lumMod val="50000"/>
                  </a:schemeClr>
                </a:solidFill>
              </a:rPr>
              <a:t>What it’s not</a:t>
            </a:r>
          </a:p>
        </p:txBody>
      </p:sp>
      <p:sp>
        <p:nvSpPr>
          <p:cNvPr id="4" name="Content Placeholder 3">
            <a:extLst>
              <a:ext uri="{FF2B5EF4-FFF2-40B4-BE49-F238E27FC236}">
                <a16:creationId xmlns="" xmlns:a16="http://schemas.microsoft.com/office/drawing/2014/main" id="{725CB3F5-E711-4746-8B51-E0631ECE795A}"/>
              </a:ext>
            </a:extLst>
          </p:cNvPr>
          <p:cNvSpPr>
            <a:spLocks noGrp="1"/>
          </p:cNvSpPr>
          <p:nvPr>
            <p:ph sz="quarter" idx="13"/>
          </p:nvPr>
        </p:nvSpPr>
        <p:spPr>
          <a:xfrm>
            <a:off x="477078" y="3051012"/>
            <a:ext cx="5694496" cy="2740187"/>
          </a:xfrm>
        </p:spPr>
        <p:txBody>
          <a:bodyPr>
            <a:normAutofit fontScale="92500" lnSpcReduction="10000"/>
          </a:bodyPr>
          <a:lstStyle/>
          <a:p>
            <a:r>
              <a:rPr lang="en-CA" dirty="0"/>
              <a:t>University must accommodate to the point of </a:t>
            </a:r>
            <a:r>
              <a:rPr lang="en-CA" b="1" dirty="0"/>
              <a:t>undue hardship</a:t>
            </a:r>
          </a:p>
          <a:p>
            <a:r>
              <a:rPr lang="en-CA" dirty="0"/>
              <a:t>There are many </a:t>
            </a:r>
            <a:r>
              <a:rPr lang="en-CA" b="1" dirty="0"/>
              <a:t>different reasons </a:t>
            </a:r>
            <a:r>
              <a:rPr lang="en-CA" dirty="0"/>
              <a:t>why students might require accommodations</a:t>
            </a:r>
          </a:p>
          <a:p>
            <a:r>
              <a:rPr lang="en-CA" dirty="0"/>
              <a:t>ACCOMMODATIONS are about </a:t>
            </a:r>
            <a:r>
              <a:rPr lang="en-CA" b="1" dirty="0"/>
              <a:t>academic integrity</a:t>
            </a:r>
          </a:p>
          <a:p>
            <a:r>
              <a:rPr lang="en-CA" dirty="0"/>
              <a:t>It’s a </a:t>
            </a:r>
            <a:r>
              <a:rPr lang="en-CA" b="1" dirty="0"/>
              <a:t>legal requirement</a:t>
            </a:r>
          </a:p>
        </p:txBody>
      </p:sp>
      <p:sp>
        <p:nvSpPr>
          <p:cNvPr id="3" name="Text Placeholder 2">
            <a:extLst>
              <a:ext uri="{FF2B5EF4-FFF2-40B4-BE49-F238E27FC236}">
                <a16:creationId xmlns="" xmlns:a16="http://schemas.microsoft.com/office/drawing/2014/main" id="{F2A16DEC-7383-43DB-B738-FF397071707D}"/>
              </a:ext>
            </a:extLst>
          </p:cNvPr>
          <p:cNvSpPr>
            <a:spLocks noGrp="1"/>
          </p:cNvSpPr>
          <p:nvPr>
            <p:ph type="body" idx="1"/>
          </p:nvPr>
        </p:nvSpPr>
        <p:spPr/>
        <p:txBody>
          <a:bodyPr/>
          <a:lstStyle/>
          <a:p>
            <a:r>
              <a:rPr lang="en-CA" dirty="0">
                <a:solidFill>
                  <a:schemeClr val="accent4">
                    <a:lumMod val="50000"/>
                  </a:schemeClr>
                </a:solidFill>
              </a:rPr>
              <a:t>What it is</a:t>
            </a:r>
          </a:p>
        </p:txBody>
      </p:sp>
      <p:sp>
        <p:nvSpPr>
          <p:cNvPr id="2" name="Title 1">
            <a:extLst>
              <a:ext uri="{FF2B5EF4-FFF2-40B4-BE49-F238E27FC236}">
                <a16:creationId xmlns="" xmlns:a16="http://schemas.microsoft.com/office/drawing/2014/main" id="{417323AA-3929-4506-877A-740D2CCFFCC1}"/>
              </a:ext>
            </a:extLst>
          </p:cNvPr>
          <p:cNvSpPr>
            <a:spLocks noGrp="1"/>
          </p:cNvSpPr>
          <p:nvPr>
            <p:ph type="title"/>
          </p:nvPr>
        </p:nvSpPr>
        <p:spPr/>
        <p:txBody>
          <a:bodyPr/>
          <a:lstStyle/>
          <a:p>
            <a:r>
              <a:rPr lang="en-CA" dirty="0"/>
              <a:t>Defining Accommodation</a:t>
            </a:r>
          </a:p>
        </p:txBody>
      </p:sp>
    </p:spTree>
    <p:extLst>
      <p:ext uri="{BB962C8B-B14F-4D97-AF65-F5344CB8AC3E}">
        <p14:creationId xmlns:p14="http://schemas.microsoft.com/office/powerpoint/2010/main" val="2901663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F64B86E-5E83-4240-93A2-DD26EAE3F5D4}"/>
              </a:ext>
            </a:extLst>
          </p:cNvPr>
          <p:cNvSpPr>
            <a:spLocks noGrp="1"/>
          </p:cNvSpPr>
          <p:nvPr>
            <p:ph sz="quarter" idx="13"/>
          </p:nvPr>
        </p:nvSpPr>
        <p:spPr>
          <a:xfrm>
            <a:off x="576470" y="1848678"/>
            <a:ext cx="10923104" cy="3942521"/>
          </a:xfrm>
        </p:spPr>
        <p:txBody>
          <a:bodyPr>
            <a:normAutofit fontScale="85000" lnSpcReduction="10000"/>
          </a:bodyPr>
          <a:lstStyle/>
          <a:p>
            <a:r>
              <a:rPr lang="en-CA" dirty="0"/>
              <a:t>People often underestimate the obligation that the University has to accommodate students. </a:t>
            </a:r>
          </a:p>
          <a:p>
            <a:r>
              <a:rPr lang="en-CA" dirty="0"/>
              <a:t>The university is required to make services available for all students in a manner that does not discriminate. This is not a debate, it’s a </a:t>
            </a:r>
            <a:r>
              <a:rPr lang="en-CA" b="1" dirty="0">
                <a:solidFill>
                  <a:schemeClr val="accent4">
                    <a:lumMod val="50000"/>
                  </a:schemeClr>
                </a:solidFill>
              </a:rPr>
              <a:t>legal requirement</a:t>
            </a:r>
            <a:r>
              <a:rPr lang="en-CA" dirty="0"/>
              <a:t>.</a:t>
            </a:r>
          </a:p>
          <a:p>
            <a:r>
              <a:rPr lang="en-CA" dirty="0"/>
              <a:t>Taking reasonable steps to accommodate is NOT SUFFICIENT. The university is </a:t>
            </a:r>
            <a:r>
              <a:rPr lang="en-CA" b="1" dirty="0">
                <a:solidFill>
                  <a:schemeClr val="accent4">
                    <a:lumMod val="50000"/>
                  </a:schemeClr>
                </a:solidFill>
              </a:rPr>
              <a:t>required to accommodate to the point of undue hardship </a:t>
            </a:r>
            <a:r>
              <a:rPr lang="en-CA" dirty="0"/>
              <a:t>meaning, there are very few barriers capable of declining accommodation requests, these would most commonly be:</a:t>
            </a:r>
          </a:p>
          <a:p>
            <a:pPr marL="457200" indent="-457200">
              <a:buAutoNum type="arabicParenR"/>
            </a:pPr>
            <a:r>
              <a:rPr lang="en-CA" b="1" dirty="0">
                <a:solidFill>
                  <a:schemeClr val="accent4">
                    <a:lumMod val="50000"/>
                  </a:schemeClr>
                </a:solidFill>
              </a:rPr>
              <a:t>Cost</a:t>
            </a:r>
            <a:r>
              <a:rPr lang="en-CA" dirty="0"/>
              <a:t>- if Exorbitant costs make the accommodation request unfeasible.</a:t>
            </a:r>
          </a:p>
          <a:p>
            <a:pPr marL="457200" indent="-457200">
              <a:buAutoNum type="arabicParenR"/>
            </a:pPr>
            <a:r>
              <a:rPr lang="en-CA" b="1" dirty="0">
                <a:solidFill>
                  <a:schemeClr val="accent4">
                    <a:lumMod val="50000"/>
                  </a:schemeClr>
                </a:solidFill>
              </a:rPr>
              <a:t>Health &amp; Safety </a:t>
            </a:r>
            <a:r>
              <a:rPr lang="en-CA" dirty="0"/>
              <a:t>requirements – if accommodating one student is going to jeopardize the health or safety of others.</a:t>
            </a:r>
            <a:endParaRPr lang="en-CA" b="1" dirty="0"/>
          </a:p>
          <a:p>
            <a:pPr marL="457200" indent="-457200">
              <a:buAutoNum type="arabicParenR"/>
            </a:pPr>
            <a:r>
              <a:rPr lang="en-CA" dirty="0"/>
              <a:t>Accommodating the student would preclude the student from fulfilling the </a:t>
            </a:r>
            <a:r>
              <a:rPr lang="en-CA" b="1" dirty="0">
                <a:solidFill>
                  <a:schemeClr val="accent4">
                    <a:lumMod val="50000"/>
                  </a:schemeClr>
                </a:solidFill>
              </a:rPr>
              <a:t>essential requirements.</a:t>
            </a:r>
          </a:p>
          <a:p>
            <a:pPr marL="457200" indent="-457200">
              <a:buAutoNum type="arabicParenR"/>
            </a:pPr>
            <a:endParaRPr lang="en-CA" dirty="0"/>
          </a:p>
        </p:txBody>
      </p:sp>
      <p:sp>
        <p:nvSpPr>
          <p:cNvPr id="2" name="Title 1">
            <a:extLst>
              <a:ext uri="{FF2B5EF4-FFF2-40B4-BE49-F238E27FC236}">
                <a16:creationId xmlns="" xmlns:a16="http://schemas.microsoft.com/office/drawing/2014/main" id="{462F3195-C86C-406C-921D-7B595EDE4035}"/>
              </a:ext>
            </a:extLst>
          </p:cNvPr>
          <p:cNvSpPr>
            <a:spLocks noGrp="1"/>
          </p:cNvSpPr>
          <p:nvPr>
            <p:ph type="title"/>
          </p:nvPr>
        </p:nvSpPr>
        <p:spPr/>
        <p:txBody>
          <a:bodyPr/>
          <a:lstStyle/>
          <a:p>
            <a:r>
              <a:rPr lang="en-CA" dirty="0"/>
              <a:t>The Burden of Undue Hardship</a:t>
            </a:r>
          </a:p>
        </p:txBody>
      </p:sp>
    </p:spTree>
    <p:extLst>
      <p:ext uri="{BB962C8B-B14F-4D97-AF65-F5344CB8AC3E}">
        <p14:creationId xmlns:p14="http://schemas.microsoft.com/office/powerpoint/2010/main" val="1403772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22" name="Picture 21" descr="Fireman climging a ladder.">
            <a:extLst>
              <a:ext uri="{FF2B5EF4-FFF2-40B4-BE49-F238E27FC236}">
                <a16:creationId xmlns="" xmlns:a16="http://schemas.microsoft.com/office/drawing/2014/main" id="{ACA8CCE3-B5F6-4A3A-82F5-E498BFA7A73E}"/>
              </a:ext>
            </a:extLst>
          </p:cNvPr>
          <p:cNvPicPr>
            <a:picLocks noChangeAspect="1"/>
          </p:cNvPicPr>
          <p:nvPr/>
        </p:nvPicPr>
        <p:blipFill rotWithShape="1">
          <a:blip r:embed="rId2"/>
          <a:srcRect t="298" r="3" b="661"/>
          <a:stretch/>
        </p:blipFill>
        <p:spPr>
          <a:xfrm>
            <a:off x="8860" y="10"/>
            <a:ext cx="6924201" cy="6857990"/>
          </a:xfrm>
          <a:prstGeom prst="rect">
            <a:avLst/>
          </a:prstGeom>
        </p:spPr>
      </p:pic>
      <p:sp>
        <p:nvSpPr>
          <p:cNvPr id="18" name="Subtitle 17">
            <a:extLst>
              <a:ext uri="{FF2B5EF4-FFF2-40B4-BE49-F238E27FC236}">
                <a16:creationId xmlns="" xmlns:a16="http://schemas.microsoft.com/office/drawing/2014/main" id="{CE985236-66DE-4212-B5DB-823794533CED}"/>
              </a:ext>
            </a:extLst>
          </p:cNvPr>
          <p:cNvSpPr>
            <a:spLocks noGrp="1"/>
          </p:cNvSpPr>
          <p:nvPr>
            <p:ph type="subTitle" idx="1"/>
          </p:nvPr>
        </p:nvSpPr>
        <p:spPr>
          <a:xfrm>
            <a:off x="7778134" y="2639827"/>
            <a:ext cx="3487479" cy="789172"/>
          </a:xfrm>
        </p:spPr>
        <p:txBody>
          <a:bodyPr>
            <a:normAutofit fontScale="70000" lnSpcReduction="20000"/>
          </a:bodyPr>
          <a:lstStyle/>
          <a:p>
            <a:r>
              <a:rPr lang="en-CA" b="1" dirty="0">
                <a:solidFill>
                  <a:schemeClr val="accent4">
                    <a:lumMod val="50000"/>
                  </a:schemeClr>
                </a:solidFill>
              </a:rPr>
              <a:t>Are you aware of the essential requirements in your program?</a:t>
            </a:r>
          </a:p>
          <a:p>
            <a:endParaRPr lang="en-CA" dirty="0"/>
          </a:p>
        </p:txBody>
      </p:sp>
      <p:sp>
        <p:nvSpPr>
          <p:cNvPr id="2" name="Title 1">
            <a:extLst>
              <a:ext uri="{FF2B5EF4-FFF2-40B4-BE49-F238E27FC236}">
                <a16:creationId xmlns="" xmlns:a16="http://schemas.microsoft.com/office/drawing/2014/main" id="{163BFDCA-1596-45A4-870E-7F8D7A895239}"/>
              </a:ext>
            </a:extLst>
          </p:cNvPr>
          <p:cNvSpPr>
            <a:spLocks noGrp="1"/>
          </p:cNvSpPr>
          <p:nvPr>
            <p:ph type="ctrTitle"/>
          </p:nvPr>
        </p:nvSpPr>
        <p:spPr>
          <a:xfrm>
            <a:off x="7566524" y="130627"/>
            <a:ext cx="3707844" cy="2131747"/>
          </a:xfrm>
        </p:spPr>
        <p:txBody>
          <a:bodyPr>
            <a:normAutofit/>
          </a:bodyPr>
          <a:lstStyle/>
          <a:p>
            <a:r>
              <a:rPr lang="en-CA" sz="3200" dirty="0"/>
              <a:t>Essential Requirements</a:t>
            </a:r>
          </a:p>
        </p:txBody>
      </p:sp>
    </p:spTree>
    <p:extLst>
      <p:ext uri="{BB962C8B-B14F-4D97-AF65-F5344CB8AC3E}">
        <p14:creationId xmlns:p14="http://schemas.microsoft.com/office/powerpoint/2010/main" val="963472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66FB30B-A1E1-4482-94ED-78E4AD9E9673}"/>
              </a:ext>
            </a:extLst>
          </p:cNvPr>
          <p:cNvSpPr>
            <a:spLocks noGrp="1"/>
          </p:cNvSpPr>
          <p:nvPr>
            <p:ph sz="quarter" idx="13"/>
          </p:nvPr>
        </p:nvSpPr>
        <p:spPr/>
        <p:txBody>
          <a:bodyPr>
            <a:normAutofit fontScale="92500" lnSpcReduction="20000"/>
          </a:bodyPr>
          <a:lstStyle/>
          <a:p>
            <a:r>
              <a:rPr lang="en-CA" dirty="0"/>
              <a:t>Essential requirements refer to the knowledge and skills that must be acquired and cannot be altered in order to successfully meet the fundamental nature of the course or program.</a:t>
            </a:r>
          </a:p>
          <a:p>
            <a:r>
              <a:rPr lang="en-CA" dirty="0"/>
              <a:t>Essential requirements are </a:t>
            </a:r>
            <a:r>
              <a:rPr lang="en-CA" b="1" dirty="0">
                <a:solidFill>
                  <a:schemeClr val="accent4">
                    <a:lumMod val="50000"/>
                  </a:schemeClr>
                </a:solidFill>
              </a:rPr>
              <a:t>not the same as learning outcomes</a:t>
            </a:r>
            <a:r>
              <a:rPr lang="en-CA" dirty="0"/>
              <a:t>.</a:t>
            </a:r>
          </a:p>
          <a:p>
            <a:r>
              <a:rPr lang="en-CA" dirty="0"/>
              <a:t>The university may only decline an accommodation request if the nature and degree of a disability mean that no accommodation would enable an individual to meet the essential requirements of the course.</a:t>
            </a:r>
          </a:p>
          <a:p>
            <a:r>
              <a:rPr lang="en-CA" dirty="0"/>
              <a:t>However, before a person can be deemed incapable of satisfying these essential requirements, the university</a:t>
            </a:r>
            <a:r>
              <a:rPr lang="en-CA" dirty="0">
                <a:solidFill>
                  <a:srgbClr val="FF0000"/>
                </a:solidFill>
              </a:rPr>
              <a:t> </a:t>
            </a:r>
            <a:r>
              <a:rPr lang="en-CA" b="1" dirty="0">
                <a:solidFill>
                  <a:schemeClr val="accent4">
                    <a:lumMod val="50000"/>
                  </a:schemeClr>
                </a:solidFill>
              </a:rPr>
              <a:t>must first explore and exhaust all other forms of evaluation. </a:t>
            </a:r>
          </a:p>
        </p:txBody>
      </p:sp>
      <p:sp>
        <p:nvSpPr>
          <p:cNvPr id="2" name="Title 1">
            <a:extLst>
              <a:ext uri="{FF2B5EF4-FFF2-40B4-BE49-F238E27FC236}">
                <a16:creationId xmlns="" xmlns:a16="http://schemas.microsoft.com/office/drawing/2014/main" id="{49EDE69B-ED34-4FF7-B73F-35D336D24F17}"/>
              </a:ext>
            </a:extLst>
          </p:cNvPr>
          <p:cNvSpPr>
            <a:spLocks noGrp="1"/>
          </p:cNvSpPr>
          <p:nvPr>
            <p:ph type="title"/>
          </p:nvPr>
        </p:nvSpPr>
        <p:spPr/>
        <p:txBody>
          <a:bodyPr/>
          <a:lstStyle/>
          <a:p>
            <a:r>
              <a:rPr lang="en-CA" dirty="0"/>
              <a:t>Understanding Essential Requirements</a:t>
            </a:r>
          </a:p>
        </p:txBody>
      </p:sp>
    </p:spTree>
    <p:extLst>
      <p:ext uri="{BB962C8B-B14F-4D97-AF65-F5344CB8AC3E}">
        <p14:creationId xmlns:p14="http://schemas.microsoft.com/office/powerpoint/2010/main" val="2064249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B37EC684-B444-488D-8702-9A5282BEFAE1}"/>
              </a:ext>
            </a:extLst>
          </p:cNvPr>
          <p:cNvSpPr txBox="1"/>
          <p:nvPr/>
        </p:nvSpPr>
        <p:spPr>
          <a:xfrm>
            <a:off x="9470518" y="5944971"/>
            <a:ext cx="1967948" cy="338554"/>
          </a:xfrm>
          <a:prstGeom prst="rect">
            <a:avLst/>
          </a:prstGeom>
          <a:noFill/>
        </p:spPr>
        <p:txBody>
          <a:bodyPr wrap="square" rtlCol="0">
            <a:spAutoFit/>
          </a:bodyPr>
          <a:lstStyle/>
          <a:p>
            <a:r>
              <a:rPr lang="en-CA" sz="1600" dirty="0"/>
              <a:t>OHRC, 2001, p. 7</a:t>
            </a:r>
          </a:p>
        </p:txBody>
      </p:sp>
      <p:sp>
        <p:nvSpPr>
          <p:cNvPr id="10" name="Text Placeholder 9">
            <a:extLst>
              <a:ext uri="{FF2B5EF4-FFF2-40B4-BE49-F238E27FC236}">
                <a16:creationId xmlns="" xmlns:a16="http://schemas.microsoft.com/office/drawing/2014/main" id="{3E0D76D8-B2EE-4ED1-8A58-3FCF8E431FE5}"/>
              </a:ext>
            </a:extLst>
          </p:cNvPr>
          <p:cNvSpPr>
            <a:spLocks noGrp="1"/>
          </p:cNvSpPr>
          <p:nvPr>
            <p:ph type="body" sz="half" idx="17"/>
          </p:nvPr>
        </p:nvSpPr>
        <p:spPr>
          <a:xfrm>
            <a:off x="7973297" y="3211711"/>
            <a:ext cx="3304928" cy="2847845"/>
          </a:xfrm>
        </p:spPr>
        <p:txBody>
          <a:bodyPr>
            <a:normAutofit/>
          </a:bodyPr>
          <a:lstStyle/>
          <a:p>
            <a:pPr algn="l"/>
            <a:r>
              <a:rPr lang="en-CA" sz="1800" dirty="0"/>
              <a:t>Inclusive design of facilities, programs, policies and procedures, and barrier-removal where barriers are found to exist. </a:t>
            </a:r>
          </a:p>
        </p:txBody>
      </p:sp>
      <p:sp>
        <p:nvSpPr>
          <p:cNvPr id="7" name="Text Placeholder 6">
            <a:extLst>
              <a:ext uri="{FF2B5EF4-FFF2-40B4-BE49-F238E27FC236}">
                <a16:creationId xmlns="" xmlns:a16="http://schemas.microsoft.com/office/drawing/2014/main" id="{AA2F97B8-66DE-4624-AB9D-2365C59E3D44}"/>
              </a:ext>
            </a:extLst>
          </p:cNvPr>
          <p:cNvSpPr>
            <a:spLocks noGrp="1"/>
          </p:cNvSpPr>
          <p:nvPr>
            <p:ph type="body" sz="quarter" idx="13"/>
          </p:nvPr>
        </p:nvSpPr>
        <p:spPr/>
        <p:txBody>
          <a:bodyPr/>
          <a:lstStyle/>
          <a:p>
            <a:r>
              <a:rPr lang="en-CA" sz="2000" b="1" dirty="0">
                <a:solidFill>
                  <a:schemeClr val="accent4">
                    <a:lumMod val="50000"/>
                  </a:schemeClr>
                </a:solidFill>
              </a:rPr>
              <a:t>Integration &amp; Full participation</a:t>
            </a:r>
          </a:p>
        </p:txBody>
      </p:sp>
      <p:sp>
        <p:nvSpPr>
          <p:cNvPr id="9" name="Text Placeholder 8">
            <a:extLst>
              <a:ext uri="{FF2B5EF4-FFF2-40B4-BE49-F238E27FC236}">
                <a16:creationId xmlns="" xmlns:a16="http://schemas.microsoft.com/office/drawing/2014/main" id="{F6A66AAF-6D77-4C40-A852-1FC93C7A36BE}"/>
              </a:ext>
            </a:extLst>
          </p:cNvPr>
          <p:cNvSpPr>
            <a:spLocks noGrp="1"/>
          </p:cNvSpPr>
          <p:nvPr>
            <p:ph type="body" sz="half" idx="16"/>
          </p:nvPr>
        </p:nvSpPr>
        <p:spPr>
          <a:xfrm>
            <a:off x="4441348" y="3211710"/>
            <a:ext cx="3303351" cy="2847845"/>
          </a:xfrm>
        </p:spPr>
        <p:txBody>
          <a:bodyPr/>
          <a:lstStyle/>
          <a:p>
            <a:pPr algn="l"/>
            <a:r>
              <a:rPr lang="en-CA" sz="1800" dirty="0"/>
              <a:t>Meaning that persons with disabilities are individuals first, and must be considered, assessed and accommodated individually</a:t>
            </a:r>
            <a:r>
              <a:rPr lang="en-CA" dirty="0"/>
              <a:t>.</a:t>
            </a:r>
          </a:p>
        </p:txBody>
      </p:sp>
      <p:sp>
        <p:nvSpPr>
          <p:cNvPr id="6" name="Text Placeholder 5">
            <a:extLst>
              <a:ext uri="{FF2B5EF4-FFF2-40B4-BE49-F238E27FC236}">
                <a16:creationId xmlns="" xmlns:a16="http://schemas.microsoft.com/office/drawing/2014/main" id="{78DBA819-5C77-4956-92A4-23B6209B7105}"/>
              </a:ext>
            </a:extLst>
          </p:cNvPr>
          <p:cNvSpPr>
            <a:spLocks noGrp="1"/>
          </p:cNvSpPr>
          <p:nvPr>
            <p:ph type="body" sz="quarter" idx="3"/>
          </p:nvPr>
        </p:nvSpPr>
        <p:spPr/>
        <p:txBody>
          <a:bodyPr/>
          <a:lstStyle/>
          <a:p>
            <a:r>
              <a:rPr lang="en-CA" sz="2000" b="1" dirty="0">
                <a:solidFill>
                  <a:schemeClr val="accent4">
                    <a:lumMod val="50000"/>
                  </a:schemeClr>
                </a:solidFill>
              </a:rPr>
              <a:t>Individualization</a:t>
            </a:r>
          </a:p>
        </p:txBody>
      </p:sp>
      <p:sp>
        <p:nvSpPr>
          <p:cNvPr id="8" name="Text Placeholder 7">
            <a:extLst>
              <a:ext uri="{FF2B5EF4-FFF2-40B4-BE49-F238E27FC236}">
                <a16:creationId xmlns="" xmlns:a16="http://schemas.microsoft.com/office/drawing/2014/main" id="{3C3B61D2-63FB-4210-A62E-5008E1CCD1B4}"/>
              </a:ext>
            </a:extLst>
          </p:cNvPr>
          <p:cNvSpPr>
            <a:spLocks noGrp="1"/>
          </p:cNvSpPr>
          <p:nvPr>
            <p:ph type="body" sz="half" idx="15"/>
          </p:nvPr>
        </p:nvSpPr>
        <p:spPr>
          <a:xfrm>
            <a:off x="913774" y="3097126"/>
            <a:ext cx="3298976" cy="2847845"/>
          </a:xfrm>
        </p:spPr>
        <p:txBody>
          <a:bodyPr>
            <a:normAutofit/>
          </a:bodyPr>
          <a:lstStyle/>
          <a:p>
            <a:pPr algn="l"/>
            <a:r>
              <a:rPr lang="en-CA" sz="1800" dirty="0"/>
              <a:t>Respect for the dignity of persons with disabilities, including integrity, empowerment, confidentiality, privacy, comfort, autonomy, individuality and self esteem.</a:t>
            </a:r>
          </a:p>
        </p:txBody>
      </p:sp>
      <p:sp>
        <p:nvSpPr>
          <p:cNvPr id="5" name="Text Placeholder 4">
            <a:extLst>
              <a:ext uri="{FF2B5EF4-FFF2-40B4-BE49-F238E27FC236}">
                <a16:creationId xmlns="" xmlns:a16="http://schemas.microsoft.com/office/drawing/2014/main" id="{2A60FBCB-D3B4-4382-8D87-D0E74FB6E8DC}"/>
              </a:ext>
            </a:extLst>
          </p:cNvPr>
          <p:cNvSpPr>
            <a:spLocks noGrp="1"/>
          </p:cNvSpPr>
          <p:nvPr>
            <p:ph type="body" idx="1"/>
          </p:nvPr>
        </p:nvSpPr>
        <p:spPr/>
        <p:txBody>
          <a:bodyPr/>
          <a:lstStyle/>
          <a:p>
            <a:r>
              <a:rPr lang="en-CA" sz="2000" b="1" dirty="0">
                <a:solidFill>
                  <a:schemeClr val="accent4">
                    <a:lumMod val="50000"/>
                  </a:schemeClr>
                </a:solidFill>
              </a:rPr>
              <a:t>Dignity</a:t>
            </a:r>
          </a:p>
        </p:txBody>
      </p:sp>
      <p:sp>
        <p:nvSpPr>
          <p:cNvPr id="4" name="Title 3">
            <a:extLst>
              <a:ext uri="{FF2B5EF4-FFF2-40B4-BE49-F238E27FC236}">
                <a16:creationId xmlns="" xmlns:a16="http://schemas.microsoft.com/office/drawing/2014/main" id="{A42FEFB9-2C6F-43B0-B45F-FCA9DE5D71A8}"/>
              </a:ext>
            </a:extLst>
          </p:cNvPr>
          <p:cNvSpPr>
            <a:spLocks noGrp="1"/>
          </p:cNvSpPr>
          <p:nvPr>
            <p:ph type="title"/>
          </p:nvPr>
        </p:nvSpPr>
        <p:spPr/>
        <p:txBody>
          <a:bodyPr/>
          <a:lstStyle/>
          <a:p>
            <a:r>
              <a:rPr lang="en-CA" dirty="0"/>
              <a:t>The 3 key principles inherent in the duty to accommodate:</a:t>
            </a:r>
          </a:p>
        </p:txBody>
      </p:sp>
    </p:spTree>
    <p:extLst>
      <p:ext uri="{BB962C8B-B14F-4D97-AF65-F5344CB8AC3E}">
        <p14:creationId xmlns:p14="http://schemas.microsoft.com/office/powerpoint/2010/main" val="538627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2757D43D-44BF-4E17-B33C-2FE35281F58C}"/>
              </a:ext>
            </a:extLst>
          </p:cNvPr>
          <p:cNvSpPr>
            <a:spLocks noGrp="1"/>
          </p:cNvSpPr>
          <p:nvPr>
            <p:ph type="title"/>
          </p:nvPr>
        </p:nvSpPr>
        <p:spPr>
          <a:xfrm>
            <a:off x="913775" y="618518"/>
            <a:ext cx="10364451" cy="871616"/>
          </a:xfrm>
        </p:spPr>
        <p:txBody>
          <a:bodyPr>
            <a:normAutofit/>
          </a:bodyPr>
          <a:lstStyle/>
          <a:p>
            <a:pPr algn="l"/>
            <a:r>
              <a:rPr lang="en-CA" sz="3700" dirty="0"/>
              <a:t>Disclosure</a:t>
            </a:r>
          </a:p>
        </p:txBody>
      </p:sp>
      <p:graphicFrame>
        <p:nvGraphicFramePr>
          <p:cNvPr id="12" name="Content Placeholder 9"/>
          <p:cNvGraphicFramePr>
            <a:graphicFrameLocks noGrp="1"/>
          </p:cNvGraphicFramePr>
          <p:nvPr>
            <p:ph sz="quarter" idx="13"/>
            <p:extLst>
              <p:ext uri="{D42A27DB-BD31-4B8C-83A1-F6EECF244321}">
                <p14:modId xmlns:p14="http://schemas.microsoft.com/office/powerpoint/2010/main" val="2240520273"/>
              </p:ext>
            </p:extLst>
          </p:nvPr>
        </p:nvGraphicFramePr>
        <p:xfrm>
          <a:off x="914400" y="1744133"/>
          <a:ext cx="10363200" cy="4047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6403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99631FE-82F8-4792-A75D-B3E2BE8AEA6E}"/>
              </a:ext>
            </a:extLst>
          </p:cNvPr>
          <p:cNvSpPr>
            <a:spLocks noGrp="1"/>
          </p:cNvSpPr>
          <p:nvPr>
            <p:ph sz="quarter" idx="13"/>
          </p:nvPr>
        </p:nvSpPr>
        <p:spPr>
          <a:xfrm>
            <a:off x="411892" y="1575390"/>
            <a:ext cx="11368216" cy="4020065"/>
          </a:xfrm>
        </p:spPr>
        <p:txBody>
          <a:bodyPr>
            <a:normAutofit/>
          </a:bodyPr>
          <a:lstStyle/>
          <a:p>
            <a:r>
              <a:rPr lang="en-CA" dirty="0"/>
              <a:t>Accommodations are very fact specific. They are </a:t>
            </a:r>
            <a:r>
              <a:rPr lang="en-CA" b="1" dirty="0">
                <a:solidFill>
                  <a:schemeClr val="accent4">
                    <a:lumMod val="50000"/>
                  </a:schemeClr>
                </a:solidFill>
              </a:rPr>
              <a:t>intended to promote equity</a:t>
            </a:r>
            <a:r>
              <a:rPr lang="en-CA" dirty="0"/>
              <a:t>. The accommodation requests will always be assessed on a case by case basis.</a:t>
            </a:r>
          </a:p>
          <a:p>
            <a:pPr marL="457200" lvl="1" indent="0">
              <a:buNone/>
            </a:pPr>
            <a:r>
              <a:rPr lang="en-CA" sz="1600" dirty="0"/>
              <a:t>Examples of accommodations may include, but are not limited to, access to class notes, taping of lectures, use of calculators, time extensions, flexible attendance requirements, use of computer, alternate form of testing, restorative time between tests, etc.</a:t>
            </a:r>
          </a:p>
          <a:p>
            <a:r>
              <a:rPr lang="en-CA" dirty="0"/>
              <a:t>Student Accessibility Services is always willing and able to discuss any concerns you may have. They may also be able to suggest possible alternatives If you have Any reservations with specific accommodations.</a:t>
            </a:r>
          </a:p>
          <a:p>
            <a:r>
              <a:rPr lang="en-CA" dirty="0"/>
              <a:t>Any failure to accommodate will be passed on to the appropriate dean, upon which point the </a:t>
            </a:r>
            <a:r>
              <a:rPr lang="en-CA" b="1" dirty="0">
                <a:solidFill>
                  <a:schemeClr val="accent4">
                    <a:lumMod val="50000"/>
                  </a:schemeClr>
                </a:solidFill>
              </a:rPr>
              <a:t>dean will be asked to defend your decision</a:t>
            </a:r>
            <a:r>
              <a:rPr lang="en-CA" dirty="0"/>
              <a:t>. </a:t>
            </a:r>
          </a:p>
        </p:txBody>
      </p:sp>
      <p:sp>
        <p:nvSpPr>
          <p:cNvPr id="2" name="Title 1">
            <a:extLst>
              <a:ext uri="{FF2B5EF4-FFF2-40B4-BE49-F238E27FC236}">
                <a16:creationId xmlns="" xmlns:a16="http://schemas.microsoft.com/office/drawing/2014/main" id="{A0E31620-8425-4523-9520-D53788E480D0}"/>
              </a:ext>
            </a:extLst>
          </p:cNvPr>
          <p:cNvSpPr>
            <a:spLocks noGrp="1"/>
          </p:cNvSpPr>
          <p:nvPr>
            <p:ph type="title"/>
          </p:nvPr>
        </p:nvSpPr>
        <p:spPr>
          <a:xfrm>
            <a:off x="814921" y="0"/>
            <a:ext cx="10364451" cy="1596177"/>
          </a:xfrm>
        </p:spPr>
        <p:txBody>
          <a:bodyPr/>
          <a:lstStyle/>
          <a:p>
            <a:r>
              <a:rPr lang="en-CA" dirty="0"/>
              <a:t>Potential concerns with Accommodations</a:t>
            </a:r>
          </a:p>
        </p:txBody>
      </p:sp>
    </p:spTree>
    <p:extLst>
      <p:ext uri="{BB962C8B-B14F-4D97-AF65-F5344CB8AC3E}">
        <p14:creationId xmlns:p14="http://schemas.microsoft.com/office/powerpoint/2010/main" val="3714907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B49F882-8EE1-4BFB-B00A-C9F8757B4542}"/>
              </a:ext>
            </a:extLst>
          </p:cNvPr>
          <p:cNvSpPr>
            <a:spLocks noGrp="1"/>
          </p:cNvSpPr>
          <p:nvPr>
            <p:ph sz="quarter" idx="13"/>
          </p:nvPr>
        </p:nvSpPr>
        <p:spPr/>
        <p:txBody>
          <a:bodyPr/>
          <a:lstStyle/>
          <a:p>
            <a:r>
              <a:rPr lang="en-CA" dirty="0"/>
              <a:t>The principles behind academic integrity are about censorship and are not a defence for failing to accommodate. </a:t>
            </a:r>
          </a:p>
          <a:p>
            <a:r>
              <a:rPr lang="en-CA" dirty="0"/>
              <a:t>If you are planning on challenging an accommodation request, you will need the support of your chair or dean.</a:t>
            </a:r>
          </a:p>
          <a:p>
            <a:r>
              <a:rPr lang="en-CA" dirty="0"/>
              <a:t>Remember, the </a:t>
            </a:r>
            <a:r>
              <a:rPr lang="en-CA" b="1" dirty="0">
                <a:solidFill>
                  <a:schemeClr val="accent4">
                    <a:lumMod val="50000"/>
                  </a:schemeClr>
                </a:solidFill>
              </a:rPr>
              <a:t>Office of Human Rights and Equity is always available </a:t>
            </a:r>
            <a:r>
              <a:rPr lang="en-CA" dirty="0"/>
              <a:t>to provide support in difficult situations, or if there are any disagreements between </a:t>
            </a:r>
            <a:r>
              <a:rPr lang="en-CA" dirty="0" err="1"/>
              <a:t>sas</a:t>
            </a:r>
            <a:r>
              <a:rPr lang="en-CA" dirty="0"/>
              <a:t> and the chair/dean. </a:t>
            </a:r>
          </a:p>
          <a:p>
            <a:endParaRPr lang="en-CA" dirty="0"/>
          </a:p>
        </p:txBody>
      </p:sp>
      <p:sp>
        <p:nvSpPr>
          <p:cNvPr id="2" name="Title 1">
            <a:extLst>
              <a:ext uri="{FF2B5EF4-FFF2-40B4-BE49-F238E27FC236}">
                <a16:creationId xmlns="" xmlns:a16="http://schemas.microsoft.com/office/drawing/2014/main" id="{8876AC3F-7276-4452-B252-AC0C0C36E1E8}"/>
              </a:ext>
            </a:extLst>
          </p:cNvPr>
          <p:cNvSpPr>
            <a:spLocks noGrp="1"/>
          </p:cNvSpPr>
          <p:nvPr>
            <p:ph type="title"/>
          </p:nvPr>
        </p:nvSpPr>
        <p:spPr/>
        <p:txBody>
          <a:bodyPr/>
          <a:lstStyle/>
          <a:p>
            <a:r>
              <a:rPr lang="en-CA" dirty="0"/>
              <a:t>More Information on Concerns</a:t>
            </a:r>
          </a:p>
        </p:txBody>
      </p:sp>
    </p:spTree>
    <p:extLst>
      <p:ext uri="{BB962C8B-B14F-4D97-AF65-F5344CB8AC3E}">
        <p14:creationId xmlns:p14="http://schemas.microsoft.com/office/powerpoint/2010/main" val="2232501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 xmlns:a16="http://schemas.microsoft.com/office/drawing/2014/main" id="{CAD20AEA-7CAF-4A83-BE2E-EAF010B8B7FC}"/>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descr="A rainbow in the background&#10;&#10;With beautiful flowers.">
            <a:extLst>
              <a:ext uri="{FF2B5EF4-FFF2-40B4-BE49-F238E27FC236}">
                <a16:creationId xmlns="" xmlns:a16="http://schemas.microsoft.com/office/drawing/2014/main" id="{61DCB5D2-CC11-41CC-8906-5E2DE79EBFAA}"/>
              </a:ext>
            </a:extLst>
          </p:cNvPr>
          <p:cNvPicPr>
            <a:picLocks noChangeAspect="1"/>
          </p:cNvPicPr>
          <p:nvPr/>
        </p:nvPicPr>
        <p:blipFill rotWithShape="1">
          <a:blip r:embed="rId3"/>
          <a:srcRect t="14365" r="-1" b="-1"/>
          <a:stretch/>
        </p:blipFill>
        <p:spPr>
          <a:xfrm>
            <a:off x="3078162" y="1118135"/>
            <a:ext cx="6035675" cy="3292475"/>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4" name="Title 3">
            <a:extLst>
              <a:ext uri="{FF2B5EF4-FFF2-40B4-BE49-F238E27FC236}">
                <a16:creationId xmlns="" xmlns:a16="http://schemas.microsoft.com/office/drawing/2014/main" id="{AA9908BB-1121-4CD3-92B2-803734D5FD66}"/>
              </a:ext>
            </a:extLst>
          </p:cNvPr>
          <p:cNvSpPr>
            <a:spLocks noGrp="1"/>
          </p:cNvSpPr>
          <p:nvPr>
            <p:ph type="title"/>
          </p:nvPr>
        </p:nvSpPr>
        <p:spPr>
          <a:xfrm>
            <a:off x="1618490" y="4182857"/>
            <a:ext cx="8689976" cy="1345888"/>
          </a:xfrm>
        </p:spPr>
        <p:txBody>
          <a:bodyPr vert="horz" lIns="91440" tIns="45720" rIns="91440" bIns="45720" rtlCol="0" anchor="b">
            <a:normAutofit/>
          </a:bodyPr>
          <a:lstStyle/>
          <a:p>
            <a:r>
              <a:rPr lang="en-US" sz="4800" dirty="0"/>
              <a:t>Best Practices</a:t>
            </a:r>
          </a:p>
        </p:txBody>
      </p:sp>
    </p:spTree>
    <p:extLst>
      <p:ext uri="{BB962C8B-B14F-4D97-AF65-F5344CB8AC3E}">
        <p14:creationId xmlns:p14="http://schemas.microsoft.com/office/powerpoint/2010/main" val="2815707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C71088E-F541-4CB2-BFAA-6919C9FD3083}"/>
              </a:ext>
            </a:extLst>
          </p:cNvPr>
          <p:cNvSpPr>
            <a:spLocks noGrp="1"/>
          </p:cNvSpPr>
          <p:nvPr>
            <p:ph sz="quarter" idx="13"/>
          </p:nvPr>
        </p:nvSpPr>
        <p:spPr>
          <a:xfrm>
            <a:off x="371061" y="1842054"/>
            <a:ext cx="11161643" cy="2888974"/>
          </a:xfrm>
        </p:spPr>
        <p:txBody>
          <a:bodyPr>
            <a:normAutofit fontScale="92500"/>
          </a:bodyPr>
          <a:lstStyle/>
          <a:p>
            <a:r>
              <a:rPr lang="en-CA" dirty="0"/>
              <a:t>Maintain the student’s confidentiality. Please keep that in mind at all times</a:t>
            </a:r>
          </a:p>
          <a:p>
            <a:pPr marL="457200" lvl="1" indent="0">
              <a:buNone/>
            </a:pPr>
            <a:r>
              <a:rPr lang="en-CA" sz="1600" b="1" i="1" dirty="0">
                <a:solidFill>
                  <a:schemeClr val="accent4">
                    <a:lumMod val="50000"/>
                  </a:schemeClr>
                </a:solidFill>
              </a:rPr>
              <a:t>avoid singling out students</a:t>
            </a:r>
            <a:r>
              <a:rPr lang="en-CA" sz="1600" i="1" dirty="0"/>
              <a:t>, </a:t>
            </a:r>
            <a:r>
              <a:rPr lang="en-CA" sz="1600" dirty="0"/>
              <a:t>refrain from labeling students. For Example: if you insist on having a no laptop policy, make sure it’s clear that there will be students with accommodations as well as notetakers using laptops</a:t>
            </a:r>
            <a:r>
              <a:rPr lang="en-CA" sz="1600" i="1" dirty="0"/>
              <a:t>. </a:t>
            </a:r>
          </a:p>
          <a:p>
            <a:r>
              <a:rPr lang="en-CA" dirty="0"/>
              <a:t>Remember, try not to engage directly with students, unless the student initiates contact (SAS may be the facilitator, if needed).</a:t>
            </a:r>
          </a:p>
          <a:p>
            <a:r>
              <a:rPr lang="en-CA" dirty="0"/>
              <a:t>accommodations serve an important function, </a:t>
            </a:r>
            <a:r>
              <a:rPr lang="en-CA" b="1" dirty="0">
                <a:solidFill>
                  <a:schemeClr val="accent4">
                    <a:lumMod val="50000"/>
                  </a:schemeClr>
                </a:solidFill>
              </a:rPr>
              <a:t>we want to </a:t>
            </a:r>
            <a:r>
              <a:rPr lang="en-CA" dirty="0">
                <a:solidFill>
                  <a:schemeClr val="accent4">
                    <a:lumMod val="50000"/>
                  </a:schemeClr>
                </a:solidFill>
              </a:rPr>
              <a:t> </a:t>
            </a:r>
            <a:r>
              <a:rPr lang="en-CA" b="1" dirty="0">
                <a:solidFill>
                  <a:schemeClr val="accent4">
                    <a:lumMod val="50000"/>
                  </a:schemeClr>
                </a:solidFill>
              </a:rPr>
              <a:t>be supportive</a:t>
            </a:r>
            <a:r>
              <a:rPr lang="en-CA" dirty="0"/>
              <a:t>.</a:t>
            </a:r>
          </a:p>
          <a:p>
            <a:r>
              <a:rPr lang="en-CA" dirty="0"/>
              <a:t>If you are ever unsure, or </a:t>
            </a:r>
            <a:r>
              <a:rPr lang="en-CA" b="1" dirty="0">
                <a:solidFill>
                  <a:schemeClr val="accent4">
                    <a:lumMod val="50000"/>
                  </a:schemeClr>
                </a:solidFill>
              </a:rPr>
              <a:t>have questions, contact student accessibility services</a:t>
            </a:r>
            <a:r>
              <a:rPr lang="en-CA" dirty="0"/>
              <a:t>.</a:t>
            </a:r>
          </a:p>
          <a:p>
            <a:endParaRPr lang="en-CA" dirty="0"/>
          </a:p>
        </p:txBody>
      </p:sp>
      <p:sp>
        <p:nvSpPr>
          <p:cNvPr id="2" name="Title 1">
            <a:extLst>
              <a:ext uri="{FF2B5EF4-FFF2-40B4-BE49-F238E27FC236}">
                <a16:creationId xmlns="" xmlns:a16="http://schemas.microsoft.com/office/drawing/2014/main" id="{5AE0D5A0-6FB6-4B9A-A74E-A54B9861C9E4}"/>
              </a:ext>
            </a:extLst>
          </p:cNvPr>
          <p:cNvSpPr>
            <a:spLocks noGrp="1"/>
          </p:cNvSpPr>
          <p:nvPr>
            <p:ph type="title"/>
          </p:nvPr>
        </p:nvSpPr>
        <p:spPr>
          <a:xfrm>
            <a:off x="774628" y="0"/>
            <a:ext cx="10364451" cy="1596177"/>
          </a:xfrm>
        </p:spPr>
        <p:txBody>
          <a:bodyPr/>
          <a:lstStyle/>
          <a:p>
            <a:r>
              <a:rPr lang="en-CA" dirty="0"/>
              <a:t>How Can I be Supportive?</a:t>
            </a:r>
          </a:p>
        </p:txBody>
      </p:sp>
    </p:spTree>
    <p:extLst>
      <p:ext uri="{BB962C8B-B14F-4D97-AF65-F5344CB8AC3E}">
        <p14:creationId xmlns:p14="http://schemas.microsoft.com/office/powerpoint/2010/main" val="340798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2461C-F077-4BB4-A96C-B8A459A596AC}"/>
              </a:ext>
            </a:extLst>
          </p:cNvPr>
          <p:cNvSpPr>
            <a:spLocks noGrp="1"/>
          </p:cNvSpPr>
          <p:nvPr>
            <p:ph type="title"/>
          </p:nvPr>
        </p:nvSpPr>
        <p:spPr/>
        <p:txBody>
          <a:bodyPr/>
          <a:lstStyle/>
          <a:p>
            <a:r>
              <a:rPr lang="en-CA" dirty="0"/>
              <a:t>Before we get started	</a:t>
            </a:r>
          </a:p>
        </p:txBody>
      </p:sp>
      <p:sp>
        <p:nvSpPr>
          <p:cNvPr id="3" name="Content Placeholder 2">
            <a:extLst>
              <a:ext uri="{FF2B5EF4-FFF2-40B4-BE49-F238E27FC236}">
                <a16:creationId xmlns="" xmlns:a16="http://schemas.microsoft.com/office/drawing/2014/main" id="{40B0FAB6-C4E2-4DD0-B560-18780E55C7E3}"/>
              </a:ext>
            </a:extLst>
          </p:cNvPr>
          <p:cNvSpPr>
            <a:spLocks noGrp="1"/>
          </p:cNvSpPr>
          <p:nvPr>
            <p:ph sz="quarter" idx="13"/>
          </p:nvPr>
        </p:nvSpPr>
        <p:spPr/>
        <p:txBody>
          <a:bodyPr/>
          <a:lstStyle/>
          <a:p>
            <a:r>
              <a:rPr lang="en-CA" dirty="0"/>
              <a:t>Take a second and ask yourself, What made you want to become a teacher?</a:t>
            </a:r>
          </a:p>
        </p:txBody>
      </p:sp>
    </p:spTree>
    <p:extLst>
      <p:ext uri="{BB962C8B-B14F-4D97-AF65-F5344CB8AC3E}">
        <p14:creationId xmlns:p14="http://schemas.microsoft.com/office/powerpoint/2010/main" val="4271581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621A18F-1751-4A9D-A771-8DAD6E874EDB}"/>
              </a:ext>
            </a:extLst>
          </p:cNvPr>
          <p:cNvSpPr>
            <a:spLocks noGrp="1"/>
          </p:cNvSpPr>
          <p:nvPr>
            <p:ph sz="quarter" idx="13"/>
          </p:nvPr>
        </p:nvSpPr>
        <p:spPr/>
        <p:txBody>
          <a:bodyPr>
            <a:normAutofit fontScale="85000" lnSpcReduction="10000"/>
          </a:bodyPr>
          <a:lstStyle/>
          <a:p>
            <a:r>
              <a:rPr lang="en-CA" dirty="0"/>
              <a:t>every student who has received accommodations has had a discussion with student accessibility services about what their functional limitations in the educational environment; </a:t>
            </a:r>
          </a:p>
          <a:p>
            <a:pPr marL="457200" lvl="1" indent="0">
              <a:buNone/>
            </a:pPr>
            <a:r>
              <a:rPr lang="en-CA" dirty="0"/>
              <a:t>if a student has received permission to tape lectures, that student has been advised that </a:t>
            </a:r>
            <a:r>
              <a:rPr lang="en-CA" b="1" dirty="0">
                <a:solidFill>
                  <a:schemeClr val="accent4">
                    <a:lumMod val="50000"/>
                  </a:schemeClr>
                </a:solidFill>
              </a:rPr>
              <a:t>those lectures are not to be shared</a:t>
            </a:r>
            <a:r>
              <a:rPr lang="en-CA" dirty="0"/>
              <a:t>, and are to be deleted once the student has finished making Academic use of them. </a:t>
            </a:r>
            <a:r>
              <a:rPr lang="en-CA" sz="1400" dirty="0"/>
              <a:t>	</a:t>
            </a:r>
          </a:p>
          <a:p>
            <a:r>
              <a:rPr lang="en-CA" dirty="0"/>
              <a:t>Remember also, there are </a:t>
            </a:r>
            <a:r>
              <a:rPr lang="en-CA" b="1" dirty="0">
                <a:solidFill>
                  <a:schemeClr val="accent4">
                    <a:lumMod val="50000"/>
                  </a:schemeClr>
                </a:solidFill>
              </a:rPr>
              <a:t>usually alternative ways to meet program essential requirements, </a:t>
            </a:r>
            <a:r>
              <a:rPr lang="en-CA" dirty="0"/>
              <a:t>accommodation is about trying to find the right way to support students. </a:t>
            </a:r>
          </a:p>
          <a:p>
            <a:pPr lvl="1"/>
            <a:r>
              <a:rPr lang="en-CA" dirty="0"/>
              <a:t>Maybe you have some concerns about taping lectures, perhaps you could ask students to refrain from taping class discussions, or maybe instead of taping you would prefer to provide the students with accommodations class notes.</a:t>
            </a:r>
          </a:p>
          <a:p>
            <a:endParaRPr lang="en-CA" dirty="0"/>
          </a:p>
        </p:txBody>
      </p:sp>
      <p:sp>
        <p:nvSpPr>
          <p:cNvPr id="2" name="Title 1">
            <a:extLst>
              <a:ext uri="{FF2B5EF4-FFF2-40B4-BE49-F238E27FC236}">
                <a16:creationId xmlns="" xmlns:a16="http://schemas.microsoft.com/office/drawing/2014/main" id="{B28F9A48-AF78-4DBB-95D3-0E01539CF68B}"/>
              </a:ext>
            </a:extLst>
          </p:cNvPr>
          <p:cNvSpPr>
            <a:spLocks noGrp="1"/>
          </p:cNvSpPr>
          <p:nvPr>
            <p:ph type="title"/>
          </p:nvPr>
        </p:nvSpPr>
        <p:spPr/>
        <p:txBody>
          <a:bodyPr/>
          <a:lstStyle/>
          <a:p>
            <a:r>
              <a:rPr lang="en-CA" dirty="0"/>
              <a:t>Did you know?</a:t>
            </a:r>
          </a:p>
        </p:txBody>
      </p:sp>
    </p:spTree>
    <p:extLst>
      <p:ext uri="{BB962C8B-B14F-4D97-AF65-F5344CB8AC3E}">
        <p14:creationId xmlns:p14="http://schemas.microsoft.com/office/powerpoint/2010/main" val="3270917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picture containing pool ball&#10;&#10;Description generated with high confidence">
            <a:extLst>
              <a:ext uri="{FF2B5EF4-FFF2-40B4-BE49-F238E27FC236}">
                <a16:creationId xmlns="" xmlns:a16="http://schemas.microsoft.com/office/drawing/2014/main" id="{7BB94C57-FDF3-45A3-9D1F-904523D795D4}"/>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pic>
        <p:nvPicPr>
          <p:cNvPr id="16" name="Picture 15">
            <a:extLst>
              <a:ext uri="{FF2B5EF4-FFF2-40B4-BE49-F238E27FC236}">
                <a16:creationId xmlns="" xmlns:a16="http://schemas.microsoft.com/office/drawing/2014/main" id="{6AEBDF1A-221A-4497-BBA9-57A70D161510}"/>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graphicFrame>
        <p:nvGraphicFramePr>
          <p:cNvPr id="5" name="Content Placeholder 2"/>
          <p:cNvGraphicFramePr>
            <a:graphicFrameLocks noGrp="1"/>
          </p:cNvGraphicFramePr>
          <p:nvPr>
            <p:ph sz="quarter" idx="13"/>
            <p:extLst>
              <p:ext uri="{D42A27DB-BD31-4B8C-83A1-F6EECF244321}">
                <p14:modId xmlns:p14="http://schemas.microsoft.com/office/powerpoint/2010/main" val="3395348573"/>
              </p:ext>
            </p:extLst>
          </p:nvPr>
        </p:nvGraphicFramePr>
        <p:xfrm>
          <a:off x="4361935" y="444844"/>
          <a:ext cx="6915665" cy="59065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a:extLst>
              <a:ext uri="{FF2B5EF4-FFF2-40B4-BE49-F238E27FC236}">
                <a16:creationId xmlns="" xmlns:a16="http://schemas.microsoft.com/office/drawing/2014/main" id="{2DD1DB8C-D891-483E-A3A8-502B702688AA}"/>
              </a:ext>
            </a:extLst>
          </p:cNvPr>
          <p:cNvSpPr>
            <a:spLocks noGrp="1"/>
          </p:cNvSpPr>
          <p:nvPr>
            <p:ph type="title"/>
          </p:nvPr>
        </p:nvSpPr>
        <p:spPr>
          <a:xfrm>
            <a:off x="641073" y="1314450"/>
            <a:ext cx="3075793" cy="3680244"/>
          </a:xfrm>
        </p:spPr>
        <p:txBody>
          <a:bodyPr>
            <a:normAutofit/>
          </a:bodyPr>
          <a:lstStyle/>
          <a:p>
            <a:pPr algn="l"/>
            <a:r>
              <a:rPr lang="en-CA" sz="2800" dirty="0"/>
              <a:t>Expectations</a:t>
            </a:r>
          </a:p>
        </p:txBody>
      </p:sp>
    </p:spTree>
    <p:extLst>
      <p:ext uri="{BB962C8B-B14F-4D97-AF65-F5344CB8AC3E}">
        <p14:creationId xmlns:p14="http://schemas.microsoft.com/office/powerpoint/2010/main" val="4005784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 xmlns:a16="http://schemas.microsoft.com/office/drawing/2014/main" id="{18D3D472-84D5-4C2D-9D61-CB03322A6C21}"/>
              </a:ext>
            </a:extLst>
          </p:cNvPr>
          <p:cNvSpPr>
            <a:spLocks noGrp="1"/>
          </p:cNvSpPr>
          <p:nvPr>
            <p:ph type="body" sz="half" idx="17"/>
          </p:nvPr>
        </p:nvSpPr>
        <p:spPr/>
        <p:txBody>
          <a:bodyPr/>
          <a:lstStyle/>
          <a:p>
            <a:pPr algn="l"/>
            <a:r>
              <a:rPr lang="en-CA" sz="1800" dirty="0"/>
              <a:t>It’s important that all students be made aware that accommodations are available for a Variety of functional limitations</a:t>
            </a:r>
            <a:r>
              <a:rPr lang="en-CA" dirty="0"/>
              <a:t>. </a:t>
            </a:r>
          </a:p>
        </p:txBody>
      </p:sp>
      <p:sp>
        <p:nvSpPr>
          <p:cNvPr id="7" name="Text Placeholder 6">
            <a:extLst>
              <a:ext uri="{FF2B5EF4-FFF2-40B4-BE49-F238E27FC236}">
                <a16:creationId xmlns="" xmlns:a16="http://schemas.microsoft.com/office/drawing/2014/main" id="{7F784AA9-5B75-47A8-A3BC-C6CCD9235108}"/>
              </a:ext>
            </a:extLst>
          </p:cNvPr>
          <p:cNvSpPr>
            <a:spLocks noGrp="1"/>
          </p:cNvSpPr>
          <p:nvPr>
            <p:ph type="body" sz="quarter" idx="13"/>
          </p:nvPr>
        </p:nvSpPr>
        <p:spPr>
          <a:xfrm>
            <a:off x="7973297" y="2367093"/>
            <a:ext cx="3533528" cy="576262"/>
          </a:xfrm>
        </p:spPr>
        <p:txBody>
          <a:bodyPr/>
          <a:lstStyle/>
          <a:p>
            <a:r>
              <a:rPr lang="en-CA" sz="1800" b="1" dirty="0">
                <a:solidFill>
                  <a:schemeClr val="accent4">
                    <a:lumMod val="50000"/>
                  </a:schemeClr>
                </a:solidFill>
              </a:rPr>
              <a:t>temporary &amp; permanent mental health disabilities will be accommodated</a:t>
            </a:r>
          </a:p>
        </p:txBody>
      </p:sp>
      <p:sp>
        <p:nvSpPr>
          <p:cNvPr id="6" name="Text Placeholder 5">
            <a:extLst>
              <a:ext uri="{FF2B5EF4-FFF2-40B4-BE49-F238E27FC236}">
                <a16:creationId xmlns="" xmlns:a16="http://schemas.microsoft.com/office/drawing/2014/main" id="{BFD401C5-6163-40A0-A6AA-35627AA8CA19}"/>
              </a:ext>
            </a:extLst>
          </p:cNvPr>
          <p:cNvSpPr>
            <a:spLocks noGrp="1"/>
          </p:cNvSpPr>
          <p:nvPr>
            <p:ph type="body" sz="half" idx="16"/>
          </p:nvPr>
        </p:nvSpPr>
        <p:spPr/>
        <p:txBody>
          <a:bodyPr>
            <a:normAutofit/>
          </a:bodyPr>
          <a:lstStyle/>
          <a:p>
            <a:pPr algn="l"/>
            <a:r>
              <a:rPr lang="en-CA" sz="1800" dirty="0"/>
              <a:t>A student who has an undiagnosed health conditions may be directed to </a:t>
            </a:r>
            <a:r>
              <a:rPr lang="en-CA" sz="1800" dirty="0" err="1"/>
              <a:t>sas</a:t>
            </a:r>
            <a:r>
              <a:rPr lang="en-CA" sz="1800" dirty="0"/>
              <a:t>, who may then choose to implement interim accommodations while documents are being processed.</a:t>
            </a:r>
          </a:p>
        </p:txBody>
      </p:sp>
      <p:sp>
        <p:nvSpPr>
          <p:cNvPr id="5" name="Text Placeholder 4">
            <a:extLst>
              <a:ext uri="{FF2B5EF4-FFF2-40B4-BE49-F238E27FC236}">
                <a16:creationId xmlns="" xmlns:a16="http://schemas.microsoft.com/office/drawing/2014/main" id="{8B985538-088E-49CF-8B93-1EF67C5D714C}"/>
              </a:ext>
            </a:extLst>
          </p:cNvPr>
          <p:cNvSpPr>
            <a:spLocks noGrp="1"/>
          </p:cNvSpPr>
          <p:nvPr>
            <p:ph type="body" sz="quarter" idx="3"/>
          </p:nvPr>
        </p:nvSpPr>
        <p:spPr/>
        <p:txBody>
          <a:bodyPr/>
          <a:lstStyle/>
          <a:p>
            <a:r>
              <a:rPr lang="en-CA" sz="1800" b="1" dirty="0">
                <a:solidFill>
                  <a:schemeClr val="accent4">
                    <a:lumMod val="50000"/>
                  </a:schemeClr>
                </a:solidFill>
              </a:rPr>
              <a:t>Students may request interim accommodations</a:t>
            </a:r>
          </a:p>
        </p:txBody>
      </p:sp>
      <p:sp>
        <p:nvSpPr>
          <p:cNvPr id="4" name="Text Placeholder 3">
            <a:extLst>
              <a:ext uri="{FF2B5EF4-FFF2-40B4-BE49-F238E27FC236}">
                <a16:creationId xmlns="" xmlns:a16="http://schemas.microsoft.com/office/drawing/2014/main" id="{214B87E7-A3F1-4505-9D38-A503FA0DF547}"/>
              </a:ext>
            </a:extLst>
          </p:cNvPr>
          <p:cNvSpPr>
            <a:spLocks noGrp="1"/>
          </p:cNvSpPr>
          <p:nvPr>
            <p:ph type="body" sz="half" idx="15"/>
          </p:nvPr>
        </p:nvSpPr>
        <p:spPr>
          <a:xfrm>
            <a:off x="1022553" y="2943354"/>
            <a:ext cx="3298976" cy="2847845"/>
          </a:xfrm>
        </p:spPr>
        <p:txBody>
          <a:bodyPr>
            <a:normAutofit/>
          </a:bodyPr>
          <a:lstStyle/>
          <a:p>
            <a:pPr algn="l"/>
            <a:r>
              <a:rPr lang="en-CA" sz="1800" dirty="0"/>
              <a:t>Student accessibility services will determine the appropriate academic accommodations based on the students functional limitations. </a:t>
            </a:r>
          </a:p>
        </p:txBody>
      </p:sp>
      <p:sp>
        <p:nvSpPr>
          <p:cNvPr id="3" name="Text Placeholder 2">
            <a:extLst>
              <a:ext uri="{FF2B5EF4-FFF2-40B4-BE49-F238E27FC236}">
                <a16:creationId xmlns="" xmlns:a16="http://schemas.microsoft.com/office/drawing/2014/main" id="{1D02A678-1F62-4CC2-BB95-3E57D1D185E1}"/>
              </a:ext>
            </a:extLst>
          </p:cNvPr>
          <p:cNvSpPr>
            <a:spLocks noGrp="1"/>
          </p:cNvSpPr>
          <p:nvPr>
            <p:ph type="body" idx="1"/>
          </p:nvPr>
        </p:nvSpPr>
        <p:spPr/>
        <p:txBody>
          <a:bodyPr/>
          <a:lstStyle/>
          <a:p>
            <a:r>
              <a:rPr lang="en-CA" sz="1800" b="1" dirty="0">
                <a:solidFill>
                  <a:schemeClr val="accent4">
                    <a:lumMod val="50000"/>
                  </a:schemeClr>
                </a:solidFill>
              </a:rPr>
              <a:t>Students are not required to disclose their disability</a:t>
            </a:r>
          </a:p>
        </p:txBody>
      </p:sp>
      <p:sp>
        <p:nvSpPr>
          <p:cNvPr id="2" name="Title 1">
            <a:extLst>
              <a:ext uri="{FF2B5EF4-FFF2-40B4-BE49-F238E27FC236}">
                <a16:creationId xmlns="" xmlns:a16="http://schemas.microsoft.com/office/drawing/2014/main" id="{C61509C9-AABF-4ED8-A4A1-7E0553F59221}"/>
              </a:ext>
            </a:extLst>
          </p:cNvPr>
          <p:cNvSpPr>
            <a:spLocks noGrp="1"/>
          </p:cNvSpPr>
          <p:nvPr>
            <p:ph type="title"/>
          </p:nvPr>
        </p:nvSpPr>
        <p:spPr>
          <a:xfrm>
            <a:off x="643693" y="473868"/>
            <a:ext cx="10898660" cy="1605094"/>
          </a:xfrm>
        </p:spPr>
        <p:txBody>
          <a:bodyPr>
            <a:normAutofit/>
          </a:bodyPr>
          <a:lstStyle/>
          <a:p>
            <a:r>
              <a:rPr lang="en-CA" sz="2400" u="sng" dirty="0"/>
              <a:t>Principles that ensure compliance with </a:t>
            </a:r>
            <a:r>
              <a:rPr lang="en-CA" sz="2400" u="sng" dirty="0" err="1"/>
              <a:t>Ohrc</a:t>
            </a:r>
            <a:r>
              <a:rPr lang="en-CA" sz="2400" u="sng" dirty="0"/>
              <a:t> expectations:</a:t>
            </a:r>
          </a:p>
        </p:txBody>
      </p:sp>
    </p:spTree>
    <p:extLst>
      <p:ext uri="{BB962C8B-B14F-4D97-AF65-F5344CB8AC3E}">
        <p14:creationId xmlns:p14="http://schemas.microsoft.com/office/powerpoint/2010/main" val="719578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 xmlns:a16="http://schemas.microsoft.com/office/drawing/2014/main" id="{E2F15B4E-D416-4DD4-B726-62281AC6F75F}"/>
              </a:ext>
            </a:extLst>
          </p:cNvPr>
          <p:cNvSpPr>
            <a:spLocks noGrp="1"/>
          </p:cNvSpPr>
          <p:nvPr>
            <p:ph type="body" sz="half" idx="17"/>
          </p:nvPr>
        </p:nvSpPr>
        <p:spPr/>
        <p:txBody>
          <a:bodyPr>
            <a:normAutofit/>
          </a:bodyPr>
          <a:lstStyle/>
          <a:p>
            <a:pPr algn="l"/>
            <a:r>
              <a:rPr lang="en-CA" sz="1800" dirty="0"/>
              <a:t>Professors are strongly encouraged to include a message on course syllabi which notifies students that these resources and policy references are available. </a:t>
            </a:r>
          </a:p>
        </p:txBody>
      </p:sp>
      <p:sp>
        <p:nvSpPr>
          <p:cNvPr id="7" name="Text Placeholder 6">
            <a:extLst>
              <a:ext uri="{FF2B5EF4-FFF2-40B4-BE49-F238E27FC236}">
                <a16:creationId xmlns="" xmlns:a16="http://schemas.microsoft.com/office/drawing/2014/main" id="{4023EA5E-0DD0-421B-914A-8B7B074D9C46}"/>
              </a:ext>
            </a:extLst>
          </p:cNvPr>
          <p:cNvSpPr>
            <a:spLocks noGrp="1"/>
          </p:cNvSpPr>
          <p:nvPr>
            <p:ph type="body" sz="quarter" idx="13"/>
          </p:nvPr>
        </p:nvSpPr>
        <p:spPr>
          <a:xfrm>
            <a:off x="7743910" y="1642269"/>
            <a:ext cx="3872356" cy="1012955"/>
          </a:xfrm>
        </p:spPr>
        <p:txBody>
          <a:bodyPr/>
          <a:lstStyle/>
          <a:p>
            <a:r>
              <a:rPr lang="en-CA" sz="2000" b="1" dirty="0">
                <a:solidFill>
                  <a:schemeClr val="accent4">
                    <a:lumMod val="50000"/>
                  </a:schemeClr>
                </a:solidFill>
              </a:rPr>
              <a:t>principles should be clearly communicated to all</a:t>
            </a:r>
          </a:p>
        </p:txBody>
      </p:sp>
      <p:sp>
        <p:nvSpPr>
          <p:cNvPr id="6" name="Text Placeholder 5">
            <a:extLst>
              <a:ext uri="{FF2B5EF4-FFF2-40B4-BE49-F238E27FC236}">
                <a16:creationId xmlns="" xmlns:a16="http://schemas.microsoft.com/office/drawing/2014/main" id="{9CDC9C53-78E8-4EB9-9E75-B96229DEF13A}"/>
              </a:ext>
            </a:extLst>
          </p:cNvPr>
          <p:cNvSpPr>
            <a:spLocks noGrp="1"/>
          </p:cNvSpPr>
          <p:nvPr>
            <p:ph type="body" sz="half" idx="16"/>
          </p:nvPr>
        </p:nvSpPr>
        <p:spPr/>
        <p:txBody>
          <a:bodyPr>
            <a:normAutofit lnSpcReduction="10000"/>
          </a:bodyPr>
          <a:lstStyle/>
          <a:p>
            <a:pPr algn="l"/>
            <a:r>
              <a:rPr lang="en-CA" sz="1800" dirty="0"/>
              <a:t>Information regarding a students disability and/or accommodations must not be shared with others. </a:t>
            </a:r>
          </a:p>
          <a:p>
            <a:pPr algn="l"/>
            <a:r>
              <a:rPr lang="en-CA" sz="1800" dirty="0"/>
              <a:t>Some students prefer not to discuss their accommodations with instructors. </a:t>
            </a:r>
          </a:p>
        </p:txBody>
      </p:sp>
      <p:sp>
        <p:nvSpPr>
          <p:cNvPr id="5" name="Text Placeholder 4">
            <a:extLst>
              <a:ext uri="{FF2B5EF4-FFF2-40B4-BE49-F238E27FC236}">
                <a16:creationId xmlns="" xmlns:a16="http://schemas.microsoft.com/office/drawing/2014/main" id="{EBE99FCC-F28D-4F9E-854E-CF64674A9438}"/>
              </a:ext>
            </a:extLst>
          </p:cNvPr>
          <p:cNvSpPr>
            <a:spLocks noGrp="1"/>
          </p:cNvSpPr>
          <p:nvPr>
            <p:ph type="body" sz="quarter" idx="3"/>
          </p:nvPr>
        </p:nvSpPr>
        <p:spPr/>
        <p:txBody>
          <a:bodyPr/>
          <a:lstStyle/>
          <a:p>
            <a:r>
              <a:rPr lang="en-CA" sz="2000" b="1" dirty="0">
                <a:solidFill>
                  <a:schemeClr val="accent4">
                    <a:lumMod val="50000"/>
                  </a:schemeClr>
                </a:solidFill>
              </a:rPr>
              <a:t>Student’s should not reveal their private medical info</a:t>
            </a:r>
          </a:p>
        </p:txBody>
      </p:sp>
      <p:sp>
        <p:nvSpPr>
          <p:cNvPr id="4" name="Text Placeholder 3">
            <a:extLst>
              <a:ext uri="{FF2B5EF4-FFF2-40B4-BE49-F238E27FC236}">
                <a16:creationId xmlns="" xmlns:a16="http://schemas.microsoft.com/office/drawing/2014/main" id="{927C7E01-25AE-4398-9CD1-0A9B60D76723}"/>
              </a:ext>
            </a:extLst>
          </p:cNvPr>
          <p:cNvSpPr>
            <a:spLocks noGrp="1"/>
          </p:cNvSpPr>
          <p:nvPr>
            <p:ph type="body" sz="half" idx="15"/>
          </p:nvPr>
        </p:nvSpPr>
        <p:spPr/>
        <p:txBody>
          <a:bodyPr>
            <a:normAutofit/>
          </a:bodyPr>
          <a:lstStyle/>
          <a:p>
            <a:pPr algn="l"/>
            <a:r>
              <a:rPr lang="en-CA" sz="1800" dirty="0"/>
              <a:t>Retroactive accommodations are considered by </a:t>
            </a:r>
            <a:r>
              <a:rPr lang="en-CA" sz="1800" dirty="0" err="1"/>
              <a:t>sas</a:t>
            </a:r>
            <a:r>
              <a:rPr lang="en-CA" sz="1800" dirty="0"/>
              <a:t> on a case-by-case basis, so Avoid stating that requests for accommodations after a deadline will not be considered. </a:t>
            </a:r>
          </a:p>
        </p:txBody>
      </p:sp>
      <p:sp>
        <p:nvSpPr>
          <p:cNvPr id="3" name="Text Placeholder 2">
            <a:extLst>
              <a:ext uri="{FF2B5EF4-FFF2-40B4-BE49-F238E27FC236}">
                <a16:creationId xmlns="" xmlns:a16="http://schemas.microsoft.com/office/drawing/2014/main" id="{8BFA32AB-AEE0-4404-A361-FAF24CD521D5}"/>
              </a:ext>
            </a:extLst>
          </p:cNvPr>
          <p:cNvSpPr>
            <a:spLocks noGrp="1"/>
          </p:cNvSpPr>
          <p:nvPr>
            <p:ph type="body" idx="1"/>
          </p:nvPr>
        </p:nvSpPr>
        <p:spPr>
          <a:xfrm>
            <a:off x="913774" y="2367093"/>
            <a:ext cx="2862359" cy="576262"/>
          </a:xfrm>
        </p:spPr>
        <p:txBody>
          <a:bodyPr/>
          <a:lstStyle/>
          <a:p>
            <a:r>
              <a:rPr lang="en-CA" sz="2000" b="1" dirty="0">
                <a:solidFill>
                  <a:schemeClr val="accent4">
                    <a:lumMod val="50000"/>
                  </a:schemeClr>
                </a:solidFill>
              </a:rPr>
              <a:t>Retroactive accommodations will be considered</a:t>
            </a:r>
          </a:p>
        </p:txBody>
      </p:sp>
      <p:sp>
        <p:nvSpPr>
          <p:cNvPr id="2" name="Title 1">
            <a:extLst>
              <a:ext uri="{FF2B5EF4-FFF2-40B4-BE49-F238E27FC236}">
                <a16:creationId xmlns="" xmlns:a16="http://schemas.microsoft.com/office/drawing/2014/main" id="{120AD221-C274-46F4-A18A-A048CF2BFAEC}"/>
              </a:ext>
            </a:extLst>
          </p:cNvPr>
          <p:cNvSpPr>
            <a:spLocks noGrp="1"/>
          </p:cNvSpPr>
          <p:nvPr>
            <p:ph type="title"/>
          </p:nvPr>
        </p:nvSpPr>
        <p:spPr>
          <a:xfrm>
            <a:off x="910797" y="0"/>
            <a:ext cx="10364452" cy="1605094"/>
          </a:xfrm>
        </p:spPr>
        <p:txBody>
          <a:bodyPr/>
          <a:lstStyle/>
          <a:p>
            <a:r>
              <a:rPr lang="en-CA" u="sng" dirty="0"/>
              <a:t>Principles Continued</a:t>
            </a:r>
          </a:p>
        </p:txBody>
      </p:sp>
    </p:spTree>
    <p:extLst>
      <p:ext uri="{BB962C8B-B14F-4D97-AF65-F5344CB8AC3E}">
        <p14:creationId xmlns:p14="http://schemas.microsoft.com/office/powerpoint/2010/main" val="2861371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welcoming students with a big smile and open arms.">
            <a:extLst>
              <a:ext uri="{FF2B5EF4-FFF2-40B4-BE49-F238E27FC236}">
                <a16:creationId xmlns="" xmlns:a16="http://schemas.microsoft.com/office/drawing/2014/main" id="{2A106A61-869D-45E1-89B1-2FFB066055F8}"/>
              </a:ext>
            </a:extLst>
          </p:cNvPr>
          <p:cNvPicPr>
            <a:picLocks noGrp="1" noChangeAspect="1"/>
          </p:cNvPicPr>
          <p:nvPr>
            <p:ph type="pic" idx="1"/>
          </p:nvPr>
        </p:nvPicPr>
        <p:blipFill>
          <a:blip r:embed="rId2"/>
          <a:srcRect l="18581" r="18581"/>
          <a:stretch>
            <a:fillRect/>
          </a:stretch>
        </p:blipFill>
        <p:spPr>
          <a:xfrm>
            <a:off x="883047" y="618517"/>
            <a:ext cx="3516425" cy="5596019"/>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34" name="Picture 23">
            <a:extLst>
              <a:ext uri="{FF2B5EF4-FFF2-40B4-BE49-F238E27FC236}">
                <a16:creationId xmlns="" xmlns:a16="http://schemas.microsoft.com/office/drawing/2014/main" id="{DC21F734-A85A-4FEA-8CB8-6C72B8195C37}"/>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 Placeholder 8">
            <a:extLst>
              <a:ext uri="{FF2B5EF4-FFF2-40B4-BE49-F238E27FC236}">
                <a16:creationId xmlns="" xmlns:a16="http://schemas.microsoft.com/office/drawing/2014/main" id="{E809BD8C-6909-45A2-8CA2-D670A07081A6}"/>
              </a:ext>
            </a:extLst>
          </p:cNvPr>
          <p:cNvSpPr>
            <a:spLocks noGrp="1"/>
          </p:cNvSpPr>
          <p:nvPr>
            <p:ph type="body" sz="half" idx="2"/>
          </p:nvPr>
        </p:nvSpPr>
        <p:spPr>
          <a:xfrm>
            <a:off x="4695568" y="1235676"/>
            <a:ext cx="6442367" cy="4978860"/>
          </a:xfrm>
        </p:spPr>
        <p:txBody>
          <a:bodyPr vert="horz" lIns="91440" tIns="45720" rIns="91440" bIns="45720" rtlCol="0">
            <a:normAutofit lnSpcReduction="10000"/>
          </a:bodyPr>
          <a:lstStyle/>
          <a:p>
            <a:pPr marL="285750" indent="-228600" algn="l">
              <a:buFont typeface="Arial" panose="020B0604020202020204" pitchFamily="34" charset="0"/>
              <a:buChar char="•"/>
            </a:pPr>
            <a:r>
              <a:rPr lang="en-US" sz="1800" dirty="0"/>
              <a:t>Students requiring accommodations should schedule an appointment with SAS.</a:t>
            </a:r>
          </a:p>
          <a:p>
            <a:pPr marL="285750" indent="-228600" algn="l">
              <a:buFont typeface="Arial" panose="020B0604020202020204" pitchFamily="34" charset="0"/>
              <a:buChar char="•"/>
            </a:pPr>
            <a:r>
              <a:rPr lang="en-US" sz="1800" dirty="0"/>
              <a:t>Students will be provided a documentation form, which they will need to have a doctor (or appropriate professional) complete, outlining their functional limitations.</a:t>
            </a:r>
          </a:p>
          <a:p>
            <a:pPr marL="285750" indent="-228600" algn="l">
              <a:buFont typeface="Arial" panose="020B0604020202020204" pitchFamily="34" charset="0"/>
              <a:buChar char="•"/>
            </a:pPr>
            <a:r>
              <a:rPr lang="en-US" sz="1800" dirty="0"/>
              <a:t>Students will then have a discussion with an advisor, and begin putting together an accommodation plan.</a:t>
            </a:r>
          </a:p>
          <a:p>
            <a:pPr marL="285750" indent="-228600" algn="l">
              <a:buFont typeface="Arial" panose="020B0604020202020204" pitchFamily="34" charset="0"/>
              <a:buChar char="•"/>
            </a:pPr>
            <a:r>
              <a:rPr lang="en-US" sz="1800" dirty="0"/>
              <a:t>The advisor will explain how the accommodations are to be used, so that the student fully understands what s/he can and can’t do. </a:t>
            </a:r>
          </a:p>
          <a:p>
            <a:pPr marL="285750" indent="-228600" algn="l">
              <a:buFont typeface="Arial" panose="020B0604020202020204" pitchFamily="34" charset="0"/>
              <a:buChar char="•"/>
            </a:pPr>
            <a:r>
              <a:rPr lang="en-US" sz="1800" dirty="0"/>
              <a:t>Student accessibility services will then provide the instructor with a Confidential accommodation form to review.</a:t>
            </a:r>
          </a:p>
          <a:p>
            <a:pPr marL="285750" indent="-228600" algn="l">
              <a:buFont typeface="Arial" panose="020B0604020202020204" pitchFamily="34" charset="0"/>
              <a:buChar char="•"/>
            </a:pPr>
            <a:endParaRPr lang="en-US" dirty="0"/>
          </a:p>
          <a:p>
            <a:pPr marL="285750" indent="-228600" algn="l">
              <a:buFont typeface="Arial" panose="020B0604020202020204" pitchFamily="34" charset="0"/>
              <a:buChar char="•"/>
            </a:pPr>
            <a:endParaRPr lang="en-US" dirty="0"/>
          </a:p>
          <a:p>
            <a:pPr marL="285750" indent="-228600" algn="l">
              <a:buFont typeface="Arial" panose="020B0604020202020204" pitchFamily="34" charset="0"/>
              <a:buChar char="•"/>
            </a:pPr>
            <a:endParaRPr lang="en-US" dirty="0"/>
          </a:p>
          <a:p>
            <a:pPr indent="-228600" algn="l">
              <a:buFont typeface="Arial" panose="020B0604020202020204" pitchFamily="34" charset="0"/>
              <a:buChar char="•"/>
            </a:pPr>
            <a:endParaRPr lang="en-US" dirty="0"/>
          </a:p>
        </p:txBody>
      </p:sp>
      <p:sp>
        <p:nvSpPr>
          <p:cNvPr id="2" name="Title 1">
            <a:extLst>
              <a:ext uri="{FF2B5EF4-FFF2-40B4-BE49-F238E27FC236}">
                <a16:creationId xmlns="" xmlns:a16="http://schemas.microsoft.com/office/drawing/2014/main" id="{C3BB3F57-7EE1-49BA-9943-D22109821068}"/>
              </a:ext>
            </a:extLst>
          </p:cNvPr>
          <p:cNvSpPr>
            <a:spLocks noGrp="1"/>
          </p:cNvSpPr>
          <p:nvPr>
            <p:ph type="title"/>
          </p:nvPr>
        </p:nvSpPr>
        <p:spPr>
          <a:xfrm>
            <a:off x="4819135" y="0"/>
            <a:ext cx="6442368" cy="1596177"/>
          </a:xfrm>
        </p:spPr>
        <p:txBody>
          <a:bodyPr vert="horz" lIns="91440" tIns="45720" rIns="91440" bIns="45720" rtlCol="0" anchor="ctr">
            <a:normAutofit/>
          </a:bodyPr>
          <a:lstStyle/>
          <a:p>
            <a:r>
              <a:rPr lang="en-US" sz="3600" dirty="0"/>
              <a:t>Understanding the Process</a:t>
            </a:r>
          </a:p>
        </p:txBody>
      </p:sp>
    </p:spTree>
    <p:extLst>
      <p:ext uri="{BB962C8B-B14F-4D97-AF65-F5344CB8AC3E}">
        <p14:creationId xmlns:p14="http://schemas.microsoft.com/office/powerpoint/2010/main" val="4117700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75A99954-1642-4959-A731-97EB99128A19}"/>
              </a:ext>
            </a:extLst>
          </p:cNvPr>
          <p:cNvSpPr txBox="1"/>
          <p:nvPr/>
        </p:nvSpPr>
        <p:spPr>
          <a:xfrm rot="10800000">
            <a:off x="0" y="1596177"/>
            <a:ext cx="492443" cy="3987815"/>
          </a:xfrm>
          <a:prstGeom prst="rect">
            <a:avLst/>
          </a:prstGeom>
          <a:noFill/>
        </p:spPr>
        <p:txBody>
          <a:bodyPr vert="vert" wrap="square" rtlCol="0">
            <a:spAutoFit/>
          </a:bodyPr>
          <a:lstStyle/>
          <a:p>
            <a:r>
              <a:rPr lang="en-CA" sz="2000" b="1" dirty="0"/>
              <a:t>Number of Students Registered</a:t>
            </a:r>
          </a:p>
        </p:txBody>
      </p:sp>
      <p:sp>
        <p:nvSpPr>
          <p:cNvPr id="12" name="TextBox 11">
            <a:extLst>
              <a:ext uri="{FF2B5EF4-FFF2-40B4-BE49-F238E27FC236}">
                <a16:creationId xmlns="" xmlns:a16="http://schemas.microsoft.com/office/drawing/2014/main" id="{39D96C13-44C0-437F-8A9A-6A6A9281D621}"/>
              </a:ext>
            </a:extLst>
          </p:cNvPr>
          <p:cNvSpPr txBox="1"/>
          <p:nvPr/>
        </p:nvSpPr>
        <p:spPr>
          <a:xfrm rot="16200000">
            <a:off x="7583568" y="4381265"/>
            <a:ext cx="492443" cy="3987815"/>
          </a:xfrm>
          <a:prstGeom prst="rect">
            <a:avLst/>
          </a:prstGeom>
          <a:noFill/>
        </p:spPr>
        <p:txBody>
          <a:bodyPr vert="vert" wrap="square" rtlCol="0">
            <a:spAutoFit/>
          </a:bodyPr>
          <a:lstStyle/>
          <a:p>
            <a:r>
              <a:rPr lang="en-CA" sz="2000" b="1" dirty="0"/>
              <a:t>Year</a:t>
            </a:r>
          </a:p>
        </p:txBody>
      </p:sp>
      <p:graphicFrame>
        <p:nvGraphicFramePr>
          <p:cNvPr id="10" name="Content Placeholder 9">
            <a:extLst>
              <a:ext uri="{FF2B5EF4-FFF2-40B4-BE49-F238E27FC236}">
                <a16:creationId xmlns="" xmlns:a16="http://schemas.microsoft.com/office/drawing/2014/main" id="{25C02BE7-8B1A-4FFA-B8E4-373E48CF1C7B}"/>
              </a:ext>
            </a:extLst>
          </p:cNvPr>
          <p:cNvGraphicFramePr>
            <a:graphicFrameLocks noGrp="1"/>
          </p:cNvGraphicFramePr>
          <p:nvPr>
            <p:ph sz="quarter" idx="13"/>
            <p:extLst>
              <p:ext uri="{D42A27DB-BD31-4B8C-83A1-F6EECF244321}">
                <p14:modId xmlns:p14="http://schemas.microsoft.com/office/powerpoint/2010/main" val="2198471833"/>
              </p:ext>
            </p:extLst>
          </p:nvPr>
        </p:nvGraphicFramePr>
        <p:xfrm>
          <a:off x="345989" y="1297459"/>
          <a:ext cx="11565925" cy="483149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 xmlns:a16="http://schemas.microsoft.com/office/drawing/2014/main" id="{E76036E5-9EE6-4E13-8129-2340704016AD}"/>
              </a:ext>
            </a:extLst>
          </p:cNvPr>
          <p:cNvSpPr>
            <a:spLocks noGrp="1"/>
          </p:cNvSpPr>
          <p:nvPr>
            <p:ph type="title"/>
          </p:nvPr>
        </p:nvSpPr>
        <p:spPr>
          <a:xfrm>
            <a:off x="913149" y="0"/>
            <a:ext cx="10364451" cy="1596177"/>
          </a:xfrm>
        </p:spPr>
        <p:txBody>
          <a:bodyPr/>
          <a:lstStyle/>
          <a:p>
            <a:r>
              <a:rPr lang="en-CA" dirty="0"/>
              <a:t>Accommodations- a growing phenomenon</a:t>
            </a:r>
          </a:p>
        </p:txBody>
      </p:sp>
    </p:spTree>
    <p:extLst>
      <p:ext uri="{BB962C8B-B14F-4D97-AF65-F5344CB8AC3E}">
        <p14:creationId xmlns:p14="http://schemas.microsoft.com/office/powerpoint/2010/main" val="241137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 xmlns:a16="http://schemas.microsoft.com/office/drawing/2014/main" id="{C321F5B7-7FE7-4485-80E3-CF324269A86B}"/>
              </a:ext>
            </a:extLst>
          </p:cNvPr>
          <p:cNvSpPr>
            <a:spLocks noGrp="1"/>
          </p:cNvSpPr>
          <p:nvPr>
            <p:ph sz="quarter" idx="13"/>
          </p:nvPr>
        </p:nvSpPr>
        <p:spPr>
          <a:xfrm>
            <a:off x="617837" y="1037968"/>
            <a:ext cx="11726563" cy="5436974"/>
          </a:xfrm>
        </p:spPr>
        <p:txBody>
          <a:bodyPr>
            <a:normAutofit fontScale="55000" lnSpcReduction="20000"/>
          </a:bodyPr>
          <a:lstStyle/>
          <a:p>
            <a:pPr>
              <a:spcBef>
                <a:spcPts val="0"/>
              </a:spcBef>
              <a:buFont typeface="Wingdings" charset="0"/>
              <a:buNone/>
              <a:defRPr/>
            </a:pPr>
            <a:r>
              <a:rPr lang="en-US" sz="2900" b="1" dirty="0">
                <a:latin typeface="Arial" charset="0"/>
              </a:rPr>
              <a:t>ACCESSIBILITY FOR ONTARIANS WITH DISABILITIES ACT</a:t>
            </a:r>
          </a:p>
          <a:p>
            <a:pPr>
              <a:spcBef>
                <a:spcPts val="0"/>
              </a:spcBef>
              <a:buNone/>
              <a:defRPr/>
            </a:pPr>
            <a:r>
              <a:rPr lang="en-US" u="sng" dirty="0">
                <a:hlinkClick r:id="rId2"/>
              </a:rPr>
              <a:t>https://www.ontario.ca/laws/statute/05a11</a:t>
            </a:r>
            <a:r>
              <a:rPr lang="en-US" dirty="0"/>
              <a:t>  </a:t>
            </a:r>
            <a:endParaRPr lang="en-CA" dirty="0"/>
          </a:p>
          <a:p>
            <a:pPr>
              <a:spcBef>
                <a:spcPts val="0"/>
              </a:spcBef>
              <a:buFont typeface="Wingdings" charset="0"/>
              <a:buNone/>
              <a:defRPr/>
            </a:pPr>
            <a:r>
              <a:rPr lang="en-US" sz="2500" dirty="0">
                <a:solidFill>
                  <a:srgbClr val="0070C0"/>
                </a:solidFill>
                <a:latin typeface="Arial" charset="0"/>
              </a:rPr>
              <a:t/>
            </a:r>
            <a:br>
              <a:rPr lang="en-US" sz="2500" dirty="0">
                <a:solidFill>
                  <a:srgbClr val="0070C0"/>
                </a:solidFill>
                <a:latin typeface="Arial" charset="0"/>
              </a:rPr>
            </a:br>
            <a:r>
              <a:rPr lang="en-CA" sz="2900" b="1" dirty="0">
                <a:latin typeface="Arial" charset="0"/>
              </a:rPr>
              <a:t>CANADIAN CHARTER OF RIGHTS AND FREEDOMS</a:t>
            </a:r>
          </a:p>
          <a:p>
            <a:pPr>
              <a:spcBef>
                <a:spcPts val="0"/>
              </a:spcBef>
              <a:buFont typeface="Wingdings" charset="0"/>
              <a:buNone/>
              <a:defRPr/>
            </a:pPr>
            <a:r>
              <a:rPr lang="en-CA" u="sng" dirty="0">
                <a:hlinkClick r:id="rId3"/>
              </a:rPr>
              <a:t>http://laws-lois.justice.gc.ca/eng/Const/page-15.html</a:t>
            </a:r>
            <a:r>
              <a:rPr lang="en-CA" dirty="0"/>
              <a:t> </a:t>
            </a:r>
            <a:r>
              <a:rPr lang="en-CA" sz="1800" dirty="0">
                <a:solidFill>
                  <a:srgbClr val="E96D35"/>
                </a:solidFill>
                <a:latin typeface="Arial" charset="0"/>
              </a:rPr>
              <a:t/>
            </a:r>
            <a:br>
              <a:rPr lang="en-CA" sz="1800" dirty="0">
                <a:solidFill>
                  <a:srgbClr val="E96D35"/>
                </a:solidFill>
                <a:latin typeface="Arial" charset="0"/>
              </a:rPr>
            </a:br>
            <a:endParaRPr lang="en-CA" sz="1800" dirty="0">
              <a:solidFill>
                <a:srgbClr val="E96D35"/>
              </a:solidFill>
              <a:latin typeface="Arial" charset="0"/>
            </a:endParaRPr>
          </a:p>
          <a:p>
            <a:pPr marL="0" indent="0">
              <a:spcBef>
                <a:spcPts val="0"/>
              </a:spcBef>
              <a:buNone/>
              <a:defRPr/>
            </a:pPr>
            <a:r>
              <a:rPr lang="en-CA" sz="2900" b="1" dirty="0">
                <a:latin typeface="Arial" charset="0"/>
              </a:rPr>
              <a:t>COUNCIL OF ONTARIO UNIVERSITIES </a:t>
            </a:r>
            <a:r>
              <a:rPr lang="en-CA" sz="2500" dirty="0">
                <a:latin typeface="Arial" charset="0"/>
              </a:rPr>
              <a:t/>
            </a:r>
            <a:br>
              <a:rPr lang="en-CA" sz="2500" dirty="0">
                <a:latin typeface="Arial" charset="0"/>
              </a:rPr>
            </a:br>
            <a:r>
              <a:rPr lang="en-CA" sz="2500" dirty="0">
                <a:latin typeface="Arial" charset="0"/>
              </a:rPr>
              <a:t>    </a:t>
            </a:r>
            <a:r>
              <a:rPr lang="en-CA" sz="2500" b="1" dirty="0">
                <a:latin typeface="Arial" charset="0"/>
              </a:rPr>
              <a:t> - educators accessibility toolkit</a:t>
            </a:r>
          </a:p>
          <a:p>
            <a:pPr marL="0" indent="0">
              <a:spcBef>
                <a:spcPts val="0"/>
              </a:spcBef>
              <a:buNone/>
              <a:defRPr/>
            </a:pPr>
            <a:r>
              <a:rPr lang="en-CA" sz="2500" dirty="0">
                <a:latin typeface="Arial" charset="0"/>
              </a:rPr>
              <a:t>        </a:t>
            </a:r>
            <a:r>
              <a:rPr lang="en-CA" u="sng" dirty="0">
                <a:hlinkClick r:id="rId4"/>
              </a:rPr>
              <a:t>http://www.accessiblecampus.ca/tools-resources/educators-tool-kit/</a:t>
            </a:r>
            <a:endParaRPr lang="en-CA" dirty="0"/>
          </a:p>
          <a:p>
            <a:pPr marL="0" indent="0">
              <a:spcBef>
                <a:spcPts val="0"/>
              </a:spcBef>
              <a:buNone/>
              <a:defRPr/>
            </a:pPr>
            <a:r>
              <a:rPr lang="en-CA" sz="2500" dirty="0">
                <a:latin typeface="Arial" charset="0"/>
              </a:rPr>
              <a:t/>
            </a:r>
            <a:br>
              <a:rPr lang="en-CA" sz="2500" dirty="0">
                <a:latin typeface="Arial" charset="0"/>
              </a:rPr>
            </a:br>
            <a:r>
              <a:rPr lang="en-CA" sz="2500" dirty="0">
                <a:latin typeface="Arial" panose="020B0604020202020204" pitchFamily="34" charset="0"/>
                <a:cs typeface="Arial" panose="020B0604020202020204" pitchFamily="34" charset="0"/>
              </a:rPr>
              <a:t>     </a:t>
            </a:r>
            <a:r>
              <a:rPr lang="en-CA" sz="2500" b="1" dirty="0">
                <a:latin typeface="Arial" panose="020B0604020202020204" pitchFamily="34" charset="0"/>
                <a:cs typeface="Arial" panose="020B0604020202020204" pitchFamily="34" charset="0"/>
              </a:rPr>
              <a:t>- Mental Health &amp; Accessibility</a:t>
            </a:r>
            <a:r>
              <a:rPr lang="en-CA" sz="2500" dirty="0">
                <a:latin typeface="Arial" panose="020B0604020202020204" pitchFamily="34" charset="0"/>
                <a:cs typeface="Arial" panose="020B0604020202020204" pitchFamily="34" charset="0"/>
              </a:rPr>
              <a:t/>
            </a:r>
            <a:br>
              <a:rPr lang="en-CA" sz="2500" dirty="0">
                <a:latin typeface="Arial" panose="020B0604020202020204" pitchFamily="34" charset="0"/>
                <a:cs typeface="Arial" panose="020B0604020202020204" pitchFamily="34" charset="0"/>
              </a:rPr>
            </a:br>
            <a:r>
              <a:rPr lang="en-CA" sz="25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a:t>
            </a:r>
            <a:r>
              <a:rPr lang="en-CA" u="sng" dirty="0">
                <a:hlinkClick r:id="rId5"/>
              </a:rPr>
              <a:t>http://www.accessiblecampus.ca/understanding-accessibility/mental-health-accessibility/</a:t>
            </a:r>
            <a:r>
              <a:rPr lang="en-CA" dirty="0"/>
              <a:t> </a:t>
            </a:r>
          </a:p>
          <a:p>
            <a:pPr marL="0" indent="0">
              <a:spcBef>
                <a:spcPts val="0"/>
              </a:spcBef>
              <a:buNone/>
              <a:defRPr/>
            </a:pPr>
            <a:endParaRPr lang="en-US" sz="2500" dirty="0">
              <a:latin typeface="Arial" panose="020B0604020202020204" pitchFamily="34" charset="0"/>
              <a:cs typeface="Arial" panose="020B0604020202020204" pitchFamily="34" charset="0"/>
            </a:endParaRPr>
          </a:p>
          <a:p>
            <a:pPr marL="0" indent="0">
              <a:spcBef>
                <a:spcPts val="0"/>
              </a:spcBef>
              <a:buFont typeface="Wingdings" charset="0"/>
              <a:buNone/>
              <a:defRPr/>
            </a:pPr>
            <a:r>
              <a:rPr lang="en-CA" sz="2900" b="1" dirty="0">
                <a:latin typeface="Arial" panose="020B0604020202020204" pitchFamily="34" charset="0"/>
                <a:cs typeface="Arial" panose="020B0604020202020204" pitchFamily="34" charset="0"/>
              </a:rPr>
              <a:t>LAKEHEAD UNIVERSITY POLICY </a:t>
            </a:r>
            <a:r>
              <a:rPr lang="en-CA" sz="2500" dirty="0">
                <a:latin typeface="Arial" panose="020B0604020202020204" pitchFamily="34" charset="0"/>
                <a:cs typeface="Arial" panose="020B0604020202020204" pitchFamily="34" charset="0"/>
              </a:rPr>
              <a:t/>
            </a:r>
            <a:br>
              <a:rPr lang="en-CA" sz="2500" dirty="0">
                <a:latin typeface="Arial" panose="020B0604020202020204" pitchFamily="34" charset="0"/>
                <a:cs typeface="Arial" panose="020B0604020202020204" pitchFamily="34" charset="0"/>
              </a:rPr>
            </a:br>
            <a:r>
              <a:rPr lang="en-CA" u="sng" dirty="0">
                <a:hlinkClick r:id="rId6"/>
              </a:rPr>
              <a:t>https://www.lakeheadu.ca/faculty-and-staff/policies/student-related/accommodations-for-students-with-disabilities</a:t>
            </a:r>
            <a:r>
              <a:rPr lang="en-CA" sz="2500" dirty="0">
                <a:latin typeface="Arial" panose="020B0604020202020204" pitchFamily="34" charset="0"/>
                <a:cs typeface="Arial" panose="020B0604020202020204" pitchFamily="34" charset="0"/>
              </a:rPr>
              <a:t/>
            </a:r>
            <a:br>
              <a:rPr lang="en-CA" sz="2500" dirty="0">
                <a:latin typeface="Arial" panose="020B0604020202020204" pitchFamily="34" charset="0"/>
                <a:cs typeface="Arial" panose="020B0604020202020204" pitchFamily="34" charset="0"/>
              </a:rPr>
            </a:br>
            <a:endParaRPr lang="en-CA" sz="2500" dirty="0">
              <a:latin typeface="Arial" panose="020B0604020202020204" pitchFamily="34" charset="0"/>
              <a:cs typeface="Arial" panose="020B0604020202020204" pitchFamily="34" charset="0"/>
            </a:endParaRPr>
          </a:p>
          <a:p>
            <a:pPr marL="0" indent="0">
              <a:buNone/>
              <a:defRPr/>
            </a:pPr>
            <a:r>
              <a:rPr lang="en-CA" sz="2900" b="1" dirty="0">
                <a:latin typeface="Arial" panose="020B0604020202020204" pitchFamily="34" charset="0"/>
                <a:cs typeface="Arial" panose="020B0604020202020204" pitchFamily="34" charset="0"/>
              </a:rPr>
              <a:t>ONTARIO HUMAN RIGHTS (OHRC)</a:t>
            </a:r>
          </a:p>
          <a:p>
            <a:pPr marL="0" indent="0">
              <a:spcBef>
                <a:spcPts val="0"/>
              </a:spcBef>
              <a:buNone/>
              <a:defRPr/>
            </a:pPr>
            <a:r>
              <a:rPr lang="en-CA" u="sng" dirty="0">
                <a:hlinkClick r:id="rId7"/>
              </a:rPr>
              <a:t>http://www.ohrc.on.ca/en/ontario-human-rights-code</a:t>
            </a:r>
            <a:endParaRPr lang="en-CA" dirty="0"/>
          </a:p>
          <a:p>
            <a:pPr marL="0" indent="0">
              <a:spcBef>
                <a:spcPts val="0"/>
              </a:spcBef>
              <a:buNone/>
              <a:defRPr/>
            </a:pPr>
            <a:r>
              <a:rPr lang="en-CA" sz="2500" dirty="0">
                <a:solidFill>
                  <a:srgbClr val="E96D35"/>
                </a:solidFill>
                <a:latin typeface="Arial" panose="020B0604020202020204" pitchFamily="34" charset="0"/>
                <a:cs typeface="Arial" panose="020B0604020202020204" pitchFamily="34" charset="0"/>
              </a:rPr>
              <a:t/>
            </a:r>
            <a:br>
              <a:rPr lang="en-CA" sz="2500" dirty="0">
                <a:solidFill>
                  <a:srgbClr val="E96D35"/>
                </a:solidFill>
                <a:latin typeface="Arial" panose="020B0604020202020204" pitchFamily="34" charset="0"/>
                <a:cs typeface="Arial" panose="020B0604020202020204" pitchFamily="34" charset="0"/>
              </a:rPr>
            </a:br>
            <a:r>
              <a:rPr lang="en-CA" sz="2500" dirty="0">
                <a:solidFill>
                  <a:srgbClr val="E96D35"/>
                </a:solidFill>
                <a:latin typeface="Arial" panose="020B0604020202020204" pitchFamily="34" charset="0"/>
                <a:cs typeface="Arial" panose="020B0604020202020204" pitchFamily="34" charset="0"/>
              </a:rPr>
              <a:t> </a:t>
            </a:r>
            <a:r>
              <a:rPr lang="en-CA" sz="2500" dirty="0">
                <a:solidFill>
                  <a:srgbClr val="0070C0"/>
                </a:solidFill>
                <a:latin typeface="Arial" panose="020B0604020202020204" pitchFamily="34" charset="0"/>
                <a:cs typeface="Arial" panose="020B0604020202020204" pitchFamily="34" charset="0"/>
              </a:rPr>
              <a:t> - </a:t>
            </a:r>
            <a:r>
              <a:rPr lang="en-CA" sz="2900" b="1" dirty="0">
                <a:latin typeface="Arial" panose="020B0604020202020204" pitchFamily="34" charset="0"/>
                <a:cs typeface="Arial" panose="020B0604020202020204" pitchFamily="34" charset="0"/>
              </a:rPr>
              <a:t>OHRC Policy on preventing discrimination based on mental health disabilities and addictions</a:t>
            </a:r>
            <a:r>
              <a:rPr lang="en-CA" sz="2500" dirty="0">
                <a:latin typeface="Arial" panose="020B0604020202020204" pitchFamily="34" charset="0"/>
                <a:cs typeface="Arial" panose="020B0604020202020204" pitchFamily="34" charset="0"/>
              </a:rPr>
              <a:t/>
            </a:r>
            <a:br>
              <a:rPr lang="en-CA" sz="2500" dirty="0">
                <a:latin typeface="Arial" panose="020B0604020202020204" pitchFamily="34" charset="0"/>
                <a:cs typeface="Arial" panose="020B0604020202020204" pitchFamily="34" charset="0"/>
              </a:rPr>
            </a:br>
            <a:r>
              <a:rPr lang="en-CA" sz="2500" dirty="0">
                <a:latin typeface="Arial" panose="020B0604020202020204" pitchFamily="34" charset="0"/>
                <a:cs typeface="Arial" panose="020B0604020202020204" pitchFamily="34" charset="0"/>
              </a:rPr>
              <a:t>     </a:t>
            </a:r>
            <a:r>
              <a:rPr lang="en-CA" u="sng" dirty="0">
                <a:hlinkClick r:id="rId8"/>
              </a:rPr>
              <a:t>http://www.ohrc.on.ca/en/policy-preventing-discrimination-based-mental-health-disabilities-and-addictions</a:t>
            </a:r>
            <a:r>
              <a:rPr lang="en-CA" dirty="0"/>
              <a:t> </a:t>
            </a:r>
            <a:r>
              <a:rPr lang="en-CA" sz="2500" dirty="0">
                <a:latin typeface="Arial" panose="020B0604020202020204" pitchFamily="34" charset="0"/>
                <a:cs typeface="Arial" panose="020B0604020202020204" pitchFamily="34" charset="0"/>
              </a:rPr>
              <a:t/>
            </a:r>
            <a:br>
              <a:rPr lang="en-CA" sz="2500" dirty="0">
                <a:latin typeface="Arial" panose="020B0604020202020204" pitchFamily="34" charset="0"/>
                <a:cs typeface="Arial" panose="020B0604020202020204" pitchFamily="34" charset="0"/>
              </a:rPr>
            </a:br>
            <a:r>
              <a:rPr lang="en-CA" sz="3200" b="1" dirty="0">
                <a:latin typeface="Arial" panose="020B0604020202020204" pitchFamily="34" charset="0"/>
                <a:cs typeface="Arial" panose="020B0604020202020204" pitchFamily="34" charset="0"/>
              </a:rPr>
              <a:t>SAS FACULTY RESOURCES</a:t>
            </a:r>
            <a:r>
              <a:rPr lang="en-CA" sz="2500" dirty="0">
                <a:latin typeface="Arial" panose="020B0604020202020204" pitchFamily="34" charset="0"/>
                <a:cs typeface="Arial" panose="020B0604020202020204" pitchFamily="34" charset="0"/>
              </a:rPr>
              <a:t/>
            </a:r>
            <a:br>
              <a:rPr lang="en-CA" sz="2500" dirty="0">
                <a:latin typeface="Arial" panose="020B0604020202020204" pitchFamily="34" charset="0"/>
                <a:cs typeface="Arial" panose="020B0604020202020204" pitchFamily="34" charset="0"/>
              </a:rPr>
            </a:br>
            <a:r>
              <a:rPr lang="en-CA" u="sng" dirty="0">
                <a:hlinkClick r:id="rId9"/>
              </a:rPr>
              <a:t>https://www.lakeheadu.ca/current-students/student-services/accessibility</a:t>
            </a:r>
            <a:endParaRPr lang="en-CA" sz="2100" dirty="0">
              <a:latin typeface="Arial" charset="0"/>
            </a:endParaRPr>
          </a:p>
          <a:p>
            <a:endParaRPr lang="en-CA" dirty="0"/>
          </a:p>
        </p:txBody>
      </p:sp>
      <p:sp>
        <p:nvSpPr>
          <p:cNvPr id="7" name="Title 6">
            <a:extLst>
              <a:ext uri="{FF2B5EF4-FFF2-40B4-BE49-F238E27FC236}">
                <a16:creationId xmlns="" xmlns:a16="http://schemas.microsoft.com/office/drawing/2014/main" id="{6E78976D-BD6C-44F8-AD53-962EA355EB2D}"/>
              </a:ext>
            </a:extLst>
          </p:cNvPr>
          <p:cNvSpPr>
            <a:spLocks noGrp="1"/>
          </p:cNvSpPr>
          <p:nvPr>
            <p:ph type="title"/>
          </p:nvPr>
        </p:nvSpPr>
        <p:spPr>
          <a:xfrm>
            <a:off x="2150075" y="172995"/>
            <a:ext cx="7286993" cy="1235676"/>
          </a:xfrm>
        </p:spPr>
        <p:txBody>
          <a:bodyPr/>
          <a:lstStyle/>
          <a:p>
            <a:r>
              <a:rPr lang="en-CA" dirty="0"/>
              <a:t>For More information</a:t>
            </a:r>
          </a:p>
        </p:txBody>
      </p:sp>
    </p:spTree>
    <p:extLst>
      <p:ext uri="{BB962C8B-B14F-4D97-AF65-F5344CB8AC3E}">
        <p14:creationId xmlns:p14="http://schemas.microsoft.com/office/powerpoint/2010/main" val="315226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1E32AF-B600-47A6-8553-FBF88CC2094C}"/>
              </a:ext>
            </a:extLst>
          </p:cNvPr>
          <p:cNvSpPr>
            <a:spLocks noGrp="1"/>
          </p:cNvSpPr>
          <p:nvPr>
            <p:ph type="title"/>
          </p:nvPr>
        </p:nvSpPr>
        <p:spPr/>
        <p:txBody>
          <a:bodyPr/>
          <a:lstStyle/>
          <a:p>
            <a:r>
              <a:rPr lang="en-CA" dirty="0"/>
              <a:t>Now Imagine</a:t>
            </a:r>
          </a:p>
        </p:txBody>
      </p:sp>
      <p:sp>
        <p:nvSpPr>
          <p:cNvPr id="3" name="Content Placeholder 2">
            <a:extLst>
              <a:ext uri="{FF2B5EF4-FFF2-40B4-BE49-F238E27FC236}">
                <a16:creationId xmlns="" xmlns:a16="http://schemas.microsoft.com/office/drawing/2014/main" id="{29A22663-1E81-451D-9306-3BCB6D13B822}"/>
              </a:ext>
            </a:extLst>
          </p:cNvPr>
          <p:cNvSpPr>
            <a:spLocks noGrp="1"/>
          </p:cNvSpPr>
          <p:nvPr>
            <p:ph sz="quarter" idx="13"/>
          </p:nvPr>
        </p:nvSpPr>
        <p:spPr/>
        <p:txBody>
          <a:bodyPr/>
          <a:lstStyle/>
          <a:p>
            <a:r>
              <a:rPr lang="en-CA" dirty="0"/>
              <a:t>What if you had a student who wasn’t able to learn or appreciate the material, through no fault of their own, and no matter how much time and effort they put in, they simply would not be able to make the most of their time at university. They’re frustrated about learning, instead of being excited.</a:t>
            </a:r>
          </a:p>
        </p:txBody>
      </p:sp>
    </p:spTree>
    <p:extLst>
      <p:ext uri="{BB962C8B-B14F-4D97-AF65-F5344CB8AC3E}">
        <p14:creationId xmlns:p14="http://schemas.microsoft.com/office/powerpoint/2010/main" val="309330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48" name="Rectangle 42">
            <a:extLst>
              <a:ext uri="{FF2B5EF4-FFF2-40B4-BE49-F238E27FC236}">
                <a16:creationId xmlns="" xmlns:a16="http://schemas.microsoft.com/office/drawing/2014/main" id="{6D58954F-C5AC-4BE0-811D-8DFE18E3506B}"/>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2" descr="A picture containing electronics&#10;&#10;Description generated with high confidence">
            <a:extLst>
              <a:ext uri="{FF2B5EF4-FFF2-40B4-BE49-F238E27FC236}">
                <a16:creationId xmlns="" xmlns:a16="http://schemas.microsoft.com/office/drawing/2014/main" id="{6CA28956-C56F-4FF3-B5FA-94AFABD3F32A}"/>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47" name="Rectangle 46">
            <a:extLst>
              <a:ext uri="{FF2B5EF4-FFF2-40B4-BE49-F238E27FC236}">
                <a16:creationId xmlns="" xmlns:a16="http://schemas.microsoft.com/office/drawing/2014/main" id="{C359E835-CE77-4DCC-8EC3-1924094D3B5B}"/>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0760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Content Placeholder 5" descr="Picture of the sun rising.">
            <a:extLst>
              <a:ext uri="{FF2B5EF4-FFF2-40B4-BE49-F238E27FC236}">
                <a16:creationId xmlns="" xmlns:a16="http://schemas.microsoft.com/office/drawing/2014/main" id="{42AD73A6-F35D-48B1-881E-4D3068FC1564}"/>
              </a:ext>
            </a:extLst>
          </p:cNvPr>
          <p:cNvPicPr>
            <a:picLocks noChangeAspect="1"/>
          </p:cNvPicPr>
          <p:nvPr/>
        </p:nvPicPr>
        <p:blipFill rotWithShape="1">
          <a:blip r:embed="rId3"/>
          <a:srcRect l="22589" r="18580"/>
          <a:stretch/>
        </p:blipFill>
        <p:spPr>
          <a:xfrm>
            <a:off x="8157374" y="10"/>
            <a:ext cx="4034626" cy="6857990"/>
          </a:xfrm>
          <a:prstGeom prst="rect">
            <a:avLst/>
          </a:prstGeom>
        </p:spPr>
      </p:pic>
      <p:pic>
        <p:nvPicPr>
          <p:cNvPr id="49" name="Picture 48">
            <a:extLst>
              <a:ext uri="{FF2B5EF4-FFF2-40B4-BE49-F238E27FC236}">
                <a16:creationId xmlns="" xmlns:a16="http://schemas.microsoft.com/office/drawing/2014/main" id="{B03B59B5-123A-4DC5-87BD-6D3E22FA6504}"/>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56BD92A2-ACB3-47C7-932E-84CC6CA61A9F}"/>
              </a:ext>
            </a:extLst>
          </p:cNvPr>
          <p:cNvSpPr>
            <a:spLocks noGrp="1"/>
          </p:cNvSpPr>
          <p:nvPr>
            <p:ph type="title"/>
          </p:nvPr>
        </p:nvSpPr>
        <p:spPr>
          <a:xfrm>
            <a:off x="779497" y="2882702"/>
            <a:ext cx="6672886" cy="1596177"/>
          </a:xfrm>
        </p:spPr>
        <p:txBody>
          <a:bodyPr vert="horz" lIns="91440" tIns="45720" rIns="91440" bIns="45720" rtlCol="0">
            <a:normAutofit/>
          </a:bodyPr>
          <a:lstStyle/>
          <a:p>
            <a:r>
              <a:rPr lang="en-US" dirty="0"/>
              <a:t>What if you could help Them?</a:t>
            </a:r>
          </a:p>
        </p:txBody>
      </p:sp>
    </p:spTree>
    <p:extLst>
      <p:ext uri="{BB962C8B-B14F-4D97-AF65-F5344CB8AC3E}">
        <p14:creationId xmlns:p14="http://schemas.microsoft.com/office/powerpoint/2010/main" val="62272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 xmlns:a16="http://schemas.microsoft.com/office/drawing/2014/main" id="{F76975D4-A2FD-49E1-AD04-7023920A7C17}"/>
              </a:ext>
            </a:extLst>
          </p:cNvPr>
          <p:cNvSpPr>
            <a:spLocks noGrp="1"/>
          </p:cNvSpPr>
          <p:nvPr>
            <p:ph sz="quarter" idx="14"/>
          </p:nvPr>
        </p:nvSpPr>
        <p:spPr/>
        <p:txBody>
          <a:bodyPr/>
          <a:lstStyle/>
          <a:p>
            <a:r>
              <a:rPr lang="en-CA" dirty="0"/>
              <a:t>Examples of Non-Physical Disabilities: Mental health, autism spectrum disorder, attention deficit/hyperactivity disorder, learning disability, addiction</a:t>
            </a:r>
          </a:p>
        </p:txBody>
      </p:sp>
      <p:sp>
        <p:nvSpPr>
          <p:cNvPr id="6" name="Text Placeholder 5">
            <a:extLst>
              <a:ext uri="{FF2B5EF4-FFF2-40B4-BE49-F238E27FC236}">
                <a16:creationId xmlns="" xmlns:a16="http://schemas.microsoft.com/office/drawing/2014/main" id="{CD85FFD3-B4D0-4A12-ADFE-7B682B4E3497}"/>
              </a:ext>
            </a:extLst>
          </p:cNvPr>
          <p:cNvSpPr>
            <a:spLocks noGrp="1"/>
          </p:cNvSpPr>
          <p:nvPr>
            <p:ph type="body" sz="quarter" idx="3"/>
          </p:nvPr>
        </p:nvSpPr>
        <p:spPr/>
        <p:txBody>
          <a:bodyPr/>
          <a:lstStyle/>
          <a:p>
            <a:r>
              <a:rPr lang="en-CA" b="1" u="sng" dirty="0"/>
              <a:t>Non-physical</a:t>
            </a:r>
          </a:p>
        </p:txBody>
      </p:sp>
      <p:sp>
        <p:nvSpPr>
          <p:cNvPr id="7" name="Content Placeholder 6">
            <a:extLst>
              <a:ext uri="{FF2B5EF4-FFF2-40B4-BE49-F238E27FC236}">
                <a16:creationId xmlns="" xmlns:a16="http://schemas.microsoft.com/office/drawing/2014/main" id="{1EC8B043-0C99-493A-9D9B-F361525CBBD1}"/>
              </a:ext>
            </a:extLst>
          </p:cNvPr>
          <p:cNvSpPr>
            <a:spLocks noGrp="1"/>
          </p:cNvSpPr>
          <p:nvPr>
            <p:ph sz="quarter" idx="13"/>
          </p:nvPr>
        </p:nvSpPr>
        <p:spPr/>
        <p:txBody>
          <a:bodyPr/>
          <a:lstStyle/>
          <a:p>
            <a:r>
              <a:rPr lang="en-CA" dirty="0"/>
              <a:t>Examples of Physical Disabilities: Acquired brain injury, chronic illness/systemic/medical, deaf/deafened/heard of hearing, low vision/blind, mobility</a:t>
            </a:r>
          </a:p>
        </p:txBody>
      </p:sp>
      <p:sp>
        <p:nvSpPr>
          <p:cNvPr id="5" name="Text Placeholder 4">
            <a:extLst>
              <a:ext uri="{FF2B5EF4-FFF2-40B4-BE49-F238E27FC236}">
                <a16:creationId xmlns="" xmlns:a16="http://schemas.microsoft.com/office/drawing/2014/main" id="{5617B7A0-27BC-4135-9983-9FCB4382A27F}"/>
              </a:ext>
            </a:extLst>
          </p:cNvPr>
          <p:cNvSpPr>
            <a:spLocks noGrp="1"/>
          </p:cNvSpPr>
          <p:nvPr>
            <p:ph type="body" idx="1"/>
          </p:nvPr>
        </p:nvSpPr>
        <p:spPr/>
        <p:txBody>
          <a:bodyPr/>
          <a:lstStyle/>
          <a:p>
            <a:r>
              <a:rPr lang="en-CA" b="1" u="sng" dirty="0"/>
              <a:t>physical</a:t>
            </a:r>
          </a:p>
        </p:txBody>
      </p:sp>
      <p:sp>
        <p:nvSpPr>
          <p:cNvPr id="10" name="TextBox 9">
            <a:extLst>
              <a:ext uri="{FF2B5EF4-FFF2-40B4-BE49-F238E27FC236}">
                <a16:creationId xmlns="" xmlns:a16="http://schemas.microsoft.com/office/drawing/2014/main" id="{A1CF8088-3D1D-4818-8EFA-29E5D3D25C69}"/>
              </a:ext>
            </a:extLst>
          </p:cNvPr>
          <p:cNvSpPr txBox="1"/>
          <p:nvPr/>
        </p:nvSpPr>
        <p:spPr>
          <a:xfrm>
            <a:off x="986482" y="2030028"/>
            <a:ext cx="10066638" cy="369332"/>
          </a:xfrm>
          <a:prstGeom prst="rect">
            <a:avLst/>
          </a:prstGeom>
          <a:noFill/>
        </p:spPr>
        <p:txBody>
          <a:bodyPr wrap="square" rtlCol="0">
            <a:spAutoFit/>
          </a:bodyPr>
          <a:lstStyle/>
          <a:p>
            <a:r>
              <a:rPr lang="en-CA" b="1" dirty="0">
                <a:solidFill>
                  <a:schemeClr val="accent4">
                    <a:lumMod val="50000"/>
                  </a:schemeClr>
                </a:solidFill>
              </a:rPr>
              <a:t>DISABILITIES CAN BE: </a:t>
            </a:r>
            <a:r>
              <a:rPr lang="en-CA" b="1" cap="small" dirty="0"/>
              <a:t>Physical or Non-Physical, Visible or Invisible…</a:t>
            </a:r>
            <a:endParaRPr lang="en-CA" b="1" cap="small" dirty="0">
              <a:solidFill>
                <a:srgbClr val="FF0000"/>
              </a:solidFill>
            </a:endParaRPr>
          </a:p>
        </p:txBody>
      </p:sp>
      <p:sp>
        <p:nvSpPr>
          <p:cNvPr id="4" name="Title 3">
            <a:extLst>
              <a:ext uri="{FF2B5EF4-FFF2-40B4-BE49-F238E27FC236}">
                <a16:creationId xmlns="" xmlns:a16="http://schemas.microsoft.com/office/drawing/2014/main" id="{AC8C2925-7544-48E2-B2C0-0AED8274F941}"/>
              </a:ext>
            </a:extLst>
          </p:cNvPr>
          <p:cNvSpPr>
            <a:spLocks noGrp="1"/>
          </p:cNvSpPr>
          <p:nvPr>
            <p:ph type="title"/>
          </p:nvPr>
        </p:nvSpPr>
        <p:spPr/>
        <p:txBody>
          <a:bodyPr/>
          <a:lstStyle/>
          <a:p>
            <a:r>
              <a:rPr lang="en-CA" dirty="0"/>
              <a:t>Understanding Disabilities</a:t>
            </a:r>
          </a:p>
        </p:txBody>
      </p:sp>
    </p:spTree>
    <p:extLst>
      <p:ext uri="{BB962C8B-B14F-4D97-AF65-F5344CB8AC3E}">
        <p14:creationId xmlns:p14="http://schemas.microsoft.com/office/powerpoint/2010/main" val="276084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 xmlns:a16="http://schemas.microsoft.com/office/drawing/2014/main" id="{86791AFC-77FB-4381-A1F3-CAD68876BE76}"/>
              </a:ext>
            </a:extLst>
          </p:cNvPr>
          <p:cNvSpPr>
            <a:spLocks noGrp="1"/>
          </p:cNvSpPr>
          <p:nvPr>
            <p:ph sz="quarter" idx="13"/>
          </p:nvPr>
        </p:nvSpPr>
        <p:spPr>
          <a:xfrm>
            <a:off x="596348" y="1868558"/>
            <a:ext cx="10873409" cy="4025346"/>
          </a:xfrm>
        </p:spPr>
        <p:txBody>
          <a:bodyPr>
            <a:normAutofit fontScale="92500"/>
          </a:bodyPr>
          <a:lstStyle/>
          <a:p>
            <a:pPr marL="0" indent="0">
              <a:buNone/>
            </a:pPr>
            <a:r>
              <a:rPr lang="en-CA" sz="2600" b="1" dirty="0">
                <a:solidFill>
                  <a:schemeClr val="accent4">
                    <a:lumMod val="50000"/>
                  </a:schemeClr>
                </a:solidFill>
              </a:rPr>
              <a:t>Disabilities can also be:</a:t>
            </a:r>
          </a:p>
          <a:p>
            <a:pPr lvl="1"/>
            <a:r>
              <a:rPr lang="en-CA" sz="2400" b="1" dirty="0"/>
              <a:t>Permanent</a:t>
            </a:r>
            <a:r>
              <a:rPr lang="en-CA" sz="2400" dirty="0"/>
              <a:t> or </a:t>
            </a:r>
            <a:r>
              <a:rPr lang="en-CA" sz="2400" b="1" dirty="0"/>
              <a:t>temporary</a:t>
            </a:r>
          </a:p>
          <a:p>
            <a:pPr marL="914400" lvl="2" indent="0">
              <a:buNone/>
            </a:pPr>
            <a:r>
              <a:rPr lang="en-CA" sz="2200" dirty="0"/>
              <a:t>(Student may have a broken limb, or is facing a sudden trauma in life)</a:t>
            </a:r>
          </a:p>
          <a:p>
            <a:pPr lvl="1"/>
            <a:r>
              <a:rPr lang="en-CA" sz="2400" b="1" dirty="0"/>
              <a:t>Documented</a:t>
            </a:r>
            <a:r>
              <a:rPr lang="en-CA" sz="2400" dirty="0"/>
              <a:t> or in the </a:t>
            </a:r>
            <a:r>
              <a:rPr lang="en-CA" sz="2400" b="1" dirty="0"/>
              <a:t>process of being documented</a:t>
            </a:r>
          </a:p>
          <a:p>
            <a:pPr marL="914400" lvl="2" indent="0">
              <a:buNone/>
            </a:pPr>
            <a:r>
              <a:rPr lang="en-CA" sz="2200" dirty="0"/>
              <a:t>(STUDENT ACCESSIBILITY SERVICES can facilitate Retroactive Accommodations)</a:t>
            </a:r>
          </a:p>
          <a:p>
            <a:pPr lvl="1"/>
            <a:r>
              <a:rPr lang="en-CA" sz="2400" b="1" dirty="0"/>
              <a:t>Known</a:t>
            </a:r>
            <a:r>
              <a:rPr lang="en-CA" sz="2400" dirty="0"/>
              <a:t> or </a:t>
            </a:r>
            <a:r>
              <a:rPr lang="en-CA" sz="2400" b="1" dirty="0"/>
              <a:t>Unknown</a:t>
            </a:r>
            <a:r>
              <a:rPr lang="en-CA" sz="2400" dirty="0"/>
              <a:t> to the Student</a:t>
            </a:r>
          </a:p>
          <a:p>
            <a:pPr marL="914400" lvl="2" indent="0">
              <a:buNone/>
            </a:pPr>
            <a:r>
              <a:rPr lang="en-CA" sz="2200" dirty="0"/>
              <a:t>(if you suspect that the student is unaware that they have a disability, and would probably benefit from an accommodation, Then the duty to act begins)</a:t>
            </a:r>
          </a:p>
          <a:p>
            <a:pPr marL="914400" lvl="2" indent="0">
              <a:buNone/>
            </a:pPr>
            <a:endParaRPr lang="en-CA" sz="2200" dirty="0"/>
          </a:p>
          <a:p>
            <a:pPr marL="914400" lvl="2" indent="0">
              <a:buNone/>
            </a:pPr>
            <a:endParaRPr lang="en-CA" sz="2200" dirty="0"/>
          </a:p>
        </p:txBody>
      </p:sp>
      <p:sp>
        <p:nvSpPr>
          <p:cNvPr id="14" name="Title 13">
            <a:extLst>
              <a:ext uri="{FF2B5EF4-FFF2-40B4-BE49-F238E27FC236}">
                <a16:creationId xmlns="" xmlns:a16="http://schemas.microsoft.com/office/drawing/2014/main" id="{BFED7A98-69BC-4424-88E4-BC045AE38F22}"/>
              </a:ext>
            </a:extLst>
          </p:cNvPr>
          <p:cNvSpPr>
            <a:spLocks noGrp="1"/>
          </p:cNvSpPr>
          <p:nvPr>
            <p:ph type="title"/>
          </p:nvPr>
        </p:nvSpPr>
        <p:spPr/>
        <p:txBody>
          <a:bodyPr/>
          <a:lstStyle/>
          <a:p>
            <a:r>
              <a:rPr lang="en-CA" dirty="0"/>
              <a:t>There are many types of disabilities</a:t>
            </a:r>
          </a:p>
        </p:txBody>
      </p:sp>
    </p:spTree>
    <p:extLst>
      <p:ext uri="{BB962C8B-B14F-4D97-AF65-F5344CB8AC3E}">
        <p14:creationId xmlns:p14="http://schemas.microsoft.com/office/powerpoint/2010/main" val="103687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E83E3D-3191-4156-BA07-2906A7B924AD}"/>
              </a:ext>
            </a:extLst>
          </p:cNvPr>
          <p:cNvSpPr>
            <a:spLocks noGrp="1"/>
          </p:cNvSpPr>
          <p:nvPr>
            <p:ph type="title"/>
          </p:nvPr>
        </p:nvSpPr>
        <p:spPr/>
        <p:txBody>
          <a:bodyPr/>
          <a:lstStyle/>
          <a:p>
            <a:r>
              <a:rPr lang="en-CA" dirty="0"/>
              <a:t>What is the duty to Act?</a:t>
            </a:r>
          </a:p>
        </p:txBody>
      </p:sp>
      <p:sp>
        <p:nvSpPr>
          <p:cNvPr id="3" name="Content Placeholder 2">
            <a:extLst>
              <a:ext uri="{FF2B5EF4-FFF2-40B4-BE49-F238E27FC236}">
                <a16:creationId xmlns="" xmlns:a16="http://schemas.microsoft.com/office/drawing/2014/main" id="{9FAFD44D-CE1A-4B2E-A9DF-5E6019619AD0}"/>
              </a:ext>
            </a:extLst>
          </p:cNvPr>
          <p:cNvSpPr>
            <a:spLocks noGrp="1"/>
          </p:cNvSpPr>
          <p:nvPr>
            <p:ph sz="quarter" idx="13"/>
          </p:nvPr>
        </p:nvSpPr>
        <p:spPr/>
        <p:txBody>
          <a:bodyPr/>
          <a:lstStyle/>
          <a:p>
            <a:r>
              <a:rPr lang="en-CA" dirty="0"/>
              <a:t>The duty to act most simply means providing information in a respectful way. </a:t>
            </a:r>
          </a:p>
          <a:p>
            <a:r>
              <a:rPr lang="en-CA" dirty="0"/>
              <a:t>If an instructor suspects that a student may be dealing with a disability, the best practice would be to get in touch with student accessibility services, and with their support, come up with a respectful way of getting the information to the student.</a:t>
            </a:r>
          </a:p>
          <a:p>
            <a:r>
              <a:rPr lang="en-CA" dirty="0"/>
              <a:t>If the student is dealing with something that is not disability related, best practice would be to seek support from the office of human rights and equity. </a:t>
            </a:r>
          </a:p>
        </p:txBody>
      </p:sp>
    </p:spTree>
    <p:extLst>
      <p:ext uri="{BB962C8B-B14F-4D97-AF65-F5344CB8AC3E}">
        <p14:creationId xmlns:p14="http://schemas.microsoft.com/office/powerpoint/2010/main" val="2450121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C1DF6EA-310A-458D-A743-0341470B634F}"/>
              </a:ext>
            </a:extLst>
          </p:cNvPr>
          <p:cNvSpPr>
            <a:spLocks noGrp="1"/>
          </p:cNvSpPr>
          <p:nvPr>
            <p:ph sz="quarter" idx="13"/>
          </p:nvPr>
        </p:nvSpPr>
        <p:spPr>
          <a:xfrm>
            <a:off x="777849" y="2510451"/>
            <a:ext cx="10635049" cy="2503559"/>
          </a:xfrm>
        </p:spPr>
        <p:txBody>
          <a:bodyPr>
            <a:normAutofit lnSpcReduction="10000"/>
          </a:bodyPr>
          <a:lstStyle/>
          <a:p>
            <a:r>
              <a:rPr lang="en-CA" sz="2400" dirty="0"/>
              <a:t>Many disabilities are non-visible.</a:t>
            </a:r>
          </a:p>
          <a:p>
            <a:r>
              <a:rPr lang="en-CA" sz="2400" dirty="0"/>
              <a:t>The impact of the disability can vary greatly from student to student.</a:t>
            </a:r>
          </a:p>
          <a:p>
            <a:r>
              <a:rPr lang="en-CA" sz="2400" b="1" dirty="0">
                <a:solidFill>
                  <a:schemeClr val="accent4">
                    <a:lumMod val="50000"/>
                  </a:schemeClr>
                </a:solidFill>
              </a:rPr>
              <a:t>Give students the benefit of the doubt, </a:t>
            </a:r>
            <a:r>
              <a:rPr lang="en-CA" sz="2400" dirty="0"/>
              <a:t>and try </a:t>
            </a:r>
            <a:r>
              <a:rPr lang="en-CA" sz="2400" b="1" dirty="0">
                <a:solidFill>
                  <a:schemeClr val="accent4">
                    <a:lumMod val="50000"/>
                  </a:schemeClr>
                </a:solidFill>
              </a:rPr>
              <a:t>not to engage directly with the student’s who self identify </a:t>
            </a:r>
            <a:r>
              <a:rPr lang="en-CA" sz="2400" dirty="0"/>
              <a:t>as having a disability, unless the student has requested to do so. </a:t>
            </a:r>
          </a:p>
        </p:txBody>
      </p:sp>
      <p:sp>
        <p:nvSpPr>
          <p:cNvPr id="2" name="Title 1">
            <a:extLst>
              <a:ext uri="{FF2B5EF4-FFF2-40B4-BE49-F238E27FC236}">
                <a16:creationId xmlns="" xmlns:a16="http://schemas.microsoft.com/office/drawing/2014/main" id="{FF0BA704-D104-4262-8F6E-075440AC968F}"/>
              </a:ext>
            </a:extLst>
          </p:cNvPr>
          <p:cNvSpPr>
            <a:spLocks noGrp="1"/>
          </p:cNvSpPr>
          <p:nvPr>
            <p:ph type="title"/>
          </p:nvPr>
        </p:nvSpPr>
        <p:spPr>
          <a:xfrm>
            <a:off x="913149" y="247814"/>
            <a:ext cx="10364451" cy="1596177"/>
          </a:xfrm>
        </p:spPr>
        <p:txBody>
          <a:bodyPr/>
          <a:lstStyle/>
          <a:p>
            <a:r>
              <a:rPr lang="en-CA" dirty="0"/>
              <a:t>More on disabilities</a:t>
            </a:r>
          </a:p>
        </p:txBody>
      </p:sp>
    </p:spTree>
    <p:extLst>
      <p:ext uri="{BB962C8B-B14F-4D97-AF65-F5344CB8AC3E}">
        <p14:creationId xmlns:p14="http://schemas.microsoft.com/office/powerpoint/2010/main" val="321367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7E71CF5C-1AD3-4E6B-9D61-179A0A593744}"/>
              </a:ext>
            </a:extLst>
          </p:cNvPr>
          <p:cNvSpPr>
            <a:spLocks noGrp="1"/>
          </p:cNvSpPr>
          <p:nvPr>
            <p:ph type="body" sz="half" idx="2"/>
          </p:nvPr>
        </p:nvSpPr>
        <p:spPr>
          <a:xfrm>
            <a:off x="913774" y="2367092"/>
            <a:ext cx="10264972" cy="3424107"/>
          </a:xfrm>
        </p:spPr>
        <p:txBody>
          <a:bodyPr vert="horz" lIns="91440" tIns="45720" rIns="91440" bIns="45720" rtlCol="0">
            <a:normAutofit/>
          </a:bodyPr>
          <a:lstStyle/>
          <a:p>
            <a:pPr indent="-228600" algn="l">
              <a:buFont typeface="Arial" panose="020B0604020202020204" pitchFamily="34" charset="0"/>
              <a:buChar char="•"/>
            </a:pPr>
            <a:r>
              <a:rPr lang="en-US" sz="2400" dirty="0"/>
              <a:t>At different points in our lives </a:t>
            </a:r>
            <a:r>
              <a:rPr lang="en-US" sz="2400" b="1" dirty="0"/>
              <a:t>everyone experiences varying degrees of temporary disabilities</a:t>
            </a:r>
            <a:r>
              <a:rPr lang="en-US" sz="2400" dirty="0"/>
              <a:t>.</a:t>
            </a:r>
          </a:p>
          <a:p>
            <a:pPr lvl="1" indent="-228600">
              <a:buFont typeface="Arial" panose="020B0604020202020204" pitchFamily="34" charset="0"/>
              <a:buChar char="•"/>
            </a:pPr>
            <a:r>
              <a:rPr lang="en-US" sz="2000" dirty="0"/>
              <a:t>Sometimes students will be triggered, or will experience something traumatic. These symptoms can sometimes change, it’s important to be aware.</a:t>
            </a:r>
          </a:p>
          <a:p>
            <a:pPr indent="-228600" algn="l">
              <a:buFont typeface="Arial" panose="020B0604020202020204" pitchFamily="34" charset="0"/>
              <a:buChar char="•"/>
            </a:pPr>
            <a:endParaRPr lang="en-US" dirty="0"/>
          </a:p>
        </p:txBody>
      </p:sp>
      <p:sp>
        <p:nvSpPr>
          <p:cNvPr id="9" name="Title 8">
            <a:extLst>
              <a:ext uri="{FF2B5EF4-FFF2-40B4-BE49-F238E27FC236}">
                <a16:creationId xmlns="" xmlns:a16="http://schemas.microsoft.com/office/drawing/2014/main" id="{E09C35E4-4D29-475F-976F-E86EB31C8D22}"/>
              </a:ext>
            </a:extLst>
          </p:cNvPr>
          <p:cNvSpPr>
            <a:spLocks noGrp="1"/>
          </p:cNvSpPr>
          <p:nvPr>
            <p:ph type="title"/>
          </p:nvPr>
        </p:nvSpPr>
        <p:spPr>
          <a:xfrm>
            <a:off x="913775" y="618517"/>
            <a:ext cx="10364451" cy="1596177"/>
          </a:xfrm>
        </p:spPr>
        <p:txBody>
          <a:bodyPr vert="horz" lIns="91440" tIns="45720" rIns="91440" bIns="45720" rtlCol="0" anchor="ctr">
            <a:normAutofit/>
          </a:bodyPr>
          <a:lstStyle/>
          <a:p>
            <a:r>
              <a:rPr lang="en-US" sz="3600" dirty="0"/>
              <a:t>We all experience Disabilities</a:t>
            </a:r>
          </a:p>
        </p:txBody>
      </p:sp>
    </p:spTree>
    <p:extLst>
      <p:ext uri="{BB962C8B-B14F-4D97-AF65-F5344CB8AC3E}">
        <p14:creationId xmlns:p14="http://schemas.microsoft.com/office/powerpoint/2010/main" val="46846280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ppt/theme/themeOverride1.xml><?xml version="1.0" encoding="utf-8"?>
<a:themeOverride xmlns:a="http://schemas.openxmlformats.org/drawingml/2006/main">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TM04033925[[fn=Droplet]]</Template>
  <TotalTime>52</TotalTime>
  <Words>1761</Words>
  <Application>Microsoft Macintosh PowerPoint</Application>
  <PresentationFormat>Custom</PresentationFormat>
  <Paragraphs>132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Droplet</vt:lpstr>
      <vt:lpstr>Understanding Accommodations</vt:lpstr>
      <vt:lpstr>Before we get started </vt:lpstr>
      <vt:lpstr>Now Imagine</vt:lpstr>
      <vt:lpstr>What if you could help Them?</vt:lpstr>
      <vt:lpstr>Understanding Disabilities</vt:lpstr>
      <vt:lpstr>There are many types of disabilities</vt:lpstr>
      <vt:lpstr>What is the duty to Act?</vt:lpstr>
      <vt:lpstr>More on disabilities</vt:lpstr>
      <vt:lpstr>We all experience Disabilities</vt:lpstr>
      <vt:lpstr>Defining Accommodation</vt:lpstr>
      <vt:lpstr>The Burden of Undue Hardship</vt:lpstr>
      <vt:lpstr>Essential Requirements</vt:lpstr>
      <vt:lpstr>Understanding Essential Requirements</vt:lpstr>
      <vt:lpstr>The 3 key principles inherent in the duty to accommodate:</vt:lpstr>
      <vt:lpstr>Disclosure</vt:lpstr>
      <vt:lpstr>Potential concerns with Accommodations</vt:lpstr>
      <vt:lpstr>More Information on Concerns</vt:lpstr>
      <vt:lpstr>Best Practices</vt:lpstr>
      <vt:lpstr>How Can I be Supportive?</vt:lpstr>
      <vt:lpstr>Did you know?</vt:lpstr>
      <vt:lpstr>Expectations</vt:lpstr>
      <vt:lpstr>Principles that ensure compliance with Ohrc expectations:</vt:lpstr>
      <vt:lpstr>Principles Continued</vt:lpstr>
      <vt:lpstr>Understanding the Process</vt:lpstr>
      <vt:lpstr>Accommodations- a growing phenomenon</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Accommodations</dc:title>
  <dc:creator>Home Computer Warnock.S</dc:creator>
  <cp:lastModifiedBy>Student Accessibility Services</cp:lastModifiedBy>
  <cp:revision>10</cp:revision>
  <dcterms:created xsi:type="dcterms:W3CDTF">2017-10-12T04:10:53Z</dcterms:created>
  <dcterms:modified xsi:type="dcterms:W3CDTF">2018-03-05T02:02:23Z</dcterms:modified>
</cp:coreProperties>
</file>